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37" r:id="rId2"/>
    <p:sldMasterId id="2147483750" r:id="rId3"/>
  </p:sldMasterIdLst>
  <p:notesMasterIdLst>
    <p:notesMasterId r:id="rId30"/>
  </p:notesMasterIdLst>
  <p:handoutMasterIdLst>
    <p:handoutMasterId r:id="rId31"/>
  </p:handoutMasterIdLst>
  <p:sldIdLst>
    <p:sldId id="257" r:id="rId4"/>
    <p:sldId id="258" r:id="rId5"/>
    <p:sldId id="260" r:id="rId6"/>
    <p:sldId id="278" r:id="rId7"/>
    <p:sldId id="284" r:id="rId8"/>
    <p:sldId id="286" r:id="rId9"/>
    <p:sldId id="296" r:id="rId10"/>
    <p:sldId id="294" r:id="rId11"/>
    <p:sldId id="288" r:id="rId12"/>
    <p:sldId id="289" r:id="rId13"/>
    <p:sldId id="290" r:id="rId14"/>
    <p:sldId id="293" r:id="rId15"/>
    <p:sldId id="297" r:id="rId16"/>
    <p:sldId id="295" r:id="rId17"/>
    <p:sldId id="292" r:id="rId18"/>
    <p:sldId id="291" r:id="rId19"/>
    <p:sldId id="298" r:id="rId20"/>
    <p:sldId id="302" r:id="rId21"/>
    <p:sldId id="301" r:id="rId22"/>
    <p:sldId id="283" r:id="rId23"/>
    <p:sldId id="299" r:id="rId24"/>
    <p:sldId id="300" r:id="rId25"/>
    <p:sldId id="274" r:id="rId26"/>
    <p:sldId id="275" r:id="rId27"/>
    <p:sldId id="276" r:id="rId28"/>
    <p:sldId id="277" r:id="rId29"/>
  </p:sldIdLst>
  <p:sldSz cx="9144000" cy="6858000" type="screen4x3"/>
  <p:notesSz cx="6735763" cy="98663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865" autoAdjust="0"/>
  </p:normalViewPr>
  <p:slideViewPr>
    <p:cSldViewPr>
      <p:cViewPr varScale="1">
        <p:scale>
          <a:sx n="104" d="100"/>
          <a:sy n="104" d="100"/>
        </p:scale>
        <p:origin x="182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18830" cy="493315"/>
          </a:xfrm>
          <a:prstGeom prst="rect">
            <a:avLst/>
          </a:prstGeom>
        </p:spPr>
        <p:txBody>
          <a:bodyPr vert="horz" lIns="90748" tIns="45374" rIns="90748" bIns="45374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5" y="2"/>
            <a:ext cx="2918830" cy="493315"/>
          </a:xfrm>
          <a:prstGeom prst="rect">
            <a:avLst/>
          </a:prstGeom>
        </p:spPr>
        <p:txBody>
          <a:bodyPr vert="horz" lIns="90748" tIns="45374" rIns="90748" bIns="45374" rtlCol="0"/>
          <a:lstStyle>
            <a:lvl1pPr algn="r">
              <a:defRPr sz="1200"/>
            </a:lvl1pPr>
          </a:lstStyle>
          <a:p>
            <a:fld id="{4DB8A0C6-1475-40C9-9859-8C447F981336}" type="datetimeFigureOut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371287"/>
            <a:ext cx="2918830" cy="493315"/>
          </a:xfrm>
          <a:prstGeom prst="rect">
            <a:avLst/>
          </a:prstGeom>
        </p:spPr>
        <p:txBody>
          <a:bodyPr vert="horz" lIns="90748" tIns="45374" rIns="90748" bIns="45374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5" y="9371287"/>
            <a:ext cx="2918830" cy="493315"/>
          </a:xfrm>
          <a:prstGeom prst="rect">
            <a:avLst/>
          </a:prstGeom>
        </p:spPr>
        <p:txBody>
          <a:bodyPr vert="horz" lIns="90748" tIns="45374" rIns="90748" bIns="45374" rtlCol="0" anchor="b"/>
          <a:lstStyle>
            <a:lvl1pPr algn="r">
              <a:defRPr sz="1200"/>
            </a:lvl1pPr>
          </a:lstStyle>
          <a:p>
            <a:fld id="{23AEC2CA-745E-406C-A237-E9B9B01A8E2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97038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18830" cy="493315"/>
          </a:xfrm>
          <a:prstGeom prst="rect">
            <a:avLst/>
          </a:prstGeom>
        </p:spPr>
        <p:txBody>
          <a:bodyPr vert="horz" lIns="90748" tIns="45374" rIns="90748" bIns="45374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5375" y="2"/>
            <a:ext cx="2918830" cy="493315"/>
          </a:xfrm>
          <a:prstGeom prst="rect">
            <a:avLst/>
          </a:prstGeom>
        </p:spPr>
        <p:txBody>
          <a:bodyPr vert="horz" lIns="90748" tIns="45374" rIns="90748" bIns="45374" rtlCol="0"/>
          <a:lstStyle>
            <a:lvl1pPr algn="r">
              <a:defRPr sz="1200"/>
            </a:lvl1pPr>
          </a:lstStyle>
          <a:p>
            <a:fld id="{6D8CB27B-2346-4E91-80A3-A8ECD7B4048C}" type="datetimeFigureOut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48" tIns="45374" rIns="90748" bIns="45374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</p:spPr>
        <p:txBody>
          <a:bodyPr vert="horz" lIns="90748" tIns="45374" rIns="90748" bIns="45374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371287"/>
            <a:ext cx="2918830" cy="493315"/>
          </a:xfrm>
          <a:prstGeom prst="rect">
            <a:avLst/>
          </a:prstGeom>
        </p:spPr>
        <p:txBody>
          <a:bodyPr vert="horz" lIns="90748" tIns="45374" rIns="90748" bIns="45374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5375" y="9371287"/>
            <a:ext cx="2918830" cy="493315"/>
          </a:xfrm>
          <a:prstGeom prst="rect">
            <a:avLst/>
          </a:prstGeom>
        </p:spPr>
        <p:txBody>
          <a:bodyPr vert="horz" lIns="90748" tIns="45374" rIns="90748" bIns="45374" rtlCol="0" anchor="b"/>
          <a:lstStyle>
            <a:lvl1pPr algn="r">
              <a:defRPr sz="1200"/>
            </a:lvl1pPr>
          </a:lstStyle>
          <a:p>
            <a:fld id="{5BAE668F-1566-4D48-96FC-998DF3ECA0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5468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355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1127" indent="-284072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1050" indent="-226941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98105" indent="-226941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5159" indent="-226941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2215" indent="-22694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69269" indent="-22694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6321" indent="-22694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3377" indent="-22694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8589CF06-F808-409B-87C7-847DCAF6BF32}" type="slidenum">
              <a:rPr kumimoji="0" lang="zh-TW" altLang="en-US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pPr/>
              <a:t>1</a:t>
            </a:fld>
            <a:endParaRPr kumimoji="0" lang="zh-TW" altLang="en-US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0109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3647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757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5536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0636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99880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2489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664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01134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09071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24450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1350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33089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90318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00088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93767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E668F-1566-4D48-96FC-998DF3ECA047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80053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6445">
              <a:defRPr/>
            </a:pPr>
            <a:r>
              <a:rPr lang="zh-TW" altLang="en-US" b="1" dirty="0"/>
              <a:t>本部說明：有關個案篩選，本部以介接精照系統</a:t>
            </a:r>
            <a:endParaRPr lang="en-US" altLang="zh-TW" b="1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453222">
              <a:defRPr/>
            </a:pPr>
            <a:fld id="{5E1DA43E-5970-4C01-A65A-3BCB5890B8D1}" type="slidenum">
              <a:rPr lang="zh-TW" altLang="en-US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pPr defTabSz="453222">
                <a:defRPr/>
              </a:pPr>
              <a:t>24</a:t>
            </a:fld>
            <a:endParaRPr lang="zh-TW" altLang="en-US">
              <a:solidFill>
                <a:prstClr val="black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99547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0" y="1209648"/>
            <a:ext cx="9180512" cy="437959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5" name="矩形 4"/>
          <p:cNvSpPr/>
          <p:nvPr userDrawn="1"/>
        </p:nvSpPr>
        <p:spPr>
          <a:xfrm>
            <a:off x="-36513" y="6021388"/>
            <a:ext cx="9167813" cy="836612"/>
          </a:xfrm>
          <a:prstGeom prst="rect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71"/>
          <a:stretch>
            <a:fillRect/>
          </a:stretch>
        </p:blipFill>
        <p:spPr bwMode="auto">
          <a:xfrm>
            <a:off x="0" y="17463"/>
            <a:ext cx="3132138" cy="83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 userDrawn="1"/>
        </p:nvSpPr>
        <p:spPr bwMode="auto">
          <a:xfrm>
            <a:off x="3521075" y="0"/>
            <a:ext cx="5659438" cy="836613"/>
          </a:xfrm>
          <a:prstGeom prst="rect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平行四邊形 7"/>
          <p:cNvSpPr/>
          <p:nvPr userDrawn="1"/>
        </p:nvSpPr>
        <p:spPr bwMode="auto">
          <a:xfrm>
            <a:off x="2916238" y="0"/>
            <a:ext cx="633412" cy="836613"/>
          </a:xfrm>
          <a:prstGeom prst="parallelogram">
            <a:avLst>
              <a:gd name="adj" fmla="val 45333"/>
            </a:avLst>
          </a:prstGeom>
          <a:solidFill>
            <a:srgbClr val="FFCC66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直角三角形 8"/>
          <p:cNvSpPr/>
          <p:nvPr userDrawn="1"/>
        </p:nvSpPr>
        <p:spPr bwMode="auto">
          <a:xfrm flipH="1">
            <a:off x="3252788" y="0"/>
            <a:ext cx="268287" cy="830263"/>
          </a:xfrm>
          <a:prstGeom prst="rtTriangle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374848" y="2271787"/>
            <a:ext cx="7772400" cy="1470025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1887016" y="392797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按一下以編輯母片副標題樣式</a:t>
            </a:r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519113" y="63039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7E70C-961C-4D33-86B4-D9C480F426EC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86113" y="6303963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615113" y="63039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58CBFD-4E3D-4B4F-BDFB-33124C08B8E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9420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-36513" y="6021388"/>
            <a:ext cx="9167813" cy="836612"/>
          </a:xfrm>
          <a:prstGeom prst="rect">
            <a:avLst/>
          </a:prstGeom>
          <a:solidFill>
            <a:srgbClr val="A7CBBD">
              <a:alpha val="3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5" name="Group 16"/>
          <p:cNvGrpSpPr>
            <a:grpSpLocks/>
          </p:cNvGrpSpPr>
          <p:nvPr userDrawn="1"/>
        </p:nvGrpSpPr>
        <p:grpSpPr bwMode="auto">
          <a:xfrm>
            <a:off x="7366" y="620688"/>
            <a:ext cx="9101138" cy="900113"/>
            <a:chOff x="17" y="540"/>
            <a:chExt cx="5733" cy="567"/>
          </a:xfrm>
          <a:solidFill>
            <a:srgbClr val="A7CBBD"/>
          </a:solidFill>
        </p:grpSpPr>
        <p:sp>
          <p:nvSpPr>
            <p:cNvPr id="6" name="矩形 4"/>
            <p:cNvSpPr/>
            <p:nvPr/>
          </p:nvSpPr>
          <p:spPr>
            <a:xfrm>
              <a:off x="292" y="705"/>
              <a:ext cx="2007" cy="307"/>
            </a:xfrm>
            <a:prstGeom prst="rect">
              <a:avLst/>
            </a:prstGeom>
            <a:grpFill/>
            <a:ln>
              <a:solidFill>
                <a:srgbClr val="A7CBB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2800" b="1" dirty="0">
                  <a:solidFill>
                    <a:prstClr val="white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衛生福利部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" y="540"/>
              <a:ext cx="567" cy="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6"/>
            <p:cNvSpPr/>
            <p:nvPr/>
          </p:nvSpPr>
          <p:spPr>
            <a:xfrm>
              <a:off x="2144" y="824"/>
              <a:ext cx="3606" cy="63"/>
            </a:xfrm>
            <a:prstGeom prst="rect">
              <a:avLst/>
            </a:prstGeom>
            <a:grpFill/>
            <a:ln>
              <a:solidFill>
                <a:srgbClr val="A7CBB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99666"/>
            <a:ext cx="8229600" cy="854968"/>
          </a:xfrm>
        </p:spPr>
        <p:txBody>
          <a:bodyPr>
            <a:normAutofit/>
          </a:bodyPr>
          <a:lstStyle>
            <a:lvl1pPr>
              <a:defRPr sz="40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E7852-D4B8-4BB6-8409-BC499DAD66B8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303F2-DB55-4B47-A3E5-F26DCBF5F38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8384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DAEBB-0A15-4E6F-8811-2EC7DBFD51C5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09E77-C583-41FC-9EEF-6125114000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9780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5C6D5-7168-4598-927D-FC0F09B8D866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7B209-763A-4AC3-BC83-5D5D07FA39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7485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B941C-58F4-4521-B884-CEAB99C0486E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85590-9633-49B3-9420-E650DF4627B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3011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FF5E8-394F-4C0C-8A21-7D0BF6F4E64C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75909-4D26-4C59-816C-8E960467264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8677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63F49-2F9B-452B-9150-11BFF4506A9A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ABFC6-AC79-4A03-9B15-DE7E32F4E28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7183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74A27-1DD9-4A91-AC16-3D081BCEC01D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D0868-D786-4434-8224-ADDE3C26A79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2494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A73DF-C108-49B9-AE21-D54A8A09F0F0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B2144-D673-4347-936B-3A6872C9C16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118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5F570-59DC-4D47-B05E-3AE2A664F281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387B5-CC97-4004-85B5-536C35945B5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4874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49FF0-EDB8-4D3F-B776-19299829ED26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C30D4-8C9E-4B5F-AF16-54A619CDA2C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49818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9144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70AABE-EF73-4430-BC8E-C4208CF4CBF9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377066-D851-4B77-BA72-3E0AB122387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內容版面配置區 3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211" y="3534155"/>
            <a:ext cx="1200152" cy="160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13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1"/>
            </a:lvl1pPr>
          </a:lstStyle>
          <a:p>
            <a:pPr>
              <a:defRPr/>
            </a:pPr>
            <a:fld id="{7BC2F5E6-4232-4456-B36A-1E3BC69E398E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b="1">
                <a:latin typeface="+mn-lt"/>
              </a:defRPr>
            </a:lvl1pPr>
          </a:lstStyle>
          <a:p>
            <a:pPr>
              <a:defRPr/>
            </a:pPr>
            <a:fld id="{7D293359-E846-4CBE-AF41-439B00333A1A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712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4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CD21AF-1502-48C8-B6A0-346861DFD9FD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AAB212-90AA-4AEF-955B-03E00991E601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64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7"/>
            <a:ext cx="7543800" cy="145075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40"/>
            <a:ext cx="3703320" cy="402335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94D3BC-11F7-46DE-940A-799E870DB17F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C7D858-99EB-43FB-A324-63661CA32E1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373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7"/>
            <a:ext cx="7543800" cy="145075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5"/>
            <a:ext cx="3703320" cy="32867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857F7-7AF7-4632-970A-893C55B95A3C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86D6EF-98C8-46A3-9834-7480FFA19B42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10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EFD466-3D00-4466-AA73-4C372EBD9408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3BABC8-1116-4179-ABB5-CCE587CA5CA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824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4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7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TW"/>
              <a:t>2016/1/26</a:t>
            </a:r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CAE3B-0243-4265-8284-7B75A72E014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投影片編號版面配置區 2"/>
          <p:cNvSpPr txBox="1">
            <a:spLocks/>
          </p:cNvSpPr>
          <p:nvPr userDrawn="1"/>
        </p:nvSpPr>
        <p:spPr bwMode="auto">
          <a:xfrm>
            <a:off x="6516216" y="6380894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0" sz="1200" kern="1200">
                <a:solidFill>
                  <a:srgbClr val="898989"/>
                </a:solidFill>
                <a:latin typeface="Calibri" pitchFamily="34" charset="0"/>
                <a:ea typeface="新細明體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fld id="{58A0D7D0-3A12-4B6B-B272-ABC4283A2B94}" type="slidenum">
              <a:rPr lang="zh-TW" altLang="en-US" smtClean="0">
                <a:solidFill>
                  <a:sysClr val="windowText" lastClr="000000"/>
                </a:solidFill>
                <a:ea typeface="新細明體" pitchFamily="18" charset="-120"/>
              </a:rPr>
              <a:pPr/>
              <a:t>‹#›</a:t>
            </a:fld>
            <a:endParaRPr lang="zh-TW" altLang="en-US" dirty="0">
              <a:solidFill>
                <a:sysClr val="windowText" lastClr="000000"/>
              </a:solidFill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248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1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40" y="6459802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0DE1C38F-A910-448B-A03A-B82C0F10FC3F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802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68530D4-8BC7-416D-851C-CFC4ADEEE275}" type="slidenum">
              <a:rPr lang="zh-TW" altLang="en-US" smtClean="0">
                <a:solidFill>
                  <a:srgbClr val="242852"/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2428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03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7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4948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FE284A-92A5-4784-A493-4331339CF22C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2498D8-1B88-4082-AB04-2F57F53FD80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10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A01FD-B0F5-4A05-BEB2-B40C1A7F4578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2E0E0-7353-41FC-AA78-567D4D9CBDD9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968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4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2302"/>
            <a:ext cx="1971675" cy="575989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TW"/>
              <a:t>2016/1/26</a:t>
            </a:r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1552-63A0-4697-8EEE-C48CA2FD0B2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084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9144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2404534"/>
            <a:ext cx="5825202" cy="1646302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4050834"/>
            <a:ext cx="5825202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7933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2527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700868"/>
            <a:ext cx="6447501" cy="1826581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3033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2160589"/>
            <a:ext cx="3138026" cy="388077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2160590"/>
            <a:ext cx="3138026" cy="388077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8442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2160983"/>
            <a:ext cx="3139217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737246"/>
            <a:ext cx="31392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2160983"/>
            <a:ext cx="313921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737246"/>
            <a:ext cx="313921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6992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7045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826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98604"/>
            <a:ext cx="2890896" cy="1278466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514925"/>
            <a:ext cx="3385156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777069"/>
            <a:ext cx="2890896" cy="2584449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9962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800600"/>
            <a:ext cx="644750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609600"/>
            <a:ext cx="6447501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5367338"/>
            <a:ext cx="6447500" cy="67402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225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3403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470400"/>
            <a:ext cx="64475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5165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09600"/>
            <a:ext cx="6070601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3632200"/>
            <a:ext cx="5418393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470400"/>
            <a:ext cx="64475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06403" y="790378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42935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15362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931988"/>
            <a:ext cx="6447501" cy="2595460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3181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09600"/>
            <a:ext cx="6070601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4013200"/>
            <a:ext cx="64475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06403" y="790378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88655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925465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6441152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4013200"/>
            <a:ext cx="64475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5879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21037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609600"/>
            <a:ext cx="978557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609600"/>
            <a:ext cx="5295113" cy="525145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0193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8BE72BC6-0C7E-41AB-BF11-0596B7FB5EC4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solidFill>
                  <a:srgbClr val="898989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655BAE-55D9-403D-83E4-FD2A94C72D77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6805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4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7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8"/>
            <a:ext cx="7543800" cy="1093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556792"/>
            <a:ext cx="7543800" cy="431230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9" y="6459802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884FB3-6AB2-44FD-A8BF-86C9262087F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802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52" y="6459802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C62E712-1A7E-4D6F-AB1C-E3229B7C5A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412776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內容版面配置區 3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10" y="5987533"/>
            <a:ext cx="568181" cy="75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49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Cooper Black" panose="0208090404030B020404" pitchFamily="18" charset="0"/>
          <a:ea typeface="微軟正黑體" panose="020B0604030504040204" pitchFamily="34" charset="-120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9144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2160590"/>
            <a:ext cx="6447501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6041363"/>
            <a:ext cx="683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6041363"/>
            <a:ext cx="47232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6041363"/>
            <a:ext cx="512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014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3"/>
          <p:cNvSpPr>
            <a:spLocks noGrp="1"/>
          </p:cNvSpPr>
          <p:nvPr>
            <p:ph type="ctrTitle"/>
          </p:nvPr>
        </p:nvSpPr>
        <p:spPr>
          <a:xfrm>
            <a:off x="35496" y="2060848"/>
            <a:ext cx="8964613" cy="2520007"/>
          </a:xfrm>
        </p:spPr>
        <p:txBody>
          <a:bodyPr anchor="b"/>
          <a:lstStyle/>
          <a:p>
            <a:pPr eaLnBrk="1" hangingPunct="1">
              <a:lnSpc>
                <a:spcPts val="6000"/>
              </a:lnSpc>
            </a:pPr>
            <a:br>
              <a:rPr lang="en-US" altLang="zh-TW" dirty="0"/>
            </a:br>
            <a:r>
              <a:rPr lang="zh-TW" altLang="en-US" sz="4000" b="1" dirty="0"/>
              <a:t>「強化社會安全網計畫」</a:t>
            </a:r>
            <a:br>
              <a:rPr lang="en-US" altLang="zh-TW" sz="4000" b="1" dirty="0"/>
            </a:br>
            <a:r>
              <a:rPr lang="zh-TW" altLang="en-US" sz="4000" b="1" dirty="0"/>
              <a:t>策略三溝通座談會</a:t>
            </a:r>
            <a:r>
              <a:rPr lang="en-US" altLang="zh-TW" sz="4000" b="1" dirty="0"/>
              <a:t>-</a:t>
            </a:r>
            <a:br>
              <a:rPr lang="en-US" altLang="zh-TW" sz="4000" b="1" dirty="0"/>
            </a:br>
            <a:r>
              <a:rPr lang="zh-TW" altLang="en-US" sz="4000" b="1" dirty="0"/>
              <a:t>精神照護系統相關功能說明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099" name="副標題 4"/>
          <p:cNvSpPr>
            <a:spLocks noGrp="1"/>
          </p:cNvSpPr>
          <p:nvPr>
            <p:ph type="subTitle" idx="1"/>
          </p:nvPr>
        </p:nvSpPr>
        <p:spPr>
          <a:xfrm>
            <a:off x="2700338" y="4941888"/>
            <a:ext cx="3959225" cy="1374775"/>
          </a:xfrm>
        </p:spPr>
        <p:txBody>
          <a:bodyPr anchor="ctr"/>
          <a:lstStyle/>
          <a:p>
            <a:pPr eaLnBrk="1" hangingPunct="1"/>
            <a:r>
              <a:rPr lang="zh-TW" altLang="en-US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心理及口腔健康司</a:t>
            </a:r>
            <a:endParaRPr lang="en-US" altLang="zh-TW" sz="28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/>
            <a:r>
              <a:rPr lang="en-US" altLang="zh-TW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108</a:t>
            </a:r>
            <a:r>
              <a:rPr lang="zh-TW" altLang="en-US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19</a:t>
            </a:r>
            <a:r>
              <a:rPr lang="zh-TW" altLang="en-US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136670684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/>
          <a:lstStyle/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報告大綱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539750" y="1989138"/>
            <a:ext cx="8229600" cy="4165600"/>
          </a:xfrm>
        </p:spPr>
        <p:txBody>
          <a:bodyPr/>
          <a:lstStyle/>
          <a:p>
            <a:pPr marL="0" indent="0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壹、心衛社工表單電子化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貳、保護性案件系統介接資訊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  <a:buNone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參、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108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年度系統規劃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  <a:buNone/>
              <a:defRPr/>
            </a:pP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肆、Ｑ</a:t>
            </a:r>
            <a:r>
              <a:rPr lang="en-US" altLang="zh-TW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Ａ</a:t>
            </a: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zh-TW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875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21E382C-2CA4-4E87-A678-68ED278E92D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6147" name="矩形 4"/>
          <p:cNvSpPr>
            <a:spLocks noChangeArrowheads="1"/>
          </p:cNvSpPr>
          <p:nvPr/>
        </p:nvSpPr>
        <p:spPr bwMode="auto">
          <a:xfrm>
            <a:off x="444410" y="2708920"/>
            <a:ext cx="8316912" cy="1228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壹、心衛社工表單電子化</a:t>
            </a:r>
            <a:endParaRPr lang="en-US" altLang="zh-TW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已建置完竣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999508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>
            <a:normAutofit/>
          </a:bodyPr>
          <a:lstStyle/>
          <a:p>
            <a:pPr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一、建置社會安全網計畫專區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B576CBC4-DE2C-4D47-81A2-A64FD5A2D2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42" r="20184" b="10627"/>
          <a:stretch/>
        </p:blipFill>
        <p:spPr>
          <a:xfrm>
            <a:off x="303212" y="954088"/>
            <a:ext cx="8576997" cy="52848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BD8984A3-C213-45C9-A46E-A0384FBB607D}"/>
              </a:ext>
            </a:extLst>
          </p:cNvPr>
          <p:cNvSpPr/>
          <p:nvPr/>
        </p:nvSpPr>
        <p:spPr>
          <a:xfrm>
            <a:off x="179512" y="3311624"/>
            <a:ext cx="2160240" cy="1368152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CB7877D-333A-4A12-B9DC-044E2AF9754C}"/>
              </a:ext>
            </a:extLst>
          </p:cNvPr>
          <p:cNvSpPr/>
          <p:nvPr/>
        </p:nvSpPr>
        <p:spPr>
          <a:xfrm>
            <a:off x="7884368" y="2348880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3BBF4564-A1DF-40A4-AA81-A1929A4D98A4}"/>
              </a:ext>
            </a:extLst>
          </p:cNvPr>
          <p:cNvSpPr/>
          <p:nvPr/>
        </p:nvSpPr>
        <p:spPr>
          <a:xfrm>
            <a:off x="3419872" y="399570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測試資料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11312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>
            <a:normAutofit/>
          </a:bodyPr>
          <a:lstStyle/>
          <a:p>
            <a:pPr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二、心理衛生社工案件查詢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1024C62E-BE16-477B-8E74-BDB6192FC7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63" b="3800"/>
          <a:stretch/>
        </p:blipFill>
        <p:spPr>
          <a:xfrm>
            <a:off x="179512" y="825629"/>
            <a:ext cx="8856984" cy="561662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5E95A99D-F087-47AB-A54E-BB5E678AF231}"/>
              </a:ext>
            </a:extLst>
          </p:cNvPr>
          <p:cNvSpPr/>
          <p:nvPr/>
        </p:nvSpPr>
        <p:spPr>
          <a:xfrm>
            <a:off x="4788024" y="4077072"/>
            <a:ext cx="3600400" cy="1224136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C2233D6-8299-4B97-80E1-3A4F6C8CA0EA}"/>
              </a:ext>
            </a:extLst>
          </p:cNvPr>
          <p:cNvSpPr/>
          <p:nvPr/>
        </p:nvSpPr>
        <p:spPr>
          <a:xfrm>
            <a:off x="899592" y="2204864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測試資料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96030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B6A89F0-95DF-47E8-B461-45D544A509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63"/>
          <a:stretch/>
        </p:blipFill>
        <p:spPr>
          <a:xfrm>
            <a:off x="89756" y="954088"/>
            <a:ext cx="8964488" cy="5707246"/>
          </a:xfrm>
          <a:prstGeom prst="rect">
            <a:avLst/>
          </a:prstGeom>
        </p:spPr>
      </p:pic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>
            <a:normAutofit/>
          </a:bodyPr>
          <a:lstStyle/>
          <a:p>
            <a:pPr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三、各項表單均已電子化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E95A99D-F087-47AB-A54E-BB5E678AF231}"/>
              </a:ext>
            </a:extLst>
          </p:cNvPr>
          <p:cNvSpPr/>
          <p:nvPr/>
        </p:nvSpPr>
        <p:spPr>
          <a:xfrm>
            <a:off x="115682" y="3068960"/>
            <a:ext cx="8848805" cy="936104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07E398E-3A48-4EBE-A1B3-86A24420AEDB}"/>
              </a:ext>
            </a:extLst>
          </p:cNvPr>
          <p:cNvSpPr/>
          <p:nvPr/>
        </p:nvSpPr>
        <p:spPr>
          <a:xfrm>
            <a:off x="1989038" y="1129462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0760C45-BC01-44BC-9294-2AF034FBCDEF}"/>
              </a:ext>
            </a:extLst>
          </p:cNvPr>
          <p:cNvSpPr/>
          <p:nvPr/>
        </p:nvSpPr>
        <p:spPr>
          <a:xfrm>
            <a:off x="2007588" y="1523147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F0D1373E-9CBC-449D-9C15-EF2F332312B5}"/>
              </a:ext>
            </a:extLst>
          </p:cNvPr>
          <p:cNvSpPr/>
          <p:nvPr/>
        </p:nvSpPr>
        <p:spPr>
          <a:xfrm>
            <a:off x="6372200" y="1129462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00791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7C8CF553-C29F-40F6-B47A-55769ECDE1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4" t="11276" r="5001" b="32391"/>
          <a:stretch/>
        </p:blipFill>
        <p:spPr>
          <a:xfrm>
            <a:off x="115683" y="935038"/>
            <a:ext cx="8848804" cy="55712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>
            <a:normAutofit fontScale="90000"/>
          </a:bodyPr>
          <a:lstStyle/>
          <a:p>
            <a:pPr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三、已建置帶入前次表單內容之功能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E95A99D-F087-47AB-A54E-BB5E678AF231}"/>
              </a:ext>
            </a:extLst>
          </p:cNvPr>
          <p:cNvSpPr/>
          <p:nvPr/>
        </p:nvSpPr>
        <p:spPr>
          <a:xfrm>
            <a:off x="4139951" y="2521732"/>
            <a:ext cx="3816425" cy="1915379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85181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21E382C-2CA4-4E87-A678-68ED278E92D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6147" name="矩形 4"/>
          <p:cNvSpPr>
            <a:spLocks noChangeArrowheads="1"/>
          </p:cNvSpPr>
          <p:nvPr/>
        </p:nvSpPr>
        <p:spPr bwMode="auto">
          <a:xfrm>
            <a:off x="444410" y="2708920"/>
            <a:ext cx="8316912" cy="1181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貳、保護性案件介接資訊</a:t>
            </a:r>
            <a:endParaRPr lang="en-US" altLang="zh-TW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已建置完竣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768154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B6A89F0-95DF-47E8-B461-45D544A509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63"/>
          <a:stretch/>
        </p:blipFill>
        <p:spPr>
          <a:xfrm>
            <a:off x="89756" y="1129462"/>
            <a:ext cx="8964488" cy="5531872"/>
          </a:xfrm>
          <a:prstGeom prst="rect">
            <a:avLst/>
          </a:prstGeom>
        </p:spPr>
      </p:pic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560" y="171403"/>
            <a:ext cx="8229600" cy="854075"/>
          </a:xfrm>
        </p:spPr>
        <p:txBody>
          <a:bodyPr>
            <a:normAutofit/>
          </a:bodyPr>
          <a:lstStyle/>
          <a:p>
            <a:pPr algn="l"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一、個案資料夾首頁即可查詢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E95A99D-F087-47AB-A54E-BB5E678AF231}"/>
              </a:ext>
            </a:extLst>
          </p:cNvPr>
          <p:cNvSpPr/>
          <p:nvPr/>
        </p:nvSpPr>
        <p:spPr>
          <a:xfrm>
            <a:off x="395537" y="2206402"/>
            <a:ext cx="4176464" cy="1006573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07E398E-3A48-4EBE-A1B3-86A24420AEDB}"/>
              </a:ext>
            </a:extLst>
          </p:cNvPr>
          <p:cNvSpPr/>
          <p:nvPr/>
        </p:nvSpPr>
        <p:spPr>
          <a:xfrm>
            <a:off x="1971859" y="1347155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0760C45-BC01-44BC-9294-2AF034FBCDEF}"/>
              </a:ext>
            </a:extLst>
          </p:cNvPr>
          <p:cNvSpPr/>
          <p:nvPr/>
        </p:nvSpPr>
        <p:spPr>
          <a:xfrm>
            <a:off x="1979712" y="1699254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F0D1373E-9CBC-449D-9C15-EF2F332312B5}"/>
              </a:ext>
            </a:extLst>
          </p:cNvPr>
          <p:cNvSpPr/>
          <p:nvPr/>
        </p:nvSpPr>
        <p:spPr>
          <a:xfrm>
            <a:off x="6372200" y="1347155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19768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B6A89F0-95DF-47E8-B461-45D544A509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63"/>
          <a:stretch/>
        </p:blipFill>
        <p:spPr>
          <a:xfrm>
            <a:off x="89756" y="1129462"/>
            <a:ext cx="8964488" cy="5531872"/>
          </a:xfrm>
          <a:prstGeom prst="rect">
            <a:avLst/>
          </a:prstGeom>
        </p:spPr>
      </p:pic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560" y="171403"/>
            <a:ext cx="8229600" cy="854075"/>
          </a:xfrm>
        </p:spPr>
        <p:txBody>
          <a:bodyPr>
            <a:normAutofit fontScale="90000"/>
          </a:bodyPr>
          <a:lstStyle/>
          <a:p>
            <a:pPr algn="l"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二、保護性社工及網絡單位聯繫方式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E95A99D-F087-47AB-A54E-BB5E678AF231}"/>
              </a:ext>
            </a:extLst>
          </p:cNvPr>
          <p:cNvSpPr/>
          <p:nvPr/>
        </p:nvSpPr>
        <p:spPr>
          <a:xfrm>
            <a:off x="1971859" y="2564904"/>
            <a:ext cx="1448013" cy="270733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07E398E-3A48-4EBE-A1B3-86A24420AEDB}"/>
              </a:ext>
            </a:extLst>
          </p:cNvPr>
          <p:cNvSpPr/>
          <p:nvPr/>
        </p:nvSpPr>
        <p:spPr>
          <a:xfrm>
            <a:off x="1971859" y="1347155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0760C45-BC01-44BC-9294-2AF034FBCDEF}"/>
              </a:ext>
            </a:extLst>
          </p:cNvPr>
          <p:cNvSpPr/>
          <p:nvPr/>
        </p:nvSpPr>
        <p:spPr>
          <a:xfrm>
            <a:off x="1979712" y="1699254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F0D1373E-9CBC-449D-9C15-EF2F332312B5}"/>
              </a:ext>
            </a:extLst>
          </p:cNvPr>
          <p:cNvSpPr/>
          <p:nvPr/>
        </p:nvSpPr>
        <p:spPr>
          <a:xfrm>
            <a:off x="6372200" y="1347155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F3518824-E73D-4BF4-BE27-0CEBC14D10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768" y="3278712"/>
            <a:ext cx="8748463" cy="177984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箭號: 彎曲 4">
            <a:extLst>
              <a:ext uri="{FF2B5EF4-FFF2-40B4-BE49-F238E27FC236}">
                <a16:creationId xmlns:a16="http://schemas.microsoft.com/office/drawing/2014/main" id="{D6C26BB4-7012-4BB9-8919-AE32259874F6}"/>
              </a:ext>
            </a:extLst>
          </p:cNvPr>
          <p:cNvSpPr/>
          <p:nvPr/>
        </p:nvSpPr>
        <p:spPr>
          <a:xfrm rot="5400000">
            <a:off x="3707904" y="2492896"/>
            <a:ext cx="504056" cy="792088"/>
          </a:xfrm>
          <a:prstGeom prst="ben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3EEC1A9-88FE-472B-B6C5-301B206B6736}"/>
              </a:ext>
            </a:extLst>
          </p:cNvPr>
          <p:cNvSpPr/>
          <p:nvPr/>
        </p:nvSpPr>
        <p:spPr>
          <a:xfrm>
            <a:off x="2936132" y="3903420"/>
            <a:ext cx="267716" cy="89100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EA601B15-26CA-43ED-826E-92A9F160FA2A}"/>
              </a:ext>
            </a:extLst>
          </p:cNvPr>
          <p:cNvSpPr/>
          <p:nvPr/>
        </p:nvSpPr>
        <p:spPr>
          <a:xfrm>
            <a:off x="2925226" y="4281925"/>
            <a:ext cx="267716" cy="89100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DEB1ACC3-1B74-47B5-846D-167E2CA57DDC}"/>
              </a:ext>
            </a:extLst>
          </p:cNvPr>
          <p:cNvSpPr/>
          <p:nvPr/>
        </p:nvSpPr>
        <p:spPr>
          <a:xfrm>
            <a:off x="4075971" y="4277484"/>
            <a:ext cx="712054" cy="93541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DF63117-D25A-4ADF-842C-6A2F60D24477}"/>
              </a:ext>
            </a:extLst>
          </p:cNvPr>
          <p:cNvSpPr/>
          <p:nvPr/>
        </p:nvSpPr>
        <p:spPr>
          <a:xfrm>
            <a:off x="4075971" y="3914080"/>
            <a:ext cx="712054" cy="93541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948643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B6A89F0-95DF-47E8-B461-45D544A509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63"/>
          <a:stretch/>
        </p:blipFill>
        <p:spPr>
          <a:xfrm>
            <a:off x="89756" y="1129462"/>
            <a:ext cx="8964488" cy="5531872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CEC570AC-9B9B-4E8A-AD33-AE6CD688FCB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854" t="8001" r="17713" b="24800"/>
          <a:stretch/>
        </p:blipFill>
        <p:spPr>
          <a:xfrm>
            <a:off x="3851920" y="1396692"/>
            <a:ext cx="5708948" cy="6712828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560" y="171403"/>
            <a:ext cx="8229600" cy="854075"/>
          </a:xfrm>
        </p:spPr>
        <p:txBody>
          <a:bodyPr>
            <a:normAutofit/>
          </a:bodyPr>
          <a:lstStyle/>
          <a:p>
            <a:pPr algn="l"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三、保護性案件相關資訊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E95A99D-F087-47AB-A54E-BB5E678AF231}"/>
              </a:ext>
            </a:extLst>
          </p:cNvPr>
          <p:cNvSpPr/>
          <p:nvPr/>
        </p:nvSpPr>
        <p:spPr>
          <a:xfrm>
            <a:off x="2009839" y="2850038"/>
            <a:ext cx="1448013" cy="270733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07E398E-3A48-4EBE-A1B3-86A24420AEDB}"/>
              </a:ext>
            </a:extLst>
          </p:cNvPr>
          <p:cNvSpPr/>
          <p:nvPr/>
        </p:nvSpPr>
        <p:spPr>
          <a:xfrm>
            <a:off x="1971859" y="1347155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0760C45-BC01-44BC-9294-2AF034FBCDEF}"/>
              </a:ext>
            </a:extLst>
          </p:cNvPr>
          <p:cNvSpPr/>
          <p:nvPr/>
        </p:nvSpPr>
        <p:spPr>
          <a:xfrm>
            <a:off x="1979712" y="1699254"/>
            <a:ext cx="95642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EA601B15-26CA-43ED-826E-92A9F160FA2A}"/>
              </a:ext>
            </a:extLst>
          </p:cNvPr>
          <p:cNvSpPr/>
          <p:nvPr/>
        </p:nvSpPr>
        <p:spPr>
          <a:xfrm>
            <a:off x="5508104" y="3645024"/>
            <a:ext cx="354614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DF63117-D25A-4ADF-842C-6A2F60D24477}"/>
              </a:ext>
            </a:extLst>
          </p:cNvPr>
          <p:cNvSpPr/>
          <p:nvPr/>
        </p:nvSpPr>
        <p:spPr>
          <a:xfrm>
            <a:off x="5004048" y="4509120"/>
            <a:ext cx="3456384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67294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CEC570AC-9B9B-4E8A-AD33-AE6CD688FC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9854" t="8001" r="17713" b="24800"/>
          <a:stretch/>
        </p:blipFill>
        <p:spPr>
          <a:xfrm>
            <a:off x="251520" y="1196752"/>
            <a:ext cx="5708948" cy="67128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560" y="171403"/>
            <a:ext cx="8229600" cy="854075"/>
          </a:xfrm>
        </p:spPr>
        <p:txBody>
          <a:bodyPr>
            <a:normAutofit/>
          </a:bodyPr>
          <a:lstStyle/>
          <a:p>
            <a:pPr algn="l"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四、可查詢近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年歷次通報資料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EA601B15-26CA-43ED-826E-92A9F160FA2A}"/>
              </a:ext>
            </a:extLst>
          </p:cNvPr>
          <p:cNvSpPr/>
          <p:nvPr/>
        </p:nvSpPr>
        <p:spPr>
          <a:xfrm>
            <a:off x="1907704" y="3445084"/>
            <a:ext cx="3546140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DF63117-D25A-4ADF-842C-6A2F60D24477}"/>
              </a:ext>
            </a:extLst>
          </p:cNvPr>
          <p:cNvSpPr/>
          <p:nvPr/>
        </p:nvSpPr>
        <p:spPr>
          <a:xfrm>
            <a:off x="1403648" y="4309180"/>
            <a:ext cx="3456384" cy="14401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2DE95D11-7DD6-4581-A259-288ED002421A}"/>
              </a:ext>
            </a:extLst>
          </p:cNvPr>
          <p:cNvSpPr/>
          <p:nvPr/>
        </p:nvSpPr>
        <p:spPr>
          <a:xfrm>
            <a:off x="107505" y="2204864"/>
            <a:ext cx="720080" cy="360040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E502B235-E3B2-46B7-93A3-2E2B1C84D2D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703" t="6601" r="20863" b="26200"/>
          <a:stretch/>
        </p:blipFill>
        <p:spPr>
          <a:xfrm>
            <a:off x="2123727" y="1196751"/>
            <a:ext cx="6660439" cy="5524723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箭號: 向右 5">
            <a:extLst>
              <a:ext uri="{FF2B5EF4-FFF2-40B4-BE49-F238E27FC236}">
                <a16:creationId xmlns:a16="http://schemas.microsoft.com/office/drawing/2014/main" id="{FD92F630-9637-442D-808E-FAFE66D91B70}"/>
              </a:ext>
            </a:extLst>
          </p:cNvPr>
          <p:cNvSpPr/>
          <p:nvPr/>
        </p:nvSpPr>
        <p:spPr>
          <a:xfrm>
            <a:off x="971600" y="2204864"/>
            <a:ext cx="1044116" cy="271948"/>
          </a:xfrm>
          <a:prstGeom prst="rightArrow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44A15C6-A481-41B9-A394-86241DF7CA72}"/>
              </a:ext>
            </a:extLst>
          </p:cNvPr>
          <p:cNvSpPr/>
          <p:nvPr/>
        </p:nvSpPr>
        <p:spPr>
          <a:xfrm>
            <a:off x="5102873" y="4339020"/>
            <a:ext cx="3141535" cy="11417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4F9B240-9259-43D0-B043-DC88503AADD9}"/>
              </a:ext>
            </a:extLst>
          </p:cNvPr>
          <p:cNvSpPr/>
          <p:nvPr/>
        </p:nvSpPr>
        <p:spPr>
          <a:xfrm>
            <a:off x="3532105" y="4551975"/>
            <a:ext cx="3141535" cy="11417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3215363F-915B-42C2-926F-7781E58E67FC}"/>
              </a:ext>
            </a:extLst>
          </p:cNvPr>
          <p:cNvSpPr/>
          <p:nvPr/>
        </p:nvSpPr>
        <p:spPr>
          <a:xfrm>
            <a:off x="3289264" y="3005345"/>
            <a:ext cx="3141535" cy="114176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736234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560" y="44624"/>
            <a:ext cx="8229600" cy="854075"/>
          </a:xfrm>
        </p:spPr>
        <p:txBody>
          <a:bodyPr>
            <a:normAutofit fontScale="90000"/>
          </a:bodyPr>
          <a:lstStyle/>
          <a:p>
            <a:pPr algn="l"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五、風險評估表可查詢相關量表資訊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6" name="箭號: 向右 5">
            <a:extLst>
              <a:ext uri="{FF2B5EF4-FFF2-40B4-BE49-F238E27FC236}">
                <a16:creationId xmlns:a16="http://schemas.microsoft.com/office/drawing/2014/main" id="{FD92F630-9637-442D-808E-FAFE66D91B70}"/>
              </a:ext>
            </a:extLst>
          </p:cNvPr>
          <p:cNvSpPr/>
          <p:nvPr/>
        </p:nvSpPr>
        <p:spPr>
          <a:xfrm>
            <a:off x="971600" y="2204864"/>
            <a:ext cx="1044116" cy="271948"/>
          </a:xfrm>
          <a:prstGeom prst="rightArrow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1223EA36-E2C4-4F73-B6A3-CFF6CDF7048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8" t="8000" b="9401"/>
          <a:stretch/>
        </p:blipFill>
        <p:spPr>
          <a:xfrm>
            <a:off x="302840" y="836711"/>
            <a:ext cx="8532440" cy="58847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D9B55028-084C-487E-8348-873665CF7BC8}"/>
              </a:ext>
            </a:extLst>
          </p:cNvPr>
          <p:cNvSpPr/>
          <p:nvPr/>
        </p:nvSpPr>
        <p:spPr>
          <a:xfrm>
            <a:off x="1187624" y="4195026"/>
            <a:ext cx="2736304" cy="1106182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2DE95D11-7DD6-4581-A259-288ED002421A}"/>
              </a:ext>
            </a:extLst>
          </p:cNvPr>
          <p:cNvSpPr/>
          <p:nvPr/>
        </p:nvSpPr>
        <p:spPr>
          <a:xfrm>
            <a:off x="4006280" y="791114"/>
            <a:ext cx="4958208" cy="6022261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602129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560" y="171403"/>
            <a:ext cx="8229600" cy="854075"/>
          </a:xfrm>
        </p:spPr>
        <p:txBody>
          <a:bodyPr>
            <a:normAutofit/>
          </a:bodyPr>
          <a:lstStyle/>
          <a:p>
            <a:pPr algn="l"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六、保護資訊系統已串接資訊：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D0F6B3D3-1C3D-4DC4-9957-A066B16985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79792"/>
              </p:ext>
            </p:extLst>
          </p:nvPr>
        </p:nvGraphicFramePr>
        <p:xfrm>
          <a:off x="594536" y="818618"/>
          <a:ext cx="8229600" cy="592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65296">
                  <a:extLst>
                    <a:ext uri="{9D8B030D-6E8A-4147-A177-3AD203B41FA5}">
                      <a16:colId xmlns:a16="http://schemas.microsoft.com/office/drawing/2014/main" val="1370356518"/>
                    </a:ext>
                  </a:extLst>
                </a:gridCol>
                <a:gridCol w="5764304">
                  <a:extLst>
                    <a:ext uri="{9D8B030D-6E8A-4147-A177-3AD203B41FA5}">
                      <a16:colId xmlns:a16="http://schemas.microsoft.com/office/drawing/2014/main" val="1044444207"/>
                    </a:ext>
                  </a:extLst>
                </a:gridCol>
              </a:tblGrid>
              <a:tr h="29925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系統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表單名稱</a:t>
                      </a:r>
                    </a:p>
                  </a:txBody>
                  <a:tcPr marL="5388" marR="5388" marT="538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欄位</a:t>
                      </a:r>
                    </a:p>
                  </a:txBody>
                  <a:tcPr marL="5388" marR="5388" marT="538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710887"/>
                  </a:ext>
                </a:extLst>
              </a:tr>
              <a:tr h="59330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被害人處遇系統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成人保護案件通報表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近一年歷次通報表的通報日期                            </a:t>
                      </a:r>
                      <a:endParaRPr lang="en-US" altLang="zh-TW" sz="200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具體事實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案情陳述         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extLst>
                  <a:ext uri="{0D108BD9-81ED-4DB2-BD59-A6C34878D82A}">
                    <a16:rowId xmlns:a16="http://schemas.microsoft.com/office/drawing/2014/main" val="3845430464"/>
                  </a:ext>
                </a:extLst>
              </a:tr>
              <a:tr h="412193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被害人處遇系統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成人保護案件受案評估摘要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近一年歷次受案評估摘要日期                           </a:t>
                      </a:r>
                      <a:endParaRPr lang="en-US" altLang="zh-TW" sz="200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被害人傷亡程度                                        </a:t>
                      </a:r>
                      <a:endParaRPr lang="en-US" altLang="zh-TW" sz="200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與被害人之關係                                        </a:t>
                      </a:r>
                      <a:endParaRPr lang="en-US" altLang="zh-TW" sz="200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與被害人是否同住                                     </a:t>
                      </a:r>
                      <a:endParaRPr lang="en-US" altLang="zh-TW" sz="200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與被害人間是否為首次通報                             </a:t>
                      </a:r>
                      <a:endParaRPr lang="en-US" altLang="zh-TW" sz="200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與被害人間是否已有民事保護令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仍在效期內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)?             7.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被害人家中是否有同住之兒少                            </a:t>
                      </a:r>
                      <a:endParaRPr lang="en-US" altLang="zh-TW" sz="200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本次案情評估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最近一次發生時間、案發地區、主要發生場所、被害人是否有自殺意念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是否有自殺企圖、相對人是否有自殺一年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是否有自殺企圖、被害人是否願意被相對人協尋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                                                  </a:t>
                      </a: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家庭暴力型態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受暴類型、相對人施暴工具、本次家暴事件促發因素、被害人是否遭受以下狀況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                                10.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本案分級                 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extLst>
                  <a:ext uri="{0D108BD9-81ED-4DB2-BD59-A6C34878D82A}">
                    <a16:rowId xmlns:a16="http://schemas.microsoft.com/office/drawing/2014/main" val="2439355095"/>
                  </a:ext>
                </a:extLst>
              </a:tr>
              <a:tr h="72498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被害人處遇系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TIPVDA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量表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量表更新日期                                         </a:t>
                      </a:r>
                      <a:endParaRPr lang="en-US" altLang="zh-TW" sz="200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評估項目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extLst>
                  <a:ext uri="{0D108BD9-81ED-4DB2-BD59-A6C34878D82A}">
                    <a16:rowId xmlns:a16="http://schemas.microsoft.com/office/drawing/2014/main" val="1179696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2348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560" y="171403"/>
            <a:ext cx="8229600" cy="854075"/>
          </a:xfrm>
        </p:spPr>
        <p:txBody>
          <a:bodyPr>
            <a:normAutofit/>
          </a:bodyPr>
          <a:lstStyle/>
          <a:p>
            <a:pPr algn="l"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六、保護資訊系統已串接資訊：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D0F6B3D3-1C3D-4DC4-9957-A066B16985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3430928"/>
              </p:ext>
            </p:extLst>
          </p:nvPr>
        </p:nvGraphicFramePr>
        <p:xfrm>
          <a:off x="602858" y="836712"/>
          <a:ext cx="8229600" cy="58498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72998">
                  <a:extLst>
                    <a:ext uri="{9D8B030D-6E8A-4147-A177-3AD203B41FA5}">
                      <a16:colId xmlns:a16="http://schemas.microsoft.com/office/drawing/2014/main" val="1370356518"/>
                    </a:ext>
                  </a:extLst>
                </a:gridCol>
                <a:gridCol w="5556602">
                  <a:extLst>
                    <a:ext uri="{9D8B030D-6E8A-4147-A177-3AD203B41FA5}">
                      <a16:colId xmlns:a16="http://schemas.microsoft.com/office/drawing/2014/main" val="1044444207"/>
                    </a:ext>
                  </a:extLst>
                </a:gridCol>
              </a:tblGrid>
              <a:tr h="47422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系統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表單名稱</a:t>
                      </a:r>
                    </a:p>
                  </a:txBody>
                  <a:tcPr marL="5388" marR="5388" marT="538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欄位</a:t>
                      </a:r>
                    </a:p>
                  </a:txBody>
                  <a:tcPr marL="5388" marR="5388" marT="538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710887"/>
                  </a:ext>
                </a:extLst>
              </a:tr>
              <a:tr h="158009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被害人處遇系統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兒少保護案件通報表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歷次通報表的通報日期                                  </a:t>
                      </a:r>
                      <a:endParaRPr lang="en-US" altLang="zh-TW" sz="200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具體事實欄位各項內容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發生時間、發生地區、主要發生場所、案情陳述、傷亡程度、施暴手法、加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被害人是否有自殺意念、加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被害人是否有自殺企圖、是否涉及公共危險案件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extLst>
                  <a:ext uri="{0D108BD9-81ED-4DB2-BD59-A6C34878D82A}">
                    <a16:rowId xmlns:a16="http://schemas.microsoft.com/office/drawing/2014/main" val="2548538438"/>
                  </a:ext>
                </a:extLst>
              </a:tr>
              <a:tr h="126518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被害人處遇系統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兒少保護案件調查報告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施虐者與案主的關係</a:t>
                      </a:r>
                      <a:b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不當對待事實之確認</a:t>
                      </a:r>
                      <a:b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兒少通報表所指案件類型</a:t>
                      </a:r>
                      <a:b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最後一次通報紀錄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extLst>
                  <a:ext uri="{0D108BD9-81ED-4DB2-BD59-A6C34878D82A}">
                    <a16:rowId xmlns:a16="http://schemas.microsoft.com/office/drawing/2014/main" val="379915283"/>
                  </a:ext>
                </a:extLst>
              </a:tr>
              <a:tr h="950282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加害人處遇系統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家暴加害人開案單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個案狀態</a:t>
                      </a:r>
                      <a:b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處遇種類</a:t>
                      </a:r>
                      <a:b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主責人員姓名及聯絡資訊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extLst>
                  <a:ext uri="{0D108BD9-81ED-4DB2-BD59-A6C34878D82A}">
                    <a16:rowId xmlns:a16="http://schemas.microsoft.com/office/drawing/2014/main" val="2828859858"/>
                  </a:ext>
                </a:extLst>
              </a:tr>
              <a:tr h="158009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加害人處遇系統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b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個案管理彙整資料夾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是否處遇</a:t>
                      </a:r>
                      <a:b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觸犯刑法法條</a:t>
                      </a:r>
                      <a:b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最後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次再犯風險評估</a:t>
                      </a:r>
                      <a:b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最後</a:t>
                      </a:r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次再犯風險評估日期                              </a:t>
                      </a:r>
                      <a:endParaRPr lang="en-US" altLang="zh-TW" sz="200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en-US" altLang="zh-TW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5.</a:t>
                      </a:r>
                      <a:r>
                        <a:rPr lang="zh-TW" altLang="en-US" sz="20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主責人員姓名及聯絡資訊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88" marR="5388" marT="5388" marB="0" anchor="ctr"/>
                </a:tc>
                <a:extLst>
                  <a:ext uri="{0D108BD9-81ED-4DB2-BD59-A6C34878D82A}">
                    <a16:rowId xmlns:a16="http://schemas.microsoft.com/office/drawing/2014/main" val="8284645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8828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560" y="171403"/>
            <a:ext cx="8229600" cy="854075"/>
          </a:xfrm>
        </p:spPr>
        <p:txBody>
          <a:bodyPr>
            <a:normAutofit fontScale="90000"/>
          </a:bodyPr>
          <a:lstStyle/>
          <a:p>
            <a:pPr algn="l"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七、無介接資料時即顯示「無資料」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9615258C-09AC-4FA3-A7B0-72E552AE53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50" t="8000" r="22438" b="24800"/>
          <a:stretch/>
        </p:blipFill>
        <p:spPr>
          <a:xfrm>
            <a:off x="400899" y="960776"/>
            <a:ext cx="8440261" cy="57215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91530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21E382C-2CA4-4E87-A678-68ED278E92D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6147" name="矩形 4"/>
          <p:cNvSpPr>
            <a:spLocks noChangeArrowheads="1"/>
          </p:cNvSpPr>
          <p:nvPr/>
        </p:nvSpPr>
        <p:spPr bwMode="auto">
          <a:xfrm>
            <a:off x="444410" y="2708920"/>
            <a:ext cx="8316912" cy="58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參、</a:t>
            </a:r>
            <a:r>
              <a:rPr lang="en-US" altLang="zh-TW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年度系統規劃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816577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/>
          <a:lstStyle/>
          <a:p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108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年度系統規劃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590872" y="1484784"/>
            <a:ext cx="8229600" cy="4669954"/>
          </a:xfrm>
        </p:spPr>
        <p:txBody>
          <a:bodyPr/>
          <a:lstStyle/>
          <a:p>
            <a:pPr marL="0" indent="0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一、滾動式增修系統功能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514350">
              <a:lnSpc>
                <a:spcPts val="384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其他資訊系統介接之資訊查詢功能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514350">
              <a:lnSpc>
                <a:spcPts val="384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新建精照系統關懷訪視歷史資料查詢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二、精照系統教育訓練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00050" lvl="1" indent="0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將於本年度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月及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月辦理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梯次教育訓練課程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zh-TW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3694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21E382C-2CA4-4E87-A678-68ED278E92D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6147" name="矩形 4"/>
          <p:cNvSpPr>
            <a:spLocks noChangeArrowheads="1"/>
          </p:cNvSpPr>
          <p:nvPr/>
        </p:nvSpPr>
        <p:spPr bwMode="auto">
          <a:xfrm>
            <a:off x="444410" y="2708920"/>
            <a:ext cx="8316912" cy="58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肆、Ｑ</a:t>
            </a:r>
            <a:r>
              <a:rPr lang="en-US" altLang="zh-TW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Ａ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14101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>
            <a:normAutofit/>
          </a:bodyPr>
          <a:lstStyle/>
          <a:p>
            <a:pPr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一、同時在案名冊系統勾稽問題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13" name="內容版面配置區 5">
            <a:extLst>
              <a:ext uri="{FF2B5EF4-FFF2-40B4-BE49-F238E27FC236}">
                <a16:creationId xmlns:a16="http://schemas.microsoft.com/office/drawing/2014/main" id="{D994A577-5C10-4A86-A57E-DE4BAF5C8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36504"/>
          </a:xfrm>
        </p:spPr>
        <p:txBody>
          <a:bodyPr/>
          <a:lstStyle/>
          <a:p>
            <a:pPr>
              <a:lnSpc>
                <a:spcPts val="3840"/>
              </a:lnSpc>
              <a:spcBef>
                <a:spcPts val="1200"/>
              </a:spcBef>
              <a:buFont typeface="Wingdings" panose="05000000000000000000" pitchFamily="2" charset="2"/>
              <a:buChar char="n"/>
              <a:defRPr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勾稽方式：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3840"/>
              </a:lnSpc>
              <a:spcBef>
                <a:spcPts val="1200"/>
              </a:spcBef>
              <a:buNone/>
              <a:defRPr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精照系統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個案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ID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勾稽保護資訊系統－被害人處遇系統中的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「相對人」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ID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，且被害人為開案處遇狀態。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936430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>
            <a:normAutofit/>
          </a:bodyPr>
          <a:lstStyle/>
          <a:p>
            <a:pPr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一、同時在案名冊系統勾稽問題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13" name="內容版面配置區 5">
            <a:extLst>
              <a:ext uri="{FF2B5EF4-FFF2-40B4-BE49-F238E27FC236}">
                <a16:creationId xmlns:a16="http://schemas.microsoft.com/office/drawing/2014/main" id="{D994A577-5C10-4A86-A57E-DE4BAF5C8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340768"/>
            <a:ext cx="8424936" cy="4536504"/>
          </a:xfrm>
        </p:spPr>
        <p:txBody>
          <a:bodyPr/>
          <a:lstStyle/>
          <a:p>
            <a:pPr>
              <a:lnSpc>
                <a:spcPts val="3840"/>
              </a:lnSpc>
              <a:spcBef>
                <a:spcPts val="1200"/>
              </a:spcBef>
              <a:buFont typeface="Wingdings" panose="05000000000000000000" pitchFamily="2" charset="2"/>
              <a:buChar char="n"/>
              <a:defRPr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勾稽問題原因及處理進度：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lnSpc>
                <a:spcPts val="3840"/>
              </a:lnSpc>
              <a:spcBef>
                <a:spcPts val="1200"/>
              </a:spcBef>
              <a:buAutoNum type="arabicPeriod"/>
              <a:defRPr/>
            </a:pPr>
            <a:r>
              <a:rPr lang="zh-TW" altLang="en-US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保護資訊系統誤串被害人為「聯繫</a:t>
            </a:r>
            <a:r>
              <a:rPr lang="en-US" altLang="zh-TW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鑑定</a:t>
            </a:r>
            <a:r>
              <a:rPr lang="en-US" altLang="zh-TW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評估階段」之相對人資訊，致勾稽到大量被害人為通報未開案的名單。</a:t>
            </a:r>
            <a:br>
              <a:rPr lang="en-US" altLang="zh-TW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→已請保護資訊系統廠商處理完畢。</a:t>
            </a:r>
            <a:endParaRPr lang="en-US" altLang="zh-TW" sz="24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lnSpc>
                <a:spcPts val="3840"/>
              </a:lnSpc>
              <a:spcBef>
                <a:spcPts val="1200"/>
              </a:spcBef>
              <a:buAutoNum type="arabicPeriod"/>
              <a:defRPr/>
            </a:pPr>
            <a:r>
              <a:rPr lang="zh-TW" altLang="en-US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被害人社工會手動更動被害人的個案狀態，致勾稽之名冊常有異動。</a:t>
            </a:r>
            <a:br>
              <a:rPr lang="en-US" altLang="zh-TW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→已請保護資訊系統廠商鎖定系統特定功能減少被害人社工異動頻率。</a:t>
            </a:r>
            <a:endParaRPr lang="en-US" altLang="zh-TW" sz="24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lnSpc>
                <a:spcPts val="3840"/>
              </a:lnSpc>
              <a:spcBef>
                <a:spcPts val="1200"/>
              </a:spcBef>
              <a:buAutoNum type="arabicPeriod"/>
              <a:defRPr/>
            </a:pP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045514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4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>
            <a:normAutofit/>
          </a:bodyPr>
          <a:lstStyle/>
          <a:p>
            <a:pPr>
              <a:lnSpc>
                <a:spcPts val="3840"/>
              </a:lnSpc>
              <a:spcBef>
                <a:spcPts val="1200"/>
              </a:spcBef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一、同時在案名冊系統勾稽問題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4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E4148AE-598C-4748-B3BB-B36B82686A3C}" type="slidenum">
              <a:rPr lang="zh-TW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13" name="內容版面配置區 5">
            <a:extLst>
              <a:ext uri="{FF2B5EF4-FFF2-40B4-BE49-F238E27FC236}">
                <a16:creationId xmlns:a16="http://schemas.microsoft.com/office/drawing/2014/main" id="{D994A577-5C10-4A86-A57E-DE4BAF5C8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340768"/>
            <a:ext cx="8424936" cy="4536504"/>
          </a:xfrm>
        </p:spPr>
        <p:txBody>
          <a:bodyPr/>
          <a:lstStyle/>
          <a:p>
            <a:pPr>
              <a:lnSpc>
                <a:spcPts val="3840"/>
              </a:lnSpc>
              <a:spcBef>
                <a:spcPts val="1200"/>
              </a:spcBef>
              <a:buFont typeface="Wingdings" panose="05000000000000000000" pitchFamily="2" charset="2"/>
              <a:buChar char="n"/>
              <a:defRPr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勾稽問題原因及處理進度：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lnSpc>
                <a:spcPts val="3840"/>
              </a:lnSpc>
              <a:spcBef>
                <a:spcPts val="1200"/>
              </a:spcBef>
              <a:buFont typeface="+mj-lt"/>
              <a:buAutoNum type="arabicPeriod" startAt="3"/>
              <a:defRPr/>
            </a:pPr>
            <a:r>
              <a:rPr lang="zh-TW" altLang="en-US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精照系統勾稽同時在案個案，經與社會處或家防中心聯繫卻發現實務上已結案。</a:t>
            </a:r>
            <a:br>
              <a:rPr lang="en-US" altLang="zh-TW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b="1" cap="all" spc="-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→已針對各縣市遭遇系統應結未結案量進行調查，並同時發現目前保護資訊系統之個案狀態仍由被害人社工手動更改，將再與保護司協商，將系統的「個案狀態」與結案紀錄表之建置連動，已避免因社工忘記更改結案狀態導致的勾稽問題。</a:t>
            </a:r>
            <a:endParaRPr lang="en-US" altLang="zh-TW" sz="2400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lnSpc>
                <a:spcPts val="3840"/>
              </a:lnSpc>
              <a:spcBef>
                <a:spcPts val="1200"/>
              </a:spcBef>
              <a:buAutoNum type="arabicPeriod" startAt="3"/>
              <a:defRPr/>
            </a:pPr>
            <a:endParaRPr lang="en-US" altLang="zh-TW" b="1" cap="all" spc="-6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257105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698500" y="783166"/>
            <a:ext cx="6070601" cy="2266950"/>
          </a:xfrm>
        </p:spPr>
        <p:txBody>
          <a:bodyPr/>
          <a:lstStyle/>
          <a:p>
            <a:r>
              <a:rPr lang="zh-TW" altLang="zh-TW" b="1" dirty="0">
                <a:solidFill>
                  <a:schemeClr val="accent6">
                    <a:lumMod val="75000"/>
                  </a:schemeClr>
                </a:solidFill>
              </a:rPr>
              <a:t>資訊系統建置進度緩慢</a:t>
            </a:r>
            <a:endParaRPr lang="zh-TW" alt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文字版面配置區 5"/>
          <p:cNvSpPr>
            <a:spLocks noGrp="1"/>
          </p:cNvSpPr>
          <p:nvPr>
            <p:ph type="body" sz="quarter" idx="13"/>
          </p:nvPr>
        </p:nvSpPr>
        <p:spPr>
          <a:xfrm>
            <a:off x="1772049" y="3211530"/>
            <a:ext cx="5418393" cy="285750"/>
          </a:xfrm>
        </p:spPr>
        <p:txBody>
          <a:bodyPr/>
          <a:lstStyle/>
          <a:p>
            <a:pPr algn="r"/>
            <a:r>
              <a:rPr lang="zh-TW" altLang="en-US" dirty="0"/>
              <a:t>提案縣市：臺北市、屏東縣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>
          <a:xfrm>
            <a:off x="816226" y="1975420"/>
            <a:ext cx="6447501" cy="1178222"/>
          </a:xfrm>
        </p:spPr>
        <p:txBody>
          <a:bodyPr>
            <a:normAutofit/>
          </a:bodyPr>
          <a:lstStyle/>
          <a:p>
            <a:r>
              <a:rPr lang="zh-TW" altLang="en-US" sz="1050" dirty="0"/>
              <a:t>問題說明：</a:t>
            </a:r>
            <a:r>
              <a:rPr lang="zh-TW" altLang="zh-TW" sz="1050" dirty="0"/>
              <a:t>心理衛生評估之電子表單於初期尚未於精照系統建置完成，且大部函頒評估量表內容繁複，社工訪視個案後需耗費大量時間逐一完成表單填寫，不僅增加社工工作負荷，更壓縮社工於第一線服務個案時間。</a:t>
            </a:r>
            <a:endParaRPr lang="zh-TW" altLang="en-US" sz="1050" dirty="0"/>
          </a:p>
        </p:txBody>
      </p:sp>
      <p:sp>
        <p:nvSpPr>
          <p:cNvPr id="7" name="文字方塊 6"/>
          <p:cNvSpPr txBox="1"/>
          <p:nvPr/>
        </p:nvSpPr>
        <p:spPr>
          <a:xfrm>
            <a:off x="698501" y="1037451"/>
            <a:ext cx="3437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第三階段</a:t>
            </a:r>
            <a:r>
              <a:rPr lang="en-US" altLang="zh-TW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Q&amp;A-1</a:t>
            </a:r>
            <a:endParaRPr lang="zh-TW" altLang="en-US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3"/>
          <p:cNvSpPr txBox="1">
            <a:spLocks/>
          </p:cNvSpPr>
          <p:nvPr/>
        </p:nvSpPr>
        <p:spPr>
          <a:xfrm>
            <a:off x="475038" y="3488659"/>
            <a:ext cx="7030235" cy="1367807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342900">
              <a:spcBef>
                <a:spcPts val="750"/>
              </a:spcBef>
              <a:buClr>
                <a:srgbClr val="F496CB">
                  <a:lumMod val="75000"/>
                </a:srgbClr>
              </a:buClr>
            </a:pPr>
            <a:r>
              <a:rPr lang="zh-TW" altLang="en-US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本部說明：</a:t>
            </a:r>
            <a:endParaRPr lang="en-US" altLang="zh-TW" sz="1350" b="1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 panose="020B0604030504040204" pitchFamily="34" charset="-120"/>
            </a:endParaRPr>
          </a:p>
          <a:p>
            <a:pPr marL="214313" indent="-214313" defTabSz="342900">
              <a:spcBef>
                <a:spcPts val="750"/>
              </a:spcBef>
              <a:buClr>
                <a:srgbClr val="F496CB">
                  <a:lumMod val="75000"/>
                </a:srgbClr>
              </a:buClr>
              <a:buFont typeface="Arial" panose="020B0604020202020204" pitchFamily="34" charset="0"/>
              <a:buChar char="•"/>
            </a:pPr>
            <a:r>
              <a:rPr lang="zh-TW" altLang="en-US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本部已於</a:t>
            </a:r>
            <a:r>
              <a:rPr lang="en-US" altLang="zh-TW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108</a:t>
            </a:r>
            <a:r>
              <a:rPr lang="zh-TW" altLang="en-US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年</a:t>
            </a:r>
            <a:r>
              <a:rPr lang="en-US" altLang="zh-TW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1</a:t>
            </a:r>
            <a:r>
              <a:rPr lang="zh-TW" altLang="en-US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月</a:t>
            </a:r>
            <a:r>
              <a:rPr lang="en-US" altLang="zh-TW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11</a:t>
            </a:r>
            <a:r>
              <a:rPr lang="zh-TW" altLang="en-US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日以衛部心字第</a:t>
            </a:r>
            <a:r>
              <a:rPr lang="en-US" altLang="zh-TW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1081760126</a:t>
            </a:r>
            <a:r>
              <a:rPr lang="zh-TW" altLang="en-US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號函知各縣市政府衛生局有關精照系統表單電子化事宜，並提供資料匯入系統之說明，且目前已可於線上操作資料批次匯入，爰請依該函辦理。</a:t>
            </a:r>
            <a:endParaRPr lang="en-US" altLang="zh-TW" sz="1350" b="1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 panose="020B0604030504040204" pitchFamily="34" charset="-120"/>
            </a:endParaRPr>
          </a:p>
          <a:p>
            <a:pPr marL="214313" indent="-214313" defTabSz="342900">
              <a:spcBef>
                <a:spcPts val="750"/>
              </a:spcBef>
              <a:buClr>
                <a:srgbClr val="F496CB">
                  <a:lumMod val="75000"/>
                </a:srgbClr>
              </a:buClr>
              <a:buFont typeface="Arial" panose="020B0604020202020204" pitchFamily="34" charset="0"/>
              <a:buChar char="•"/>
            </a:pPr>
            <a:r>
              <a:rPr lang="zh-TW" altLang="en-US" sz="1350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有關評估表內容之妥適性，本部將於未來滾動式修正。</a:t>
            </a:r>
            <a:endParaRPr lang="en-US" altLang="zh-TW" sz="1350" b="1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 panose="020B0604030504040204" pitchFamily="34" charset="-120"/>
            </a:endParaRPr>
          </a:p>
          <a:p>
            <a:pPr marL="214313" indent="-214313" defTabSz="342900">
              <a:spcBef>
                <a:spcPts val="750"/>
              </a:spcBef>
              <a:buClr>
                <a:srgbClr val="F496CB">
                  <a:lumMod val="75000"/>
                </a:srgbClr>
              </a:buClr>
              <a:buFont typeface="Arial" panose="020B0604020202020204" pitchFamily="34" charset="0"/>
              <a:buChar char="•"/>
            </a:pPr>
            <a:endParaRPr lang="en-US" altLang="zh-TW" sz="1350" b="1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868426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8500" y="1314450"/>
            <a:ext cx="6257002" cy="2266950"/>
          </a:xfrm>
        </p:spPr>
        <p:txBody>
          <a:bodyPr>
            <a:normAutofit fontScale="90000"/>
          </a:bodyPr>
          <a:lstStyle/>
          <a:p>
            <a:r>
              <a:rPr lang="zh-TW" altLang="zh-TW" b="1" dirty="0">
                <a:solidFill>
                  <a:schemeClr val="accent6">
                    <a:lumMod val="75000"/>
                  </a:schemeClr>
                </a:solidFill>
              </a:rPr>
              <a:t>介接系統勾稽目標服務族群精確率低</a:t>
            </a:r>
            <a:br>
              <a:rPr lang="en-US" altLang="zh-TW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zh-TW" altLang="en-US" dirty="0"/>
              <a:t>精照系統介接及勾稽結果無法精確提供心理衛生社工正確目標族群。</a:t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sz="quarter" idx="13"/>
          </p:nvPr>
        </p:nvSpPr>
        <p:spPr>
          <a:xfrm>
            <a:off x="2250886" y="3866507"/>
            <a:ext cx="5418393" cy="285750"/>
          </a:xfrm>
        </p:spPr>
        <p:txBody>
          <a:bodyPr/>
          <a:lstStyle/>
          <a:p>
            <a:pPr algn="r"/>
            <a:r>
              <a:rPr lang="zh-TW" altLang="en-US" dirty="0"/>
              <a:t>提案縣市：臺北市、桃園市、高雄市、臺東縣、花蓮縣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>
          <a:xfrm>
            <a:off x="523412" y="2923213"/>
            <a:ext cx="6447501" cy="1178222"/>
          </a:xfrm>
        </p:spPr>
        <p:txBody>
          <a:bodyPr>
            <a:normAutofit/>
          </a:bodyPr>
          <a:lstStyle/>
          <a:p>
            <a:r>
              <a:rPr lang="zh-TW" altLang="en-US" sz="1050" dirty="0"/>
              <a:t>問題說明：</a:t>
            </a:r>
            <a:r>
              <a:rPr lang="zh-TW" altLang="zh-TW" sz="1050" dirty="0"/>
              <a:t>目前策略三主要服務對象為精神照護資訊系統</a:t>
            </a:r>
            <a:r>
              <a:rPr lang="en-US" altLang="zh-TW" sz="1050" dirty="0"/>
              <a:t>(</a:t>
            </a:r>
            <a:r>
              <a:rPr lang="zh-TW" altLang="zh-TW" sz="1050" dirty="0"/>
              <a:t>以下稱精照系統</a:t>
            </a:r>
            <a:r>
              <a:rPr lang="en-US" altLang="zh-TW" sz="1050" dirty="0"/>
              <a:t>)</a:t>
            </a:r>
            <a:r>
              <a:rPr lang="zh-TW" altLang="zh-TW" sz="1050" dirty="0"/>
              <a:t>中，勾稽同時於家防中心在案之保護性案件</a:t>
            </a:r>
            <a:r>
              <a:rPr lang="en-US" altLang="zh-TW" sz="1050" dirty="0"/>
              <a:t>(</a:t>
            </a:r>
            <a:r>
              <a:rPr lang="zh-TW" altLang="zh-TW" sz="1050" dirty="0"/>
              <a:t>成人暴力、兒少保護、性侵害</a:t>
            </a:r>
            <a:r>
              <a:rPr lang="en-US" altLang="zh-TW" sz="1050" dirty="0"/>
              <a:t>)</a:t>
            </a:r>
            <a:r>
              <a:rPr lang="zh-TW" altLang="zh-TW" sz="1050" dirty="0"/>
              <a:t>加害人，本市於</a:t>
            </a:r>
            <a:r>
              <a:rPr lang="en-US" altLang="zh-TW" sz="1050" dirty="0"/>
              <a:t>107</a:t>
            </a:r>
            <a:r>
              <a:rPr lang="zh-TW" altLang="zh-TW" sz="1050" dirty="0"/>
              <a:t>年</a:t>
            </a:r>
            <a:r>
              <a:rPr lang="en-US" altLang="zh-TW" sz="1050" dirty="0"/>
              <a:t>11</a:t>
            </a:r>
            <a:r>
              <a:rPr lang="zh-TW" altLang="zh-TW" sz="1050" dirty="0"/>
              <a:t>月清查是類個案並與本市家庭暴力暨性侵害防治中心核對顯示，</a:t>
            </a:r>
            <a:r>
              <a:rPr lang="en-US" altLang="zh-TW" sz="1050" dirty="0"/>
              <a:t>50%</a:t>
            </a:r>
            <a:r>
              <a:rPr lang="zh-TW" altLang="zh-TW" sz="1050" dirty="0"/>
              <a:t>案件狀態於家防中心端顯示為提供短期諮詢服務（含被害人拒絕、有其他服務需求、被害人無法聯繫…等</a:t>
            </a:r>
            <a:r>
              <a:rPr lang="en-US" altLang="zh-TW" sz="1050" dirty="0"/>
              <a:t>)</a:t>
            </a:r>
            <a:r>
              <a:rPr lang="zh-TW" altLang="zh-TW" sz="1050" dirty="0"/>
              <a:t>，另</a:t>
            </a:r>
            <a:r>
              <a:rPr lang="en-US" altLang="zh-TW" sz="1050" dirty="0"/>
              <a:t>50%</a:t>
            </a:r>
            <a:r>
              <a:rPr lang="zh-TW" altLang="zh-TW" sz="1050" dirty="0"/>
              <a:t>為開案服務</a:t>
            </a:r>
            <a:r>
              <a:rPr lang="zh-TW" altLang="en-US" sz="1050" dirty="0"/>
              <a:t>。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698501" y="1037451"/>
            <a:ext cx="3437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第三階段</a:t>
            </a:r>
            <a:r>
              <a:rPr lang="en-US" altLang="zh-TW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Q&amp;A-2</a:t>
            </a:r>
            <a:endParaRPr lang="zh-TW" altLang="en-US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06033" y="4388703"/>
            <a:ext cx="65987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342900"/>
            <a:r>
              <a:rPr lang="zh-TW" altLang="en-US" b="1" dirty="0">
                <a:solidFill>
                  <a:prstClr val="black"/>
                </a:solidFill>
                <a:latin typeface="Trebuchet MS" panose="020B0603020202020204"/>
                <a:ea typeface="微軟正黑體" panose="020B0604030504040204" pitchFamily="34" charset="-120"/>
              </a:rPr>
              <a:t>本部說明：有關個案篩選，本部持續請</a:t>
            </a:r>
            <a:r>
              <a:rPr lang="zh-TW" altLang="zh-TW" b="1" dirty="0">
                <a:solidFill>
                  <a:prstClr val="black"/>
                </a:solidFill>
                <a:latin typeface="Trebuchet MS" panose="020B0603020202020204"/>
                <a:ea typeface="微軟正黑體" panose="020B0604030504040204" pitchFamily="34" charset="-120"/>
              </a:rPr>
              <a:t>精照系統及保護系統</a:t>
            </a:r>
            <a:r>
              <a:rPr lang="zh-TW" altLang="en-US" b="1" dirty="0">
                <a:solidFill>
                  <a:prstClr val="black"/>
                </a:solidFill>
                <a:latin typeface="Trebuchet MS" panose="020B0603020202020204"/>
                <a:ea typeface="微軟正黑體" panose="020B0604030504040204" pitchFamily="34" charset="-120"/>
              </a:rPr>
              <a:t>廠商確認欄位資訊之正確性，將儘速修正。</a:t>
            </a:r>
            <a:endParaRPr lang="en-US" altLang="zh-TW" b="1" dirty="0">
              <a:solidFill>
                <a:prstClr val="black"/>
              </a:solidFill>
              <a:latin typeface="Trebuchet MS" panose="020B0603020202020204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95316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8500" y="1037451"/>
            <a:ext cx="6070601" cy="2266950"/>
          </a:xfrm>
        </p:spPr>
        <p:txBody>
          <a:bodyPr>
            <a:normAutofit/>
          </a:bodyPr>
          <a:lstStyle/>
          <a:p>
            <a:r>
              <a:rPr lang="zh-TW" altLang="zh-TW" sz="2400" b="1" dirty="0">
                <a:solidFill>
                  <a:schemeClr val="accent6">
                    <a:lumMod val="75000"/>
                  </a:schemeClr>
                </a:solidFill>
              </a:rPr>
              <a:t>個案管理系統報表問題</a:t>
            </a:r>
            <a:br>
              <a:rPr lang="en-US" altLang="zh-TW" sz="24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zh-TW" altLang="zh-TW" sz="2400" dirty="0"/>
              <a:t>建議：將目前執行系統中服務方式、服務內容、個案資訊等透過資訊系統方式統計訊息，藉以了解個案族群概況、服務輸送概況等。</a:t>
            </a:r>
            <a:endParaRPr lang="zh-TW" altLang="en-US" sz="2400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sz="quarter" idx="13"/>
          </p:nvPr>
        </p:nvSpPr>
        <p:spPr>
          <a:xfrm>
            <a:off x="5417049" y="3596811"/>
            <a:ext cx="1850449" cy="285750"/>
          </a:xfrm>
        </p:spPr>
        <p:txBody>
          <a:bodyPr/>
          <a:lstStyle/>
          <a:p>
            <a:pPr algn="r"/>
            <a:r>
              <a:rPr lang="zh-TW" altLang="en-US" dirty="0"/>
              <a:t>提案縣市：高雄市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>
          <a:xfrm>
            <a:off x="523412" y="2753688"/>
            <a:ext cx="6447501" cy="1178222"/>
          </a:xfrm>
        </p:spPr>
        <p:txBody>
          <a:bodyPr>
            <a:normAutofit/>
          </a:bodyPr>
          <a:lstStyle/>
          <a:p>
            <a:r>
              <a:rPr lang="zh-TW" altLang="en-US" sz="1050" dirty="0"/>
              <a:t>問題說明：</a:t>
            </a:r>
            <a:r>
              <a:rPr lang="zh-TW" altLang="zh-TW" sz="1050" dirty="0"/>
              <a:t>個案管理系統中目前建置程序為建構個案管理表單，然對於整體服務輸送與服務內涵缺乏相關系統報表，為提供整體服務規劃與修正，建議針對個案服務量能、個案服務內涵、跨網絡連結與轉介等發展系統報表，避免服務人力消耗於報表計算，落實深化個案服務之精神。</a:t>
            </a:r>
            <a:endParaRPr lang="zh-TW" altLang="zh-TW" sz="1050" b="1" dirty="0"/>
          </a:p>
        </p:txBody>
      </p:sp>
      <p:sp>
        <p:nvSpPr>
          <p:cNvPr id="5" name="文字方塊 4"/>
          <p:cNvSpPr txBox="1"/>
          <p:nvPr/>
        </p:nvSpPr>
        <p:spPr>
          <a:xfrm>
            <a:off x="698501" y="1037451"/>
            <a:ext cx="3437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第三階段</a:t>
            </a:r>
            <a:r>
              <a:rPr lang="en-US" altLang="zh-TW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Q&amp;A-3</a:t>
            </a:r>
            <a:endParaRPr lang="zh-TW" altLang="en-US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版面配置區 3"/>
          <p:cNvSpPr txBox="1">
            <a:spLocks/>
          </p:cNvSpPr>
          <p:nvPr/>
        </p:nvSpPr>
        <p:spPr>
          <a:xfrm>
            <a:off x="475038" y="3997229"/>
            <a:ext cx="7030235" cy="1367807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342900">
              <a:spcBef>
                <a:spcPts val="750"/>
              </a:spcBef>
              <a:buClr>
                <a:srgbClr val="F496CB">
                  <a:lumMod val="75000"/>
                </a:srgbClr>
              </a:buClr>
            </a:pP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本部說明：</a:t>
            </a:r>
            <a:endParaRPr lang="en-US" altLang="zh-TW" b="1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 panose="020B0604030504040204" pitchFamily="34" charset="-120"/>
            </a:endParaRPr>
          </a:p>
          <a:p>
            <a:pPr marL="214313" indent="-214313" defTabSz="342900">
              <a:spcBef>
                <a:spcPts val="750"/>
              </a:spcBef>
              <a:buClr>
                <a:srgbClr val="F496CB">
                  <a:lumMod val="75000"/>
                </a:srgbClr>
              </a:buClr>
              <a:buFont typeface="Arial" panose="020B0604020202020204" pitchFamily="34" charset="0"/>
              <a:buChar char="•"/>
            </a:pP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 panose="020B0604030504040204" pitchFamily="34" charset="-120"/>
              </a:rPr>
              <a:t>本案事涉系統功能增修，本部已提供成果報告報表格式供廠商評估。</a:t>
            </a:r>
            <a:endParaRPr lang="en-US" altLang="zh-TW" b="1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 panose="020B0604030504040204" pitchFamily="34" charset="-120"/>
            </a:endParaRPr>
          </a:p>
          <a:p>
            <a:pPr marL="214313" indent="-214313" defTabSz="342900">
              <a:spcBef>
                <a:spcPts val="750"/>
              </a:spcBef>
              <a:buClr>
                <a:srgbClr val="F496CB">
                  <a:lumMod val="75000"/>
                </a:srgbClr>
              </a:buClr>
              <a:buFont typeface="Arial" panose="020B0604020202020204" pitchFamily="34" charset="0"/>
              <a:buChar char="•"/>
            </a:pPr>
            <a:endParaRPr lang="en-US" altLang="zh-TW" b="1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157515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698501" y="1314450"/>
            <a:ext cx="6257001" cy="990600"/>
          </a:xfrm>
        </p:spPr>
        <p:txBody>
          <a:bodyPr/>
          <a:lstStyle/>
          <a:p>
            <a:r>
              <a:rPr lang="zh-TW" altLang="en-US" dirty="0"/>
              <a:t>其他無法歸類之問題</a:t>
            </a:r>
          </a:p>
        </p:txBody>
      </p:sp>
      <p:sp>
        <p:nvSpPr>
          <p:cNvPr id="8" name="內容版面配置區 7"/>
          <p:cNvSpPr>
            <a:spLocks noGrp="1"/>
          </p:cNvSpPr>
          <p:nvPr>
            <p:ph idx="1"/>
          </p:nvPr>
        </p:nvSpPr>
        <p:spPr>
          <a:xfrm>
            <a:off x="508000" y="1951759"/>
            <a:ext cx="6920216" cy="3436513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500" dirty="0"/>
              <a:t>蒐集個案背景資料需花費較多時間比對不同系統？－同時使用</a:t>
            </a:r>
            <a:r>
              <a:rPr lang="zh-TW" altLang="en-US" sz="1500" dirty="0">
                <a:solidFill>
                  <a:srgbClr val="FF0000"/>
                </a:solidFill>
              </a:rPr>
              <a:t>保護資訊系統</a:t>
            </a:r>
            <a:r>
              <a:rPr lang="zh-TW" altLang="en-US" sz="1500" dirty="0"/>
              <a:t>及精神照護資訊系統。（宜蘭縣）</a:t>
            </a:r>
            <a:endParaRPr lang="en-US" altLang="zh-TW" sz="1500" dirty="0"/>
          </a:p>
          <a:p>
            <a:r>
              <a:rPr lang="zh-TW" altLang="en-US" sz="1500" b="1" dirty="0"/>
              <a:t>本部說明：有關個案之</a:t>
            </a:r>
            <a:r>
              <a:rPr lang="zh-TW" altLang="zh-TW" sz="1500" b="1" dirty="0"/>
              <a:t>案情資訊</a:t>
            </a:r>
            <a:r>
              <a:rPr lang="zh-TW" altLang="en-US" sz="1500" b="1" dirty="0"/>
              <a:t>，考量系統之服務效能及負荷量，目前以介接個案於</a:t>
            </a:r>
            <a:r>
              <a:rPr lang="zh-TW" altLang="zh-TW" sz="1500" b="1" dirty="0"/>
              <a:t>保護系統</a:t>
            </a:r>
            <a:r>
              <a:rPr lang="zh-TW" altLang="en-US" sz="1500" b="1" dirty="0"/>
              <a:t>之受案評估摘要及</a:t>
            </a:r>
            <a:r>
              <a:rPr lang="en-US" altLang="zh-TW" sz="1500" b="1" dirty="0"/>
              <a:t>TIPVDA</a:t>
            </a:r>
            <a:r>
              <a:rPr lang="zh-TW" altLang="en-US" sz="1500" b="1" dirty="0"/>
              <a:t>量表為主。</a:t>
            </a:r>
            <a:endParaRPr lang="en-US" altLang="zh-TW" sz="1800" dirty="0"/>
          </a:p>
          <a:p>
            <a:pPr marL="342900" indent="-342900">
              <a:buFont typeface="+mj-lt"/>
              <a:buAutoNum type="arabicPeriod" startAt="2"/>
            </a:pPr>
            <a:r>
              <a:rPr lang="zh-TW" altLang="zh-TW" sz="1500" dirty="0"/>
              <a:t>心理衛生社工權限無法派案、轉介及查詢介接詳細資料</a:t>
            </a:r>
            <a:r>
              <a:rPr lang="en-US" altLang="zh-TW" sz="1500" dirty="0"/>
              <a:t>(</a:t>
            </a:r>
            <a:r>
              <a:rPr lang="zh-TW" altLang="zh-TW" sz="1500" dirty="0"/>
              <a:t>含家庭暴力與自殺防治通報資訊</a:t>
            </a:r>
            <a:r>
              <a:rPr lang="en-US" altLang="zh-TW" sz="1500" dirty="0"/>
              <a:t>)</a:t>
            </a:r>
            <a:r>
              <a:rPr lang="zh-TW" altLang="zh-TW" sz="1500" dirty="0"/>
              <a:t>，造成實務操作不便與資訊不足。</a:t>
            </a:r>
            <a:r>
              <a:rPr lang="zh-TW" altLang="en-US" sz="1500" dirty="0"/>
              <a:t>（金門縣）</a:t>
            </a:r>
            <a:endParaRPr lang="en-US" altLang="zh-TW" sz="1500" dirty="0"/>
          </a:p>
          <a:p>
            <a:r>
              <a:rPr lang="zh-TW" altLang="en-US" sz="1500" b="1" dirty="0"/>
              <a:t>本部說明：</a:t>
            </a:r>
            <a:endParaRPr lang="en-US" altLang="zh-TW" sz="1500" b="1" dirty="0"/>
          </a:p>
          <a:p>
            <a:pPr lvl="1"/>
            <a:r>
              <a:rPr lang="zh-TW" altLang="en-US" b="1" dirty="0"/>
              <a:t>目前策略三之個案派案、轉介工作仍規劃由衛生局進行。</a:t>
            </a:r>
            <a:endParaRPr lang="en-US" altLang="zh-TW" b="1" dirty="0"/>
          </a:p>
          <a:p>
            <a:pPr lvl="1"/>
            <a:r>
              <a:rPr lang="zh-TW" altLang="en-US" b="1" dirty="0"/>
              <a:t>有關</a:t>
            </a:r>
            <a:r>
              <a:rPr lang="zh-TW" altLang="zh-TW" b="1" dirty="0"/>
              <a:t>查詢</a:t>
            </a:r>
            <a:r>
              <a:rPr lang="zh-TW" altLang="en-US" b="1" dirty="0"/>
              <a:t>個案於保護系統之</a:t>
            </a:r>
            <a:r>
              <a:rPr lang="zh-TW" altLang="zh-TW" b="1" dirty="0"/>
              <a:t>詳細資料</a:t>
            </a:r>
            <a:r>
              <a:rPr lang="zh-TW" altLang="en-US" b="1" dirty="0"/>
              <a:t>，系統已完成增設。</a:t>
            </a:r>
            <a:endParaRPr lang="en-US" altLang="zh-TW" b="1" dirty="0"/>
          </a:p>
          <a:p>
            <a:pPr marL="342900" indent="-342900">
              <a:buFont typeface="+mj-lt"/>
              <a:buAutoNum type="arabicPeriod" startAt="3"/>
            </a:pPr>
            <a:r>
              <a:rPr lang="zh-TW" altLang="en-US" sz="1500" dirty="0"/>
              <a:t>收案後無法查詢原先個案於系統中服務資訊，及所轄精照個案服務資料。（雲林縣）</a:t>
            </a:r>
            <a:endParaRPr lang="en-US" altLang="zh-TW" sz="1500" dirty="0"/>
          </a:p>
          <a:p>
            <a:pPr marL="257175" lvl="1" indent="-257175"/>
            <a:r>
              <a:rPr lang="zh-TW" altLang="en-US" sz="1500" b="1" dirty="0"/>
              <a:t>本部說明：有關開放心衛社工查詢個案過去由關訪員及公衛護士訪視之紀錄，該功能系統將於近期完成增修。</a:t>
            </a:r>
            <a:endParaRPr lang="en-US" altLang="zh-TW" sz="1500" b="1" dirty="0"/>
          </a:p>
          <a:p>
            <a:endParaRPr lang="zh-TW" altLang="en-US" sz="1800" dirty="0"/>
          </a:p>
          <a:p>
            <a:endParaRPr lang="zh-TW" altLang="en-US" dirty="0"/>
          </a:p>
        </p:txBody>
      </p:sp>
      <p:sp>
        <p:nvSpPr>
          <p:cNvPr id="9" name="文字方塊 8"/>
          <p:cNvSpPr txBox="1"/>
          <p:nvPr/>
        </p:nvSpPr>
        <p:spPr>
          <a:xfrm>
            <a:off x="698501" y="1037451"/>
            <a:ext cx="3437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第三階段</a:t>
            </a:r>
            <a:r>
              <a:rPr lang="en-US" altLang="zh-TW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Q&amp;A-4</a:t>
            </a:r>
            <a:endParaRPr lang="zh-TW" altLang="en-US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0501656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76200">
          <a:solidFill>
            <a:schemeClr val="bg1"/>
          </a:solidFill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回顧">
  <a:themeElements>
    <a:clrScheme name="暖調藍色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回顧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顧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拒菸反毒強化家長功能1050108" id="{AF5C0028-2557-43AA-A98C-B48FE6E4B636}" vid="{83141D0F-107A-484F-8365-0C3E28DC5CA1}"/>
    </a:ext>
  </a:extLst>
</a:theme>
</file>

<file path=ppt/theme/theme3.xml><?xml version="1.0" encoding="utf-8"?>
<a:theme xmlns:a="http://schemas.openxmlformats.org/drawingml/2006/main" name="多面向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1964</TotalTime>
  <Words>1381</Words>
  <Application>Microsoft Office PowerPoint</Application>
  <PresentationFormat>如螢幕大小 (4:3)</PresentationFormat>
  <Paragraphs>142</Paragraphs>
  <Slides>26</Slides>
  <Notes>19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26</vt:i4>
      </vt:variant>
    </vt:vector>
  </HeadingPairs>
  <TitlesOfParts>
    <vt:vector size="40" baseType="lpstr">
      <vt:lpstr>微軟正黑體</vt:lpstr>
      <vt:lpstr>新細明體</vt:lpstr>
      <vt:lpstr>標楷體</vt:lpstr>
      <vt:lpstr>Arial</vt:lpstr>
      <vt:lpstr>Arial Black</vt:lpstr>
      <vt:lpstr>Calibri</vt:lpstr>
      <vt:lpstr>Calibri Light</vt:lpstr>
      <vt:lpstr>Cooper Black</vt:lpstr>
      <vt:lpstr>Trebuchet MS</vt:lpstr>
      <vt:lpstr>Wingdings</vt:lpstr>
      <vt:lpstr>Wingdings 3</vt:lpstr>
      <vt:lpstr>1_Office 佈景主題</vt:lpstr>
      <vt:lpstr>回顧</vt:lpstr>
      <vt:lpstr>多面向</vt:lpstr>
      <vt:lpstr> 「強化社會安全網計畫」 策略三溝通座談會- 精神照護系統相關功能說明</vt:lpstr>
      <vt:lpstr>報告大綱</vt:lpstr>
      <vt:lpstr>PowerPoint 簡報</vt:lpstr>
      <vt:lpstr>一、建置社會安全網計畫專區</vt:lpstr>
      <vt:lpstr>二、心理衛生社工案件查詢</vt:lpstr>
      <vt:lpstr>三、各項表單均已電子化</vt:lpstr>
      <vt:lpstr>三、已建置帶入前次表單內容之功能</vt:lpstr>
      <vt:lpstr>PowerPoint 簡報</vt:lpstr>
      <vt:lpstr>一、個案資料夾首頁即可查詢</vt:lpstr>
      <vt:lpstr>二、保護性社工及網絡單位聯繫方式</vt:lpstr>
      <vt:lpstr>三、保護性案件相關資訊</vt:lpstr>
      <vt:lpstr>四、可查詢近1年歷次通報資料</vt:lpstr>
      <vt:lpstr>五、風險評估表可查詢相關量表資訊</vt:lpstr>
      <vt:lpstr>六、保護資訊系統已串接資訊：</vt:lpstr>
      <vt:lpstr>六、保護資訊系統已串接資訊：</vt:lpstr>
      <vt:lpstr>七、無介接資料時即顯示「無資料」</vt:lpstr>
      <vt:lpstr>PowerPoint 簡報</vt:lpstr>
      <vt:lpstr>108年度系統規劃</vt:lpstr>
      <vt:lpstr>PowerPoint 簡報</vt:lpstr>
      <vt:lpstr>一、同時在案名冊系統勾稽問題</vt:lpstr>
      <vt:lpstr>一、同時在案名冊系統勾稽問題</vt:lpstr>
      <vt:lpstr>一、同時在案名冊系統勾稽問題</vt:lpstr>
      <vt:lpstr>資訊系統建置進度緩慢</vt:lpstr>
      <vt:lpstr>介接系統勾稽目標服務族群精確率低 精照系統介接及勾稽結果無法精確提供心理衛生社工正確目標族群。 </vt:lpstr>
      <vt:lpstr>個案管理系統報表問題 建議：將目前執行系統中服務方式、服務內容、個案資訊等透過資訊系統方式統計訊息，藉以了解個案族群概況、服務輸送概況等。</vt:lpstr>
      <vt:lpstr>其他無法歸類之問題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強化社會安全網計畫 心理衛生社工工作表單說明會 </dc:title>
  <dc:creator>心理及口腔健康司張欽榮</dc:creator>
  <cp:lastModifiedBy>心理及口腔健康司紀馨雅</cp:lastModifiedBy>
  <cp:revision>115</cp:revision>
  <cp:lastPrinted>2019-02-19T01:08:32Z</cp:lastPrinted>
  <dcterms:created xsi:type="dcterms:W3CDTF">2018-11-08T07:43:13Z</dcterms:created>
  <dcterms:modified xsi:type="dcterms:W3CDTF">2019-02-19T01:08:54Z</dcterms:modified>
</cp:coreProperties>
</file>