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9"/>
  </p:notesMasterIdLst>
  <p:sldIdLst>
    <p:sldId id="256" r:id="rId2"/>
    <p:sldId id="384" r:id="rId3"/>
    <p:sldId id="385" r:id="rId4"/>
    <p:sldId id="386" r:id="rId5"/>
    <p:sldId id="387" r:id="rId6"/>
    <p:sldId id="405" r:id="rId7"/>
    <p:sldId id="396" r:id="rId8"/>
    <p:sldId id="388" r:id="rId9"/>
    <p:sldId id="389" r:id="rId10"/>
    <p:sldId id="390" r:id="rId11"/>
    <p:sldId id="391" r:id="rId12"/>
    <p:sldId id="403" r:id="rId13"/>
    <p:sldId id="392" r:id="rId14"/>
    <p:sldId id="393" r:id="rId15"/>
    <p:sldId id="394" r:id="rId16"/>
    <p:sldId id="399" r:id="rId17"/>
    <p:sldId id="400" r:id="rId18"/>
    <p:sldId id="395" r:id="rId19"/>
    <p:sldId id="402" r:id="rId20"/>
    <p:sldId id="404" r:id="rId21"/>
    <p:sldId id="382" r:id="rId22"/>
    <p:sldId id="383" r:id="rId23"/>
    <p:sldId id="379" r:id="rId24"/>
    <p:sldId id="380" r:id="rId25"/>
    <p:sldId id="381" r:id="rId26"/>
    <p:sldId id="300" r:id="rId27"/>
    <p:sldId id="375" r:id="rId28"/>
    <p:sldId id="376" r:id="rId29"/>
    <p:sldId id="401" r:id="rId30"/>
    <p:sldId id="310" r:id="rId31"/>
    <p:sldId id="324" r:id="rId32"/>
    <p:sldId id="354" r:id="rId33"/>
    <p:sldId id="355" r:id="rId34"/>
    <p:sldId id="412" r:id="rId35"/>
    <p:sldId id="356" r:id="rId36"/>
    <p:sldId id="357" r:id="rId37"/>
    <p:sldId id="358" r:id="rId38"/>
    <p:sldId id="359" r:id="rId39"/>
    <p:sldId id="360" r:id="rId40"/>
    <p:sldId id="361" r:id="rId41"/>
    <p:sldId id="363" r:id="rId42"/>
    <p:sldId id="362" r:id="rId43"/>
    <p:sldId id="349" r:id="rId44"/>
    <p:sldId id="337" r:id="rId45"/>
    <p:sldId id="270" r:id="rId46"/>
    <p:sldId id="364" r:id="rId47"/>
    <p:sldId id="370" r:id="rId48"/>
    <p:sldId id="369" r:id="rId49"/>
    <p:sldId id="420" r:id="rId50"/>
    <p:sldId id="421" r:id="rId51"/>
    <p:sldId id="406" r:id="rId52"/>
    <p:sldId id="365" r:id="rId53"/>
    <p:sldId id="367" r:id="rId54"/>
    <p:sldId id="413" r:id="rId55"/>
    <p:sldId id="414" r:id="rId56"/>
    <p:sldId id="416" r:id="rId57"/>
    <p:sldId id="417" r:id="rId58"/>
    <p:sldId id="368" r:id="rId59"/>
    <p:sldId id="418" r:id="rId60"/>
    <p:sldId id="419" r:id="rId61"/>
    <p:sldId id="371" r:id="rId62"/>
    <p:sldId id="408" r:id="rId63"/>
    <p:sldId id="411" r:id="rId64"/>
    <p:sldId id="409" r:id="rId65"/>
    <p:sldId id="410" r:id="rId66"/>
    <p:sldId id="373" r:id="rId67"/>
    <p:sldId id="268" r:id="rId68"/>
  </p:sldIdLst>
  <p:sldSz cx="9144000" cy="6858000" type="screen4x3"/>
  <p:notesSz cx="7099300" cy="10234613"/>
  <p:defaultTextStyle>
    <a:defPPr>
      <a:defRPr lang="zh-TW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137" autoAdjust="0"/>
  </p:normalViewPr>
  <p:slideViewPr>
    <p:cSldViewPr snapToGrid="0" snapToObjects="1">
      <p:cViewPr varScale="1">
        <p:scale>
          <a:sx n="75" d="100"/>
          <a:sy n="75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C315\Downloads\74156b90-9a88-4466-8761-930913bb996b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26997967113205E-2"/>
          <c:y val="3.2098772870505998E-2"/>
          <c:w val="0.91557211117841097"/>
          <c:h val="0.89540696070639503"/>
        </c:manualLayout>
      </c:layout>
      <c:barChart>
        <c:barDir val="col"/>
        <c:grouping val="clustered"/>
        <c:varyColors val="0"/>
        <c:ser>
          <c:idx val="0"/>
          <c:order val="0"/>
          <c:tx>
            <c:v>2010</c:v>
          </c:tx>
          <c:invertIfNegative val="0"/>
          <c:cat>
            <c:strRef>
              <c:f>'[74156b90-9a88-4466-8761-930913bb996b.xls]工作表2'!$A$4:$A$22</c:f>
              <c:strCache>
                <c:ptCount val="19"/>
                <c:pt idx="0">
                  <c:v>AUS</c:v>
                </c:pt>
                <c:pt idx="1">
                  <c:v>CAN</c:v>
                </c:pt>
                <c:pt idx="2">
                  <c:v>CHL</c:v>
                </c:pt>
                <c:pt idx="3">
                  <c:v>JPN</c:v>
                </c:pt>
                <c:pt idx="4">
                  <c:v>KOR</c:v>
                </c:pt>
                <c:pt idx="5">
                  <c:v>MEX</c:v>
                </c:pt>
                <c:pt idx="6">
                  <c:v>NZL</c:v>
                </c:pt>
                <c:pt idx="7">
                  <c:v>PRU</c:v>
                </c:pt>
                <c:pt idx="8">
                  <c:v>BRN</c:v>
                </c:pt>
                <c:pt idx="9">
                  <c:v>PRC</c:v>
                </c:pt>
                <c:pt idx="10">
                  <c:v>CT</c:v>
                </c:pt>
                <c:pt idx="11">
                  <c:v>KHG</c:v>
                </c:pt>
                <c:pt idx="12">
                  <c:v>IND</c:v>
                </c:pt>
                <c:pt idx="13">
                  <c:v>MYS</c:v>
                </c:pt>
                <c:pt idx="14">
                  <c:v>PHL</c:v>
                </c:pt>
                <c:pt idx="15">
                  <c:v>SGP</c:v>
                </c:pt>
                <c:pt idx="16">
                  <c:v>THA</c:v>
                </c:pt>
                <c:pt idx="17">
                  <c:v>VNM</c:v>
                </c:pt>
                <c:pt idx="18">
                  <c:v>PNG</c:v>
                </c:pt>
              </c:strCache>
            </c:strRef>
          </c:cat>
          <c:val>
            <c:numRef>
              <c:f>'[74156b90-9a88-4466-8761-930913bb996b.xls]工作表2'!$B$4:$B$22</c:f>
              <c:numCache>
                <c:formatCode>General</c:formatCode>
                <c:ptCount val="19"/>
                <c:pt idx="0">
                  <c:v>20073.110874000002</c:v>
                </c:pt>
                <c:pt idx="1">
                  <c:v>18425.024999000001</c:v>
                </c:pt>
                <c:pt idx="2">
                  <c:v>3103.2362309999999</c:v>
                </c:pt>
                <c:pt idx="3">
                  <c:v>26480.973982</c:v>
                </c:pt>
                <c:pt idx="4">
                  <c:v>11287.774901000001</c:v>
                </c:pt>
                <c:pt idx="5">
                  <c:v>6949.8188850000006</c:v>
                </c:pt>
                <c:pt idx="6">
                  <c:v>2712.9124750000001</c:v>
                </c:pt>
                <c:pt idx="7">
                  <c:v>1464.610719</c:v>
                </c:pt>
                <c:pt idx="8">
                  <c:v>296.41279700000001</c:v>
                </c:pt>
                <c:pt idx="9">
                  <c:v>31094.995663000009</c:v>
                </c:pt>
                <c:pt idx="10">
                  <c:v>6890.0462889999999</c:v>
                </c:pt>
                <c:pt idx="11">
                  <c:v>12228.689681</c:v>
                </c:pt>
                <c:pt idx="12">
                  <c:v>3394.9579159999998</c:v>
                </c:pt>
                <c:pt idx="13">
                  <c:v>4098.1266020000003</c:v>
                </c:pt>
                <c:pt idx="14">
                  <c:v>1351.0572219999999</c:v>
                </c:pt>
                <c:pt idx="15">
                  <c:v>18334.803886000009</c:v>
                </c:pt>
                <c:pt idx="16">
                  <c:v>3317.965154</c:v>
                </c:pt>
                <c:pt idx="17">
                  <c:v>1883.009622</c:v>
                </c:pt>
                <c:pt idx="18">
                  <c:v>281.75274300000001</c:v>
                </c:pt>
              </c:numCache>
            </c:numRef>
          </c:val>
        </c:ser>
        <c:ser>
          <c:idx val="1"/>
          <c:order val="1"/>
          <c:tx>
            <c:v>2011</c:v>
          </c:tx>
          <c:invertIfNegative val="0"/>
          <c:cat>
            <c:strRef>
              <c:f>'[74156b90-9a88-4466-8761-930913bb996b.xls]工作表2'!$A$4:$A$22</c:f>
              <c:strCache>
                <c:ptCount val="19"/>
                <c:pt idx="0">
                  <c:v>AUS</c:v>
                </c:pt>
                <c:pt idx="1">
                  <c:v>CAN</c:v>
                </c:pt>
                <c:pt idx="2">
                  <c:v>CHL</c:v>
                </c:pt>
                <c:pt idx="3">
                  <c:v>JPN</c:v>
                </c:pt>
                <c:pt idx="4">
                  <c:v>KOR</c:v>
                </c:pt>
                <c:pt idx="5">
                  <c:v>MEX</c:v>
                </c:pt>
                <c:pt idx="6">
                  <c:v>NZL</c:v>
                </c:pt>
                <c:pt idx="7">
                  <c:v>PRU</c:v>
                </c:pt>
                <c:pt idx="8">
                  <c:v>BRN</c:v>
                </c:pt>
                <c:pt idx="9">
                  <c:v>PRC</c:v>
                </c:pt>
                <c:pt idx="10">
                  <c:v>CT</c:v>
                </c:pt>
                <c:pt idx="11">
                  <c:v>KHG</c:v>
                </c:pt>
                <c:pt idx="12">
                  <c:v>IND</c:v>
                </c:pt>
                <c:pt idx="13">
                  <c:v>MYS</c:v>
                </c:pt>
                <c:pt idx="14">
                  <c:v>PHL</c:v>
                </c:pt>
                <c:pt idx="15">
                  <c:v>SGP</c:v>
                </c:pt>
                <c:pt idx="16">
                  <c:v>THA</c:v>
                </c:pt>
                <c:pt idx="17">
                  <c:v>VNM</c:v>
                </c:pt>
                <c:pt idx="18">
                  <c:v>PNG</c:v>
                </c:pt>
              </c:strCache>
            </c:strRef>
          </c:cat>
          <c:val>
            <c:numRef>
              <c:f>'[74156b90-9a88-4466-8761-930913bb996b.xls]工作表2'!$C$4:$C$22</c:f>
              <c:numCache>
                <c:formatCode>General</c:formatCode>
                <c:ptCount val="19"/>
                <c:pt idx="0">
                  <c:v>22373.581889000001</c:v>
                </c:pt>
                <c:pt idx="1">
                  <c:v>22397.112690999991</c:v>
                </c:pt>
                <c:pt idx="2">
                  <c:v>4332.5631990000002</c:v>
                </c:pt>
                <c:pt idx="3">
                  <c:v>30643.327702999999</c:v>
                </c:pt>
                <c:pt idx="4">
                  <c:v>12488.762849999999</c:v>
                </c:pt>
                <c:pt idx="5">
                  <c:v>8519.3513629999925</c:v>
                </c:pt>
                <c:pt idx="6">
                  <c:v>3021.1383810000002</c:v>
                </c:pt>
                <c:pt idx="7">
                  <c:v>1443.3138019999999</c:v>
                </c:pt>
                <c:pt idx="8">
                  <c:v>291.83087599999999</c:v>
                </c:pt>
                <c:pt idx="9">
                  <c:v>35507.336432999997</c:v>
                </c:pt>
                <c:pt idx="10">
                  <c:v>6676.4768439999998</c:v>
                </c:pt>
                <c:pt idx="11">
                  <c:v>13643.076089</c:v>
                </c:pt>
                <c:pt idx="12">
                  <c:v>3828.3615180000002</c:v>
                </c:pt>
                <c:pt idx="13">
                  <c:v>4691.5445090000003</c:v>
                </c:pt>
                <c:pt idx="14">
                  <c:v>1655.9959960000001</c:v>
                </c:pt>
                <c:pt idx="15">
                  <c:v>23232.120440999999</c:v>
                </c:pt>
                <c:pt idx="16">
                  <c:v>3677.716844</c:v>
                </c:pt>
                <c:pt idx="17">
                  <c:v>1740.707995</c:v>
                </c:pt>
                <c:pt idx="18">
                  <c:v>267.36729400000002</c:v>
                </c:pt>
              </c:numCache>
            </c:numRef>
          </c:val>
        </c:ser>
        <c:ser>
          <c:idx val="2"/>
          <c:order val="2"/>
          <c:tx>
            <c:v>2012</c:v>
          </c:tx>
          <c:invertIfNegative val="0"/>
          <c:cat>
            <c:strRef>
              <c:f>'[74156b90-9a88-4466-8761-930913bb996b.xls]工作表2'!$A$4:$A$22</c:f>
              <c:strCache>
                <c:ptCount val="19"/>
                <c:pt idx="0">
                  <c:v>AUS</c:v>
                </c:pt>
                <c:pt idx="1">
                  <c:v>CAN</c:v>
                </c:pt>
                <c:pt idx="2">
                  <c:v>CHL</c:v>
                </c:pt>
                <c:pt idx="3">
                  <c:v>JPN</c:v>
                </c:pt>
                <c:pt idx="4">
                  <c:v>KOR</c:v>
                </c:pt>
                <c:pt idx="5">
                  <c:v>MEX</c:v>
                </c:pt>
                <c:pt idx="6">
                  <c:v>NZL</c:v>
                </c:pt>
                <c:pt idx="7">
                  <c:v>PRU</c:v>
                </c:pt>
                <c:pt idx="8">
                  <c:v>BRN</c:v>
                </c:pt>
                <c:pt idx="9">
                  <c:v>PRC</c:v>
                </c:pt>
                <c:pt idx="10">
                  <c:v>CT</c:v>
                </c:pt>
                <c:pt idx="11">
                  <c:v>KHG</c:v>
                </c:pt>
                <c:pt idx="12">
                  <c:v>IND</c:v>
                </c:pt>
                <c:pt idx="13">
                  <c:v>MYS</c:v>
                </c:pt>
                <c:pt idx="14">
                  <c:v>PHL</c:v>
                </c:pt>
                <c:pt idx="15">
                  <c:v>SGP</c:v>
                </c:pt>
                <c:pt idx="16">
                  <c:v>THA</c:v>
                </c:pt>
                <c:pt idx="17">
                  <c:v>VNM</c:v>
                </c:pt>
                <c:pt idx="18">
                  <c:v>PNG</c:v>
                </c:pt>
              </c:strCache>
            </c:strRef>
          </c:cat>
          <c:val>
            <c:numRef>
              <c:f>'[74156b90-9a88-4466-8761-930913bb996b.xls]工作表2'!$D$4:$D$22</c:f>
              <c:numCache>
                <c:formatCode>General</c:formatCode>
                <c:ptCount val="19"/>
                <c:pt idx="0">
                  <c:v>24433.451883000009</c:v>
                </c:pt>
                <c:pt idx="1">
                  <c:v>21699.693175</c:v>
                </c:pt>
                <c:pt idx="2">
                  <c:v>4128.140523</c:v>
                </c:pt>
                <c:pt idx="3">
                  <c:v>31784.008356999999</c:v>
                </c:pt>
                <c:pt idx="4">
                  <c:v>12393.565928</c:v>
                </c:pt>
                <c:pt idx="5">
                  <c:v>9128.8266389999917</c:v>
                </c:pt>
                <c:pt idx="6">
                  <c:v>3005.0507910000001</c:v>
                </c:pt>
                <c:pt idx="7">
                  <c:v>2370.6619860000001</c:v>
                </c:pt>
                <c:pt idx="8">
                  <c:v>346.43335299999961</c:v>
                </c:pt>
                <c:pt idx="9">
                  <c:v>37743.496673000001</c:v>
                </c:pt>
                <c:pt idx="10">
                  <c:v>6421.4127310000003</c:v>
                </c:pt>
                <c:pt idx="11">
                  <c:v>13964.063709</c:v>
                </c:pt>
                <c:pt idx="12">
                  <c:v>4149.8855190000004</c:v>
                </c:pt>
                <c:pt idx="13">
                  <c:v>5087.1662889999998</c:v>
                </c:pt>
                <c:pt idx="14">
                  <c:v>1607.655976</c:v>
                </c:pt>
                <c:pt idx="15">
                  <c:v>21394.406226999999</c:v>
                </c:pt>
                <c:pt idx="16">
                  <c:v>3734.5283399999998</c:v>
                </c:pt>
                <c:pt idx="17">
                  <c:v>1754.8471400000001</c:v>
                </c:pt>
                <c:pt idx="18">
                  <c:v>159.05300600000001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023104"/>
        <c:axId val="101033088"/>
      </c:barChart>
      <c:catAx>
        <c:axId val="1010231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zh-TW"/>
          </a:p>
        </c:txPr>
        <c:crossAx val="101033088"/>
        <c:crosses val="autoZero"/>
        <c:auto val="1"/>
        <c:lblAlgn val="ctr"/>
        <c:lblOffset val="100"/>
        <c:noMultiLvlLbl val="0"/>
      </c:catAx>
      <c:valAx>
        <c:axId val="101033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10231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177010565986901"/>
          <c:y val="4.1878543807978202E-2"/>
          <c:w val="0.26369997981021598"/>
          <c:h val="0.118129699436425"/>
        </c:manualLayout>
      </c:layout>
      <c:overlay val="0"/>
      <c:txPr>
        <a:bodyPr/>
        <a:lstStyle/>
        <a:p>
          <a:pPr>
            <a:defRPr sz="1200"/>
          </a:pPr>
          <a:endParaRPr lang="zh-TW"/>
        </a:p>
      </c:txPr>
    </c:legend>
    <c:plotVisOnly val="1"/>
    <c:dispBlanksAs val="gap"/>
    <c:showDLblsOverMax val="0"/>
  </c:chart>
  <c:spPr>
    <a:effectLst>
      <a:outerShdw blurRad="50800" dist="38100" dir="2700000" algn="tl" rotWithShape="0">
        <a:prstClr val="black">
          <a:alpha val="40000"/>
        </a:prstClr>
      </a:outerShdw>
    </a:effectLst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BA1321-B5F0-2048-B9EC-B5213B83A4CE}" type="doc">
      <dgm:prSet loTypeId="urn:microsoft.com/office/officeart/2009/3/layout/CircleRelationship" loCatId="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98DA728A-1BFD-4046-BBDB-D7E4B7A7F8A0}">
      <dgm:prSet phldrT="[文字]" custT="1"/>
      <dgm:spPr/>
      <dgm:t>
        <a:bodyPr/>
        <a:lstStyle/>
        <a:p>
          <a:r>
            <a:rPr lang="en-US" altLang="zh-TW" sz="3000" dirty="0" smtClean="0"/>
            <a:t>TPP</a:t>
          </a:r>
          <a:endParaRPr lang="zh-TW" altLang="en-US" sz="3000" dirty="0"/>
        </a:p>
      </dgm:t>
    </dgm:pt>
    <dgm:pt modelId="{8DE2F096-DD7B-D94F-BF84-C28C3CD7EA4D}" type="parTrans" cxnId="{CD84E496-8EB0-3C4E-B2F1-501CC7749A11}">
      <dgm:prSet/>
      <dgm:spPr/>
      <dgm:t>
        <a:bodyPr/>
        <a:lstStyle/>
        <a:p>
          <a:endParaRPr lang="zh-TW" altLang="en-US"/>
        </a:p>
      </dgm:t>
    </dgm:pt>
    <dgm:pt modelId="{41737A51-5862-9E44-8391-4915CAB7EEE5}" type="sibTrans" cxnId="{CD84E496-8EB0-3C4E-B2F1-501CC7749A11}">
      <dgm:prSet/>
      <dgm:spPr/>
      <dgm:t>
        <a:bodyPr/>
        <a:lstStyle/>
        <a:p>
          <a:endParaRPr lang="zh-TW" altLang="en-US"/>
        </a:p>
      </dgm:t>
    </dgm:pt>
    <dgm:pt modelId="{AA76BED3-E45F-5644-9030-CE505FA80D46}">
      <dgm:prSet phldrT="[文字]" custT="1"/>
      <dgm:spPr/>
      <dgm:t>
        <a:bodyPr/>
        <a:lstStyle/>
        <a:p>
          <a:r>
            <a:rPr lang="en-US" altLang="zh-TW" sz="1200" dirty="0" smtClean="0"/>
            <a:t>HK-ASEAN</a:t>
          </a:r>
        </a:p>
        <a:p>
          <a:r>
            <a:rPr lang="en-US" altLang="zh-TW" sz="1200" dirty="0" smtClean="0"/>
            <a:t>FTA</a:t>
          </a:r>
          <a:endParaRPr lang="zh-TW" altLang="en-US" sz="1200" dirty="0"/>
        </a:p>
      </dgm:t>
    </dgm:pt>
    <dgm:pt modelId="{C3F4429D-FF4B-414F-A844-609B55C260B2}" type="parTrans" cxnId="{E9102BE3-E7BE-1C47-9269-6DB01CAF6C81}">
      <dgm:prSet/>
      <dgm:spPr/>
      <dgm:t>
        <a:bodyPr/>
        <a:lstStyle/>
        <a:p>
          <a:endParaRPr lang="zh-TW" altLang="en-US"/>
        </a:p>
      </dgm:t>
    </dgm:pt>
    <dgm:pt modelId="{AFAD67BA-BE74-9846-B2DC-183A7494F355}" type="sibTrans" cxnId="{E9102BE3-E7BE-1C47-9269-6DB01CAF6C81}">
      <dgm:prSet/>
      <dgm:spPr/>
      <dgm:t>
        <a:bodyPr/>
        <a:lstStyle/>
        <a:p>
          <a:endParaRPr lang="zh-TW" altLang="en-US"/>
        </a:p>
      </dgm:t>
    </dgm:pt>
    <dgm:pt modelId="{C953325E-578A-BC40-B62D-30EFBE3E8637}">
      <dgm:prSet phldrT="[文字]" custT="1"/>
      <dgm:spPr/>
      <dgm:t>
        <a:bodyPr/>
        <a:lstStyle/>
        <a:p>
          <a:r>
            <a:rPr lang="en-US" altLang="zh-TW" sz="2100" dirty="0" smtClean="0"/>
            <a:t>CK</a:t>
          </a:r>
        </a:p>
        <a:p>
          <a:r>
            <a:rPr lang="en-US" altLang="zh-TW" sz="2100" dirty="0" smtClean="0"/>
            <a:t>FTA</a:t>
          </a:r>
          <a:endParaRPr lang="zh-TW" altLang="en-US" sz="2100" dirty="0"/>
        </a:p>
      </dgm:t>
    </dgm:pt>
    <dgm:pt modelId="{1E4B05B3-A737-EB4B-AC07-6FF761AFBBC2}" type="parTrans" cxnId="{00563F58-6B8A-664C-8445-C74BE8706465}">
      <dgm:prSet/>
      <dgm:spPr/>
      <dgm:t>
        <a:bodyPr/>
        <a:lstStyle/>
        <a:p>
          <a:endParaRPr lang="zh-TW" altLang="en-US"/>
        </a:p>
      </dgm:t>
    </dgm:pt>
    <dgm:pt modelId="{64E35CFB-8352-7C49-992B-9842C60E416B}" type="sibTrans" cxnId="{00563F58-6B8A-664C-8445-C74BE8706465}">
      <dgm:prSet/>
      <dgm:spPr/>
      <dgm:t>
        <a:bodyPr/>
        <a:lstStyle/>
        <a:p>
          <a:endParaRPr lang="zh-TW" altLang="en-US"/>
        </a:p>
      </dgm:t>
    </dgm:pt>
    <dgm:pt modelId="{3B1E2FAB-C7D6-BE4D-A8F2-58252C8B0001}">
      <dgm:prSet custT="1"/>
      <dgm:spPr/>
      <dgm:t>
        <a:bodyPr/>
        <a:lstStyle/>
        <a:p>
          <a:endParaRPr lang="en-US" altLang="zh-TW" sz="3400" dirty="0" smtClean="0"/>
        </a:p>
        <a:p>
          <a:r>
            <a:rPr lang="en-US" altLang="zh-TW" sz="3000" dirty="0" smtClean="0"/>
            <a:t>RCEP</a:t>
          </a:r>
          <a:endParaRPr lang="zh-TW" altLang="en-US" sz="3000" dirty="0" smtClean="0"/>
        </a:p>
        <a:p>
          <a:endParaRPr lang="zh-TW" altLang="en-US" sz="3400" dirty="0"/>
        </a:p>
      </dgm:t>
    </dgm:pt>
    <dgm:pt modelId="{DE037719-5D02-A944-96D2-A7A4C7968B52}" type="parTrans" cxnId="{5A17A75A-ECBB-9B43-804D-83910A4A6A04}">
      <dgm:prSet/>
      <dgm:spPr/>
      <dgm:t>
        <a:bodyPr/>
        <a:lstStyle/>
        <a:p>
          <a:endParaRPr lang="zh-TW" altLang="en-US"/>
        </a:p>
      </dgm:t>
    </dgm:pt>
    <dgm:pt modelId="{19B11729-1A61-574B-A2BA-A0E92A97F3B6}" type="sibTrans" cxnId="{5A17A75A-ECBB-9B43-804D-83910A4A6A04}">
      <dgm:prSet/>
      <dgm:spPr/>
      <dgm:t>
        <a:bodyPr/>
        <a:lstStyle/>
        <a:p>
          <a:endParaRPr lang="zh-TW" altLang="en-US"/>
        </a:p>
      </dgm:t>
    </dgm:pt>
    <dgm:pt modelId="{FCDA21EA-8120-7B46-9DAC-557E02559871}">
      <dgm:prSet/>
      <dgm:spPr/>
      <dgm:t>
        <a:bodyPr/>
        <a:lstStyle/>
        <a:p>
          <a:r>
            <a:rPr lang="en-US" altLang="zh-TW" dirty="0" smtClean="0"/>
            <a:t>CJK</a:t>
          </a:r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5B190706-6BC0-524D-A2F4-E6AF98E79578}" type="parTrans" cxnId="{3F33C4C5-D156-D644-9433-659134680A57}">
      <dgm:prSet/>
      <dgm:spPr/>
      <dgm:t>
        <a:bodyPr/>
        <a:lstStyle/>
        <a:p>
          <a:endParaRPr lang="zh-TW" altLang="en-US"/>
        </a:p>
      </dgm:t>
    </dgm:pt>
    <dgm:pt modelId="{8CDFA775-80BA-7640-B1BC-E41FF89F7D6D}" type="sibTrans" cxnId="{3F33C4C5-D156-D644-9433-659134680A57}">
      <dgm:prSet/>
      <dgm:spPr/>
      <dgm:t>
        <a:bodyPr/>
        <a:lstStyle/>
        <a:p>
          <a:endParaRPr lang="zh-TW" altLang="en-US"/>
        </a:p>
      </dgm:t>
    </dgm:pt>
    <dgm:pt modelId="{317DFBFE-DBF1-734E-9B7D-2F15925107F4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en-US" altLang="zh-TW" sz="2300" dirty="0" smtClean="0"/>
            <a:t>TTIP</a:t>
          </a:r>
        </a:p>
        <a:p>
          <a:pPr>
            <a:lnSpc>
              <a:spcPct val="90000"/>
            </a:lnSpc>
          </a:pPr>
          <a:r>
            <a:rPr lang="en-US" altLang="zh-TW" sz="2300" dirty="0" smtClean="0"/>
            <a:t>TISA</a:t>
          </a:r>
          <a:endParaRPr lang="zh-TW" altLang="en-US" sz="2300" dirty="0"/>
        </a:p>
      </dgm:t>
    </dgm:pt>
    <dgm:pt modelId="{D015C1B9-7418-9348-A3E3-24A544FCBA35}" type="sibTrans" cxnId="{A5D1AF86-DB32-474D-BBD7-EF91A155E78A}">
      <dgm:prSet/>
      <dgm:spPr/>
      <dgm:t>
        <a:bodyPr/>
        <a:lstStyle/>
        <a:p>
          <a:endParaRPr lang="zh-TW" altLang="en-US"/>
        </a:p>
      </dgm:t>
    </dgm:pt>
    <dgm:pt modelId="{4DB0D971-B6E7-1146-8133-1EB2BBA93392}" type="parTrans" cxnId="{A5D1AF86-DB32-474D-BBD7-EF91A155E78A}">
      <dgm:prSet/>
      <dgm:spPr/>
      <dgm:t>
        <a:bodyPr/>
        <a:lstStyle/>
        <a:p>
          <a:endParaRPr lang="zh-TW" altLang="en-US"/>
        </a:p>
      </dgm:t>
    </dgm:pt>
    <dgm:pt modelId="{63B85DBC-B711-DE45-8592-9968E9128F33}" type="pres">
      <dgm:prSet presAssocID="{31BA1321-B5F0-2048-B9EC-B5213B83A4CE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TW" altLang="en-US"/>
        </a:p>
      </dgm:t>
    </dgm:pt>
    <dgm:pt modelId="{F57622B2-CDC0-2545-A45C-5179D309A836}" type="pres">
      <dgm:prSet presAssocID="{98DA728A-1BFD-4046-BBDB-D7E4B7A7F8A0}" presName="Parent" presStyleLbl="node0" presStyleIdx="0" presStyleCnt="1" custScaleX="100012" custScaleY="78918" custLinFactNeighborX="-7059" custLinFactNeighborY="60719">
        <dgm:presLayoutVars>
          <dgm:chMax val="5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0BABA80E-92FE-D549-A441-CD1E50DB8912}" type="pres">
      <dgm:prSet presAssocID="{98DA728A-1BFD-4046-BBDB-D7E4B7A7F8A0}" presName="Accent2" presStyleLbl="node1" presStyleIdx="0" presStyleCnt="19" custLinFactX="-119430" custLinFactY="100000" custLinFactNeighborX="-200000" custLinFactNeighborY="157341"/>
      <dgm:spPr/>
    </dgm:pt>
    <dgm:pt modelId="{FD7D2DF5-5783-FF47-B66C-FBEF072F50F4}" type="pres">
      <dgm:prSet presAssocID="{98DA728A-1BFD-4046-BBDB-D7E4B7A7F8A0}" presName="Accent3" presStyleLbl="node1" presStyleIdx="1" presStyleCnt="19"/>
      <dgm:spPr/>
    </dgm:pt>
    <dgm:pt modelId="{329A851A-BA70-9F40-8319-99AE1D9C56C5}" type="pres">
      <dgm:prSet presAssocID="{98DA728A-1BFD-4046-BBDB-D7E4B7A7F8A0}" presName="Accent4" presStyleLbl="node1" presStyleIdx="2" presStyleCnt="19"/>
      <dgm:spPr/>
    </dgm:pt>
    <dgm:pt modelId="{131621B7-2EF8-BE45-AE2B-DBA3BC72337D}" type="pres">
      <dgm:prSet presAssocID="{98DA728A-1BFD-4046-BBDB-D7E4B7A7F8A0}" presName="Accent5" presStyleLbl="node1" presStyleIdx="3" presStyleCnt="19"/>
      <dgm:spPr/>
    </dgm:pt>
    <dgm:pt modelId="{66C535DF-A900-A34C-8240-11C661B7CA24}" type="pres">
      <dgm:prSet presAssocID="{98DA728A-1BFD-4046-BBDB-D7E4B7A7F8A0}" presName="Accent6" presStyleLbl="node1" presStyleIdx="4" presStyleCnt="19"/>
      <dgm:spPr/>
    </dgm:pt>
    <dgm:pt modelId="{6EF2C232-43CD-9545-94D4-922EC7320DA8}" type="pres">
      <dgm:prSet presAssocID="{C953325E-578A-BC40-B62D-30EFBE3E8637}" presName="Child1" presStyleLbl="node1" presStyleIdx="5" presStyleCnt="19" custScaleX="120164" custScaleY="109175" custLinFactX="100000" custLinFactNeighborX="180497" custLinFactNeighborY="-79289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074BBA9F-38F6-F343-82EA-BB5302F755E2}" type="pres">
      <dgm:prSet presAssocID="{C953325E-578A-BC40-B62D-30EFBE3E8637}" presName="Accent7" presStyleCnt="0"/>
      <dgm:spPr/>
    </dgm:pt>
    <dgm:pt modelId="{BAB9A8F4-864C-E14E-9E53-73D6B9052902}" type="pres">
      <dgm:prSet presAssocID="{C953325E-578A-BC40-B62D-30EFBE3E8637}" presName="AccentHold1" presStyleLbl="node1" presStyleIdx="6" presStyleCnt="19"/>
      <dgm:spPr/>
    </dgm:pt>
    <dgm:pt modelId="{041499D8-F077-1A44-BC7C-DEB4A271BB24}" type="pres">
      <dgm:prSet presAssocID="{C953325E-578A-BC40-B62D-30EFBE3E8637}" presName="Accent8" presStyleCnt="0"/>
      <dgm:spPr/>
    </dgm:pt>
    <dgm:pt modelId="{20DE7C0D-D311-D246-8022-4CE6D739547B}" type="pres">
      <dgm:prSet presAssocID="{C953325E-578A-BC40-B62D-30EFBE3E8637}" presName="AccentHold2" presStyleLbl="node1" presStyleIdx="7" presStyleCnt="19" custFlipVert="1" custFlipHor="1" custScaleX="167432" custScaleY="77030" custLinFactX="400000" custLinFactY="-78584" custLinFactNeighborX="407223" custLinFactNeighborY="-100000"/>
      <dgm:spPr/>
      <dgm:t>
        <a:bodyPr/>
        <a:lstStyle/>
        <a:p>
          <a:endParaRPr lang="zh-TW" altLang="en-US"/>
        </a:p>
      </dgm:t>
    </dgm:pt>
    <dgm:pt modelId="{3EA1F7BC-D782-4244-ACBD-8F55D27AC03E}" type="pres">
      <dgm:prSet presAssocID="{FCDA21EA-8120-7B46-9DAC-557E02559871}" presName="Child2" presStyleLbl="node1" presStyleIdx="8" presStyleCnt="19" custLinFactNeighborX="35776" custLinFactNeighborY="25212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57961DD2-62FD-424F-BBE1-37311852A1EC}" type="pres">
      <dgm:prSet presAssocID="{FCDA21EA-8120-7B46-9DAC-557E02559871}" presName="Accent9" presStyleCnt="0"/>
      <dgm:spPr/>
    </dgm:pt>
    <dgm:pt modelId="{9950B7F9-A0E2-9D40-BB31-98DECF5ED905}" type="pres">
      <dgm:prSet presAssocID="{FCDA21EA-8120-7B46-9DAC-557E02559871}" presName="AccentHold1" presStyleLbl="node1" presStyleIdx="9" presStyleCnt="19"/>
      <dgm:spPr/>
    </dgm:pt>
    <dgm:pt modelId="{CEE52AAD-2FD7-6446-B7A6-1C6ABD727498}" type="pres">
      <dgm:prSet presAssocID="{FCDA21EA-8120-7B46-9DAC-557E02559871}" presName="Accent10" presStyleCnt="0"/>
      <dgm:spPr/>
    </dgm:pt>
    <dgm:pt modelId="{07A04224-647D-8B42-BC81-89F4737833E3}" type="pres">
      <dgm:prSet presAssocID="{FCDA21EA-8120-7B46-9DAC-557E02559871}" presName="AccentHold2" presStyleLbl="node1" presStyleIdx="10" presStyleCnt="19"/>
      <dgm:spPr/>
    </dgm:pt>
    <dgm:pt modelId="{D8912706-5935-1B47-A529-2221315690F4}" type="pres">
      <dgm:prSet presAssocID="{FCDA21EA-8120-7B46-9DAC-557E02559871}" presName="Accent11" presStyleCnt="0"/>
      <dgm:spPr/>
    </dgm:pt>
    <dgm:pt modelId="{BE343D4A-6266-6347-A56B-B806AD9BA219}" type="pres">
      <dgm:prSet presAssocID="{FCDA21EA-8120-7B46-9DAC-557E02559871}" presName="AccentHold3" presStyleLbl="node1" presStyleIdx="11" presStyleCnt="19"/>
      <dgm:spPr/>
    </dgm:pt>
    <dgm:pt modelId="{C8B1788D-F252-F847-A470-F3A886514901}" type="pres">
      <dgm:prSet presAssocID="{317DFBFE-DBF1-734E-9B7D-2F15925107F4}" presName="Child3" presStyleLbl="node1" presStyleIdx="12" presStyleCnt="19" custScaleX="216552" custScaleY="155395" custLinFactX="-100000" custLinFactY="-85052" custLinFactNeighborX="-197783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2FF05B18-4D38-5040-98F7-34A871FA1547}" type="pres">
      <dgm:prSet presAssocID="{317DFBFE-DBF1-734E-9B7D-2F15925107F4}" presName="Accent12" presStyleCnt="0"/>
      <dgm:spPr/>
    </dgm:pt>
    <dgm:pt modelId="{31A99B69-C6B5-9844-993B-ABBB9D70C06C}" type="pres">
      <dgm:prSet presAssocID="{317DFBFE-DBF1-734E-9B7D-2F15925107F4}" presName="AccentHold1" presStyleLbl="node1" presStyleIdx="13" presStyleCnt="19"/>
      <dgm:spPr/>
    </dgm:pt>
    <dgm:pt modelId="{6754D482-26B4-EB45-BE0F-2717A33CA0A1}" type="pres">
      <dgm:prSet presAssocID="{3B1E2FAB-C7D6-BE4D-A8F2-58252C8B0001}" presName="Child4" presStyleLbl="node1" presStyleIdx="14" presStyleCnt="19" custScaleX="229153" custScaleY="199564" custLinFactX="60395" custLinFactY="-47723" custLinFactNeighborX="100000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5F7FB7C3-8BC7-0245-9CB6-1DC517391A86}" type="pres">
      <dgm:prSet presAssocID="{3B1E2FAB-C7D6-BE4D-A8F2-58252C8B0001}" presName="Accent13" presStyleCnt="0"/>
      <dgm:spPr/>
    </dgm:pt>
    <dgm:pt modelId="{33DE9AC1-6E7D-CE46-80C1-0F289700CEBE}" type="pres">
      <dgm:prSet presAssocID="{3B1E2FAB-C7D6-BE4D-A8F2-58252C8B0001}" presName="AccentHold1" presStyleLbl="node1" presStyleIdx="15" presStyleCnt="19" custAng="11008542" custLinFactY="100000" custLinFactNeighborX="66165" custLinFactNeighborY="148042"/>
      <dgm:spPr/>
    </dgm:pt>
    <dgm:pt modelId="{E86F6298-AB1E-BA4F-AF58-3A09F77A64BE}" type="pres">
      <dgm:prSet presAssocID="{AA76BED3-E45F-5644-9030-CE505FA80D46}" presName="Child5" presStyleLbl="node1" presStyleIdx="16" presStyleCnt="19" custScaleX="118631" custScaleY="82512" custLinFactX="92408" custLinFactY="100000" custLinFactNeighborX="100000" custLinFactNeighborY="175471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8D16F3C1-182B-4443-ABEA-2042D107780F}" type="pres">
      <dgm:prSet presAssocID="{AA76BED3-E45F-5644-9030-CE505FA80D46}" presName="Accent15" presStyleCnt="0"/>
      <dgm:spPr/>
    </dgm:pt>
    <dgm:pt modelId="{38125D6A-67B8-324D-82B3-FAD8C2B8AB36}" type="pres">
      <dgm:prSet presAssocID="{AA76BED3-E45F-5644-9030-CE505FA80D46}" presName="AccentHold2" presStyleLbl="node1" presStyleIdx="17" presStyleCnt="19" custAng="10965437" custScaleX="260918" custScaleY="260955" custLinFactX="-400000" custLinFactY="825804" custLinFactNeighborX="-483823" custLinFactNeighborY="900000"/>
      <dgm:spPr/>
    </dgm:pt>
    <dgm:pt modelId="{612B0EEF-C6DA-0941-B3A5-95A35D12CAE1}" type="pres">
      <dgm:prSet presAssocID="{AA76BED3-E45F-5644-9030-CE505FA80D46}" presName="Accent16" presStyleCnt="0"/>
      <dgm:spPr/>
    </dgm:pt>
    <dgm:pt modelId="{DECC6389-91A1-F846-8FA7-D2A89481E9FC}" type="pres">
      <dgm:prSet presAssocID="{AA76BED3-E45F-5644-9030-CE505FA80D46}" presName="AccentHold3" presStyleLbl="node1" presStyleIdx="18" presStyleCnt="19"/>
      <dgm:spPr/>
    </dgm:pt>
  </dgm:ptLst>
  <dgm:cxnLst>
    <dgm:cxn modelId="{84B0224C-2321-4E92-9A9A-8A196FE6A80F}" type="presOf" srcId="{31BA1321-B5F0-2048-B9EC-B5213B83A4CE}" destId="{63B85DBC-B711-DE45-8592-9968E9128F33}" srcOrd="0" destOrd="0" presId="urn:microsoft.com/office/officeart/2009/3/layout/CircleRelationship"/>
    <dgm:cxn modelId="{E9102BE3-E7BE-1C47-9269-6DB01CAF6C81}" srcId="{98DA728A-1BFD-4046-BBDB-D7E4B7A7F8A0}" destId="{AA76BED3-E45F-5644-9030-CE505FA80D46}" srcOrd="4" destOrd="0" parTransId="{C3F4429D-FF4B-414F-A844-609B55C260B2}" sibTransId="{AFAD67BA-BE74-9846-B2DC-183A7494F355}"/>
    <dgm:cxn modelId="{00563F58-6B8A-664C-8445-C74BE8706465}" srcId="{98DA728A-1BFD-4046-BBDB-D7E4B7A7F8A0}" destId="{C953325E-578A-BC40-B62D-30EFBE3E8637}" srcOrd="0" destOrd="0" parTransId="{1E4B05B3-A737-EB4B-AC07-6FF761AFBBC2}" sibTransId="{64E35CFB-8352-7C49-992B-9842C60E416B}"/>
    <dgm:cxn modelId="{B09ECE4B-FA49-46EE-A83E-68ABCD8D6366}" type="presOf" srcId="{FCDA21EA-8120-7B46-9DAC-557E02559871}" destId="{3EA1F7BC-D782-4244-ACBD-8F55D27AC03E}" srcOrd="0" destOrd="0" presId="urn:microsoft.com/office/officeart/2009/3/layout/CircleRelationship"/>
    <dgm:cxn modelId="{11E084A2-6707-4A61-A441-553D0824D5EE}" type="presOf" srcId="{98DA728A-1BFD-4046-BBDB-D7E4B7A7F8A0}" destId="{F57622B2-CDC0-2545-A45C-5179D309A836}" srcOrd="0" destOrd="0" presId="urn:microsoft.com/office/officeart/2009/3/layout/CircleRelationship"/>
    <dgm:cxn modelId="{5A17A75A-ECBB-9B43-804D-83910A4A6A04}" srcId="{98DA728A-1BFD-4046-BBDB-D7E4B7A7F8A0}" destId="{3B1E2FAB-C7D6-BE4D-A8F2-58252C8B0001}" srcOrd="3" destOrd="0" parTransId="{DE037719-5D02-A944-96D2-A7A4C7968B52}" sibTransId="{19B11729-1A61-574B-A2BA-A0E92A97F3B6}"/>
    <dgm:cxn modelId="{E8826603-2AFC-475C-9D83-FA4FAE2B893B}" type="presOf" srcId="{C953325E-578A-BC40-B62D-30EFBE3E8637}" destId="{6EF2C232-43CD-9545-94D4-922EC7320DA8}" srcOrd="0" destOrd="0" presId="urn:microsoft.com/office/officeart/2009/3/layout/CircleRelationship"/>
    <dgm:cxn modelId="{3F33C4C5-D156-D644-9433-659134680A57}" srcId="{98DA728A-1BFD-4046-BBDB-D7E4B7A7F8A0}" destId="{FCDA21EA-8120-7B46-9DAC-557E02559871}" srcOrd="1" destOrd="0" parTransId="{5B190706-6BC0-524D-A2F4-E6AF98E79578}" sibTransId="{8CDFA775-80BA-7640-B1BC-E41FF89F7D6D}"/>
    <dgm:cxn modelId="{D8BF8C1B-2688-48C7-8CFB-4C0B02FB4643}" type="presOf" srcId="{AA76BED3-E45F-5644-9030-CE505FA80D46}" destId="{E86F6298-AB1E-BA4F-AF58-3A09F77A64BE}" srcOrd="0" destOrd="0" presId="urn:microsoft.com/office/officeart/2009/3/layout/CircleRelationship"/>
    <dgm:cxn modelId="{CD84E496-8EB0-3C4E-B2F1-501CC7749A11}" srcId="{31BA1321-B5F0-2048-B9EC-B5213B83A4CE}" destId="{98DA728A-1BFD-4046-BBDB-D7E4B7A7F8A0}" srcOrd="0" destOrd="0" parTransId="{8DE2F096-DD7B-D94F-BF84-C28C3CD7EA4D}" sibTransId="{41737A51-5862-9E44-8391-4915CAB7EEE5}"/>
    <dgm:cxn modelId="{A5D1AF86-DB32-474D-BBD7-EF91A155E78A}" srcId="{98DA728A-1BFD-4046-BBDB-D7E4B7A7F8A0}" destId="{317DFBFE-DBF1-734E-9B7D-2F15925107F4}" srcOrd="2" destOrd="0" parTransId="{4DB0D971-B6E7-1146-8133-1EB2BBA93392}" sibTransId="{D015C1B9-7418-9348-A3E3-24A544FCBA35}"/>
    <dgm:cxn modelId="{E96E4CB2-FD87-4DEA-8593-8AAEBD670CFA}" type="presOf" srcId="{3B1E2FAB-C7D6-BE4D-A8F2-58252C8B0001}" destId="{6754D482-26B4-EB45-BE0F-2717A33CA0A1}" srcOrd="0" destOrd="0" presId="urn:microsoft.com/office/officeart/2009/3/layout/CircleRelationship"/>
    <dgm:cxn modelId="{08197C1B-9F60-42BF-B475-057B393DACD7}" type="presOf" srcId="{317DFBFE-DBF1-734E-9B7D-2F15925107F4}" destId="{C8B1788D-F252-F847-A470-F3A886514901}" srcOrd="0" destOrd="0" presId="urn:microsoft.com/office/officeart/2009/3/layout/CircleRelationship"/>
    <dgm:cxn modelId="{1A988316-3B4D-44D5-81FF-34B8DDE8F61C}" type="presParOf" srcId="{63B85DBC-B711-DE45-8592-9968E9128F33}" destId="{F57622B2-CDC0-2545-A45C-5179D309A836}" srcOrd="0" destOrd="0" presId="urn:microsoft.com/office/officeart/2009/3/layout/CircleRelationship"/>
    <dgm:cxn modelId="{D4082A7B-A118-49B3-9614-4C0BD5098048}" type="presParOf" srcId="{63B85DBC-B711-DE45-8592-9968E9128F33}" destId="{0BABA80E-92FE-D549-A441-CD1E50DB8912}" srcOrd="1" destOrd="0" presId="urn:microsoft.com/office/officeart/2009/3/layout/CircleRelationship"/>
    <dgm:cxn modelId="{6DC38F26-5F1B-42A4-956D-FA8FD1244F58}" type="presParOf" srcId="{63B85DBC-B711-DE45-8592-9968E9128F33}" destId="{FD7D2DF5-5783-FF47-B66C-FBEF072F50F4}" srcOrd="2" destOrd="0" presId="urn:microsoft.com/office/officeart/2009/3/layout/CircleRelationship"/>
    <dgm:cxn modelId="{1B9AE0B7-3ECB-43E7-BDFD-8BFDBDD9D7EF}" type="presParOf" srcId="{63B85DBC-B711-DE45-8592-9968E9128F33}" destId="{329A851A-BA70-9F40-8319-99AE1D9C56C5}" srcOrd="3" destOrd="0" presId="urn:microsoft.com/office/officeart/2009/3/layout/CircleRelationship"/>
    <dgm:cxn modelId="{592AD246-ABC7-4F70-A413-E092389642D5}" type="presParOf" srcId="{63B85DBC-B711-DE45-8592-9968E9128F33}" destId="{131621B7-2EF8-BE45-AE2B-DBA3BC72337D}" srcOrd="4" destOrd="0" presId="urn:microsoft.com/office/officeart/2009/3/layout/CircleRelationship"/>
    <dgm:cxn modelId="{CC9E71A8-45C9-4798-937D-D2D2DF7BA2D2}" type="presParOf" srcId="{63B85DBC-B711-DE45-8592-9968E9128F33}" destId="{66C535DF-A900-A34C-8240-11C661B7CA24}" srcOrd="5" destOrd="0" presId="urn:microsoft.com/office/officeart/2009/3/layout/CircleRelationship"/>
    <dgm:cxn modelId="{F7242F3D-8862-4C7A-B75C-E513EE5E677E}" type="presParOf" srcId="{63B85DBC-B711-DE45-8592-9968E9128F33}" destId="{6EF2C232-43CD-9545-94D4-922EC7320DA8}" srcOrd="6" destOrd="0" presId="urn:microsoft.com/office/officeart/2009/3/layout/CircleRelationship"/>
    <dgm:cxn modelId="{EB5BA99B-9BD5-4C76-A914-5E3E97D1F010}" type="presParOf" srcId="{63B85DBC-B711-DE45-8592-9968E9128F33}" destId="{074BBA9F-38F6-F343-82EA-BB5302F755E2}" srcOrd="7" destOrd="0" presId="urn:microsoft.com/office/officeart/2009/3/layout/CircleRelationship"/>
    <dgm:cxn modelId="{8E0DC72D-979A-44AF-9626-6E1E38907382}" type="presParOf" srcId="{074BBA9F-38F6-F343-82EA-BB5302F755E2}" destId="{BAB9A8F4-864C-E14E-9E53-73D6B9052902}" srcOrd="0" destOrd="0" presId="urn:microsoft.com/office/officeart/2009/3/layout/CircleRelationship"/>
    <dgm:cxn modelId="{BC2B665F-CB4A-42CD-A858-1AE5F3A9AFA9}" type="presParOf" srcId="{63B85DBC-B711-DE45-8592-9968E9128F33}" destId="{041499D8-F077-1A44-BC7C-DEB4A271BB24}" srcOrd="8" destOrd="0" presId="urn:microsoft.com/office/officeart/2009/3/layout/CircleRelationship"/>
    <dgm:cxn modelId="{A669B3BC-502D-4490-B620-C281262CBD67}" type="presParOf" srcId="{041499D8-F077-1A44-BC7C-DEB4A271BB24}" destId="{20DE7C0D-D311-D246-8022-4CE6D739547B}" srcOrd="0" destOrd="0" presId="urn:microsoft.com/office/officeart/2009/3/layout/CircleRelationship"/>
    <dgm:cxn modelId="{AFC98006-4A26-4699-BEA0-4BCBC07280C6}" type="presParOf" srcId="{63B85DBC-B711-DE45-8592-9968E9128F33}" destId="{3EA1F7BC-D782-4244-ACBD-8F55D27AC03E}" srcOrd="9" destOrd="0" presId="urn:microsoft.com/office/officeart/2009/3/layout/CircleRelationship"/>
    <dgm:cxn modelId="{D47028E2-E084-48A6-8BA3-F24F47DDE88D}" type="presParOf" srcId="{63B85DBC-B711-DE45-8592-9968E9128F33}" destId="{57961DD2-62FD-424F-BBE1-37311852A1EC}" srcOrd="10" destOrd="0" presId="urn:microsoft.com/office/officeart/2009/3/layout/CircleRelationship"/>
    <dgm:cxn modelId="{782DF0F3-8E9A-4CC1-98A3-518AAAF3C5EC}" type="presParOf" srcId="{57961DD2-62FD-424F-BBE1-37311852A1EC}" destId="{9950B7F9-A0E2-9D40-BB31-98DECF5ED905}" srcOrd="0" destOrd="0" presId="urn:microsoft.com/office/officeart/2009/3/layout/CircleRelationship"/>
    <dgm:cxn modelId="{02CCF884-D0DF-4B3B-A59F-546CA79CE7C3}" type="presParOf" srcId="{63B85DBC-B711-DE45-8592-9968E9128F33}" destId="{CEE52AAD-2FD7-6446-B7A6-1C6ABD727498}" srcOrd="11" destOrd="0" presId="urn:microsoft.com/office/officeart/2009/3/layout/CircleRelationship"/>
    <dgm:cxn modelId="{704549C0-A6A7-4159-99EA-D32A98253F40}" type="presParOf" srcId="{CEE52AAD-2FD7-6446-B7A6-1C6ABD727498}" destId="{07A04224-647D-8B42-BC81-89F4737833E3}" srcOrd="0" destOrd="0" presId="urn:microsoft.com/office/officeart/2009/3/layout/CircleRelationship"/>
    <dgm:cxn modelId="{E50B4FA5-6367-48D1-B71E-A9A9C8FF553D}" type="presParOf" srcId="{63B85DBC-B711-DE45-8592-9968E9128F33}" destId="{D8912706-5935-1B47-A529-2221315690F4}" srcOrd="12" destOrd="0" presId="urn:microsoft.com/office/officeart/2009/3/layout/CircleRelationship"/>
    <dgm:cxn modelId="{D346CC42-F4D1-42CD-AF9A-37B44D7E6B27}" type="presParOf" srcId="{D8912706-5935-1B47-A529-2221315690F4}" destId="{BE343D4A-6266-6347-A56B-B806AD9BA219}" srcOrd="0" destOrd="0" presId="urn:microsoft.com/office/officeart/2009/3/layout/CircleRelationship"/>
    <dgm:cxn modelId="{95F26522-BF3D-4482-943E-49D0573F1DD8}" type="presParOf" srcId="{63B85DBC-B711-DE45-8592-9968E9128F33}" destId="{C8B1788D-F252-F847-A470-F3A886514901}" srcOrd="13" destOrd="0" presId="urn:microsoft.com/office/officeart/2009/3/layout/CircleRelationship"/>
    <dgm:cxn modelId="{8A90C796-20A7-4278-A05C-9A6852029AC0}" type="presParOf" srcId="{63B85DBC-B711-DE45-8592-9968E9128F33}" destId="{2FF05B18-4D38-5040-98F7-34A871FA1547}" srcOrd="14" destOrd="0" presId="urn:microsoft.com/office/officeart/2009/3/layout/CircleRelationship"/>
    <dgm:cxn modelId="{518CF6C3-B729-4686-8B5A-85377A40BEA0}" type="presParOf" srcId="{2FF05B18-4D38-5040-98F7-34A871FA1547}" destId="{31A99B69-C6B5-9844-993B-ABBB9D70C06C}" srcOrd="0" destOrd="0" presId="urn:microsoft.com/office/officeart/2009/3/layout/CircleRelationship"/>
    <dgm:cxn modelId="{3A1F6CC4-54D0-48D1-8BC6-39D28976C640}" type="presParOf" srcId="{63B85DBC-B711-DE45-8592-9968E9128F33}" destId="{6754D482-26B4-EB45-BE0F-2717A33CA0A1}" srcOrd="15" destOrd="0" presId="urn:microsoft.com/office/officeart/2009/3/layout/CircleRelationship"/>
    <dgm:cxn modelId="{EE70EA82-E0E8-4B53-9070-B27089E6DDE6}" type="presParOf" srcId="{63B85DBC-B711-DE45-8592-9968E9128F33}" destId="{5F7FB7C3-8BC7-0245-9CB6-1DC517391A86}" srcOrd="16" destOrd="0" presId="urn:microsoft.com/office/officeart/2009/3/layout/CircleRelationship"/>
    <dgm:cxn modelId="{180BF19A-4619-4019-88D4-A713EA642109}" type="presParOf" srcId="{5F7FB7C3-8BC7-0245-9CB6-1DC517391A86}" destId="{33DE9AC1-6E7D-CE46-80C1-0F289700CEBE}" srcOrd="0" destOrd="0" presId="urn:microsoft.com/office/officeart/2009/3/layout/CircleRelationship"/>
    <dgm:cxn modelId="{C0F96221-D5E8-4A17-90B0-D61D524B6AD4}" type="presParOf" srcId="{63B85DBC-B711-DE45-8592-9968E9128F33}" destId="{E86F6298-AB1E-BA4F-AF58-3A09F77A64BE}" srcOrd="17" destOrd="0" presId="urn:microsoft.com/office/officeart/2009/3/layout/CircleRelationship"/>
    <dgm:cxn modelId="{0A8CC978-D0C6-41D9-AFCA-345BD00D3D98}" type="presParOf" srcId="{63B85DBC-B711-DE45-8592-9968E9128F33}" destId="{8D16F3C1-182B-4443-ABEA-2042D107780F}" srcOrd="18" destOrd="0" presId="urn:microsoft.com/office/officeart/2009/3/layout/CircleRelationship"/>
    <dgm:cxn modelId="{F2E43BA7-078E-45F3-9DEA-EC9DD22DBCA5}" type="presParOf" srcId="{8D16F3C1-182B-4443-ABEA-2042D107780F}" destId="{38125D6A-67B8-324D-82B3-FAD8C2B8AB36}" srcOrd="0" destOrd="0" presId="urn:microsoft.com/office/officeart/2009/3/layout/CircleRelationship"/>
    <dgm:cxn modelId="{FDD69418-8B66-4D3D-A9DC-CDADA08C64EB}" type="presParOf" srcId="{63B85DBC-B711-DE45-8592-9968E9128F33}" destId="{612B0EEF-C6DA-0941-B3A5-95A35D12CAE1}" srcOrd="19" destOrd="0" presId="urn:microsoft.com/office/officeart/2009/3/layout/CircleRelationship"/>
    <dgm:cxn modelId="{4C7205D7-C947-473F-A39B-29D9E423308F}" type="presParOf" srcId="{612B0EEF-C6DA-0941-B3A5-95A35D12CAE1}" destId="{DECC6389-91A1-F846-8FA7-D2A89481E9F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CB1872-513F-4AE7-9C48-57FC9E4983BC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</dgm:pt>
    <dgm:pt modelId="{EAFEBF97-A4AF-43B6-BEF9-78E6C4018D7D}">
      <dgm:prSet/>
      <dgm:spPr/>
      <dgm:t>
        <a:bodyPr/>
        <a:lstStyle/>
        <a:p>
          <a:endParaRPr lang="zh-TW" altLang="en-US"/>
        </a:p>
      </dgm:t>
    </dgm:pt>
    <dgm:pt modelId="{0402A0DB-8F2D-4789-BF69-5D9EA1D21374}" type="parTrans" cxnId="{06E492EE-4855-441E-9D7B-E76149C517F9}">
      <dgm:prSet/>
      <dgm:spPr/>
      <dgm:t>
        <a:bodyPr/>
        <a:lstStyle/>
        <a:p>
          <a:endParaRPr lang="zh-TW" altLang="en-US"/>
        </a:p>
      </dgm:t>
    </dgm:pt>
    <dgm:pt modelId="{90D4026C-5B72-495C-887C-757C02103A4D}" type="sibTrans" cxnId="{06E492EE-4855-441E-9D7B-E76149C517F9}">
      <dgm:prSet/>
      <dgm:spPr/>
      <dgm:t>
        <a:bodyPr/>
        <a:lstStyle/>
        <a:p>
          <a:endParaRPr lang="zh-TW" altLang="en-US"/>
        </a:p>
      </dgm:t>
    </dgm:pt>
    <dgm:pt modelId="{04C36304-4E70-4601-A815-C9F29B0123FF}">
      <dgm:prSet/>
      <dgm:spPr>
        <a:solidFill>
          <a:schemeClr val="tx2">
            <a:lumMod val="50000"/>
            <a:lumOff val="50000"/>
            <a:alpha val="50000"/>
          </a:schemeClr>
        </a:solidFill>
      </dgm:spPr>
      <dgm:t>
        <a:bodyPr/>
        <a:lstStyle/>
        <a:p>
          <a:endParaRPr lang="zh-TW" altLang="en-US">
            <a:solidFill>
              <a:srgbClr val="FFC000"/>
            </a:solidFill>
          </a:endParaRPr>
        </a:p>
      </dgm:t>
    </dgm:pt>
    <dgm:pt modelId="{34CBBEDD-FD2D-4657-A264-5F1BD585A4C8}" type="parTrans" cxnId="{1A87EB0A-ED48-45DF-9314-154B0D01390D}">
      <dgm:prSet/>
      <dgm:spPr/>
      <dgm:t>
        <a:bodyPr/>
        <a:lstStyle/>
        <a:p>
          <a:endParaRPr lang="zh-TW" altLang="en-US"/>
        </a:p>
      </dgm:t>
    </dgm:pt>
    <dgm:pt modelId="{677A0C4D-C939-4C87-A809-C79BE18CDB4F}" type="sibTrans" cxnId="{1A87EB0A-ED48-45DF-9314-154B0D01390D}">
      <dgm:prSet/>
      <dgm:spPr/>
      <dgm:t>
        <a:bodyPr/>
        <a:lstStyle/>
        <a:p>
          <a:endParaRPr lang="zh-TW" altLang="en-US"/>
        </a:p>
      </dgm:t>
    </dgm:pt>
    <dgm:pt modelId="{C154B87C-EEEC-4045-A8E3-6C27E5591AB5}">
      <dgm:prSet/>
      <dgm:spPr/>
      <dgm:t>
        <a:bodyPr/>
        <a:lstStyle/>
        <a:p>
          <a:endParaRPr lang="zh-TW" altLang="en-US"/>
        </a:p>
      </dgm:t>
    </dgm:pt>
    <dgm:pt modelId="{D3E3BB66-D232-47B1-999B-CA82AD4ECA03}" type="parTrans" cxnId="{11917BC9-5999-4581-8A7A-738EFEC96AD8}">
      <dgm:prSet/>
      <dgm:spPr/>
      <dgm:t>
        <a:bodyPr/>
        <a:lstStyle/>
        <a:p>
          <a:endParaRPr lang="zh-TW" altLang="en-US"/>
        </a:p>
      </dgm:t>
    </dgm:pt>
    <dgm:pt modelId="{E81CC51E-5C0E-4B03-BC69-3671E6CA38AD}" type="sibTrans" cxnId="{11917BC9-5999-4581-8A7A-738EFEC96AD8}">
      <dgm:prSet/>
      <dgm:spPr/>
      <dgm:t>
        <a:bodyPr/>
        <a:lstStyle/>
        <a:p>
          <a:endParaRPr lang="zh-TW" altLang="en-US"/>
        </a:p>
      </dgm:t>
    </dgm:pt>
    <dgm:pt modelId="{B4D9A236-69FD-4E82-A888-E4FA6DA8568D}" type="pres">
      <dgm:prSet presAssocID="{B9CB1872-513F-4AE7-9C48-57FC9E4983BC}" presName="compositeShape" presStyleCnt="0">
        <dgm:presLayoutVars>
          <dgm:chMax val="7"/>
          <dgm:dir/>
          <dgm:resizeHandles val="exact"/>
        </dgm:presLayoutVars>
      </dgm:prSet>
      <dgm:spPr/>
    </dgm:pt>
    <dgm:pt modelId="{390E5EEE-BFDD-4926-ACDD-0C15A3F801DA}" type="pres">
      <dgm:prSet presAssocID="{EAFEBF97-A4AF-43B6-BEF9-78E6C4018D7D}" presName="circ1" presStyleLbl="vennNode1" presStyleIdx="0" presStyleCnt="3" custScaleX="126582" custLinFactNeighborX="762" custLinFactNeighborY="-2083"/>
      <dgm:spPr/>
      <dgm:t>
        <a:bodyPr/>
        <a:lstStyle/>
        <a:p>
          <a:endParaRPr lang="zh-TW" altLang="en-US"/>
        </a:p>
      </dgm:t>
    </dgm:pt>
    <dgm:pt modelId="{CB21625A-CED0-4774-B9C4-67210245E05C}" type="pres">
      <dgm:prSet presAssocID="{EAFEBF97-A4AF-43B6-BEF9-78E6C4018D7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4C6BBF-826F-4310-BC79-E09EB8CBE728}" type="pres">
      <dgm:prSet presAssocID="{04C36304-4E70-4601-A815-C9F29B0123FF}" presName="circ2" presStyleLbl="vennNode1" presStyleIdx="1" presStyleCnt="3" custScaleX="113881" custLinFactNeighborX="10885"/>
      <dgm:spPr/>
      <dgm:t>
        <a:bodyPr/>
        <a:lstStyle/>
        <a:p>
          <a:endParaRPr lang="zh-TW" altLang="en-US"/>
        </a:p>
      </dgm:t>
    </dgm:pt>
    <dgm:pt modelId="{7F9FDB34-D3A9-473E-A07F-51D3D198DE33}" type="pres">
      <dgm:prSet presAssocID="{04C36304-4E70-4601-A815-C9F29B0123FF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1069D0-8717-4722-BF91-B50D0AB01BDC}" type="pres">
      <dgm:prSet presAssocID="{C154B87C-EEEC-4045-A8E3-6C27E5591AB5}" presName="circ3" presStyleLbl="vennNode1" presStyleIdx="2" presStyleCnt="3" custScaleX="113511" custLinFactNeighborX="-4976"/>
      <dgm:spPr/>
      <dgm:t>
        <a:bodyPr/>
        <a:lstStyle/>
        <a:p>
          <a:endParaRPr lang="zh-TW" altLang="en-US"/>
        </a:p>
      </dgm:t>
    </dgm:pt>
    <dgm:pt modelId="{885F7506-41B5-4B97-88DA-436865B6C780}" type="pres">
      <dgm:prSet presAssocID="{C154B87C-EEEC-4045-A8E3-6C27E5591AB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A87EB0A-ED48-45DF-9314-154B0D01390D}" srcId="{B9CB1872-513F-4AE7-9C48-57FC9E4983BC}" destId="{04C36304-4E70-4601-A815-C9F29B0123FF}" srcOrd="1" destOrd="0" parTransId="{34CBBEDD-FD2D-4657-A264-5F1BD585A4C8}" sibTransId="{677A0C4D-C939-4C87-A809-C79BE18CDB4F}"/>
    <dgm:cxn modelId="{11917BC9-5999-4581-8A7A-738EFEC96AD8}" srcId="{B9CB1872-513F-4AE7-9C48-57FC9E4983BC}" destId="{C154B87C-EEEC-4045-A8E3-6C27E5591AB5}" srcOrd="2" destOrd="0" parTransId="{D3E3BB66-D232-47B1-999B-CA82AD4ECA03}" sibTransId="{E81CC51E-5C0E-4B03-BC69-3671E6CA38AD}"/>
    <dgm:cxn modelId="{78CC2A46-E148-48D1-8C12-14AF55F35661}" type="presOf" srcId="{C154B87C-EEEC-4045-A8E3-6C27E5591AB5}" destId="{885F7506-41B5-4B97-88DA-436865B6C780}" srcOrd="1" destOrd="0" presId="urn:microsoft.com/office/officeart/2005/8/layout/venn1"/>
    <dgm:cxn modelId="{8374F2E0-0D4B-487D-B74B-98A79CF845F9}" type="presOf" srcId="{04C36304-4E70-4601-A815-C9F29B0123FF}" destId="{7F9FDB34-D3A9-473E-A07F-51D3D198DE33}" srcOrd="1" destOrd="0" presId="urn:microsoft.com/office/officeart/2005/8/layout/venn1"/>
    <dgm:cxn modelId="{0058580D-595C-456F-A5C7-2B13C416D0EC}" type="presOf" srcId="{B9CB1872-513F-4AE7-9C48-57FC9E4983BC}" destId="{B4D9A236-69FD-4E82-A888-E4FA6DA8568D}" srcOrd="0" destOrd="0" presId="urn:microsoft.com/office/officeart/2005/8/layout/venn1"/>
    <dgm:cxn modelId="{E3E5469A-5365-42D0-86D9-E7E7712A21CE}" type="presOf" srcId="{C154B87C-EEEC-4045-A8E3-6C27E5591AB5}" destId="{DC1069D0-8717-4722-BF91-B50D0AB01BDC}" srcOrd="0" destOrd="0" presId="urn:microsoft.com/office/officeart/2005/8/layout/venn1"/>
    <dgm:cxn modelId="{06E492EE-4855-441E-9D7B-E76149C517F9}" srcId="{B9CB1872-513F-4AE7-9C48-57FC9E4983BC}" destId="{EAFEBF97-A4AF-43B6-BEF9-78E6C4018D7D}" srcOrd="0" destOrd="0" parTransId="{0402A0DB-8F2D-4789-BF69-5D9EA1D21374}" sibTransId="{90D4026C-5B72-495C-887C-757C02103A4D}"/>
    <dgm:cxn modelId="{981CFD10-3E99-46F5-B333-B86084ECD1F0}" type="presOf" srcId="{04C36304-4E70-4601-A815-C9F29B0123FF}" destId="{A74C6BBF-826F-4310-BC79-E09EB8CBE728}" srcOrd="0" destOrd="0" presId="urn:microsoft.com/office/officeart/2005/8/layout/venn1"/>
    <dgm:cxn modelId="{964F46F9-CA2F-48D5-A0E3-2FAD6EDC5F3C}" type="presOf" srcId="{EAFEBF97-A4AF-43B6-BEF9-78E6C4018D7D}" destId="{CB21625A-CED0-4774-B9C4-67210245E05C}" srcOrd="1" destOrd="0" presId="urn:microsoft.com/office/officeart/2005/8/layout/venn1"/>
    <dgm:cxn modelId="{2F4E91E0-1C2C-4AEE-B389-3563CF820E1B}" type="presOf" srcId="{EAFEBF97-A4AF-43B6-BEF9-78E6C4018D7D}" destId="{390E5EEE-BFDD-4926-ACDD-0C15A3F801DA}" srcOrd="0" destOrd="0" presId="urn:microsoft.com/office/officeart/2005/8/layout/venn1"/>
    <dgm:cxn modelId="{D3751C9D-D04A-4F3F-B9F5-96D1E73B26DD}" type="presParOf" srcId="{B4D9A236-69FD-4E82-A888-E4FA6DA8568D}" destId="{390E5EEE-BFDD-4926-ACDD-0C15A3F801DA}" srcOrd="0" destOrd="0" presId="urn:microsoft.com/office/officeart/2005/8/layout/venn1"/>
    <dgm:cxn modelId="{7D2B1CC2-4A27-42C3-8868-F0DDACC0BFA6}" type="presParOf" srcId="{B4D9A236-69FD-4E82-A888-E4FA6DA8568D}" destId="{CB21625A-CED0-4774-B9C4-67210245E05C}" srcOrd="1" destOrd="0" presId="urn:microsoft.com/office/officeart/2005/8/layout/venn1"/>
    <dgm:cxn modelId="{E01D7AA6-3B03-457F-BF22-B3EE9C04F057}" type="presParOf" srcId="{B4D9A236-69FD-4E82-A888-E4FA6DA8568D}" destId="{A74C6BBF-826F-4310-BC79-E09EB8CBE728}" srcOrd="2" destOrd="0" presId="urn:microsoft.com/office/officeart/2005/8/layout/venn1"/>
    <dgm:cxn modelId="{99A58609-B66C-4FAE-A2F9-2EAB65707879}" type="presParOf" srcId="{B4D9A236-69FD-4E82-A888-E4FA6DA8568D}" destId="{7F9FDB34-D3A9-473E-A07F-51D3D198DE33}" srcOrd="3" destOrd="0" presId="urn:microsoft.com/office/officeart/2005/8/layout/venn1"/>
    <dgm:cxn modelId="{47BB3CD4-69EB-47FA-A4D8-9EB27FB2B6E0}" type="presParOf" srcId="{B4D9A236-69FD-4E82-A888-E4FA6DA8568D}" destId="{DC1069D0-8717-4722-BF91-B50D0AB01BDC}" srcOrd="4" destOrd="0" presId="urn:microsoft.com/office/officeart/2005/8/layout/venn1"/>
    <dgm:cxn modelId="{88F52606-EA88-4DB0-BB66-EFBBD9C3E410}" type="presParOf" srcId="{B4D9A236-69FD-4E82-A888-E4FA6DA8568D}" destId="{885F7506-41B5-4B97-88DA-436865B6C78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BA1321-B5F0-2048-B9EC-B5213B83A4CE}" type="doc">
      <dgm:prSet loTypeId="urn:microsoft.com/office/officeart/2009/3/layout/CircleRelationship" loCatId="" qsTypeId="urn:microsoft.com/office/officeart/2005/8/quickstyle/3D4" qsCatId="3D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98DA728A-1BFD-4046-BBDB-D7E4B7A7F8A0}">
      <dgm:prSet phldrT="[文字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sz="3600" dirty="0" smtClean="0">
              <a:solidFill>
                <a:schemeClr val="tx1"/>
              </a:solidFill>
            </a:rPr>
            <a:t>TPP</a:t>
          </a:r>
          <a:endParaRPr lang="zh-TW" altLang="en-US" sz="3600" dirty="0">
            <a:solidFill>
              <a:schemeClr val="tx1"/>
            </a:solidFill>
          </a:endParaRPr>
        </a:p>
      </dgm:t>
    </dgm:pt>
    <dgm:pt modelId="{8DE2F096-DD7B-D94F-BF84-C28C3CD7EA4D}" type="parTrans" cxnId="{CD84E496-8EB0-3C4E-B2F1-501CC7749A11}">
      <dgm:prSet/>
      <dgm:spPr/>
      <dgm:t>
        <a:bodyPr/>
        <a:lstStyle/>
        <a:p>
          <a:endParaRPr lang="zh-TW" altLang="en-US"/>
        </a:p>
      </dgm:t>
    </dgm:pt>
    <dgm:pt modelId="{41737A51-5862-9E44-8391-4915CAB7EEE5}" type="sibTrans" cxnId="{CD84E496-8EB0-3C4E-B2F1-501CC7749A11}">
      <dgm:prSet/>
      <dgm:spPr/>
      <dgm:t>
        <a:bodyPr/>
        <a:lstStyle/>
        <a:p>
          <a:endParaRPr lang="zh-TW" altLang="en-US"/>
        </a:p>
      </dgm:t>
    </dgm:pt>
    <dgm:pt modelId="{AA76BED3-E45F-5644-9030-CE505FA80D46}">
      <dgm:prSet phldrT="[文字]" custT="1"/>
      <dgm:spPr/>
      <dgm:t>
        <a:bodyPr/>
        <a:lstStyle/>
        <a:p>
          <a:r>
            <a:rPr lang="en-US" altLang="zh-TW" sz="1800" dirty="0" smtClean="0"/>
            <a:t>HK-ASEAN</a:t>
          </a:r>
          <a:endParaRPr lang="zh-TW" altLang="en-US" sz="1800" dirty="0"/>
        </a:p>
      </dgm:t>
    </dgm:pt>
    <dgm:pt modelId="{C3F4429D-FF4B-414F-A844-609B55C260B2}" type="parTrans" cxnId="{E9102BE3-E7BE-1C47-9269-6DB01CAF6C81}">
      <dgm:prSet/>
      <dgm:spPr/>
      <dgm:t>
        <a:bodyPr/>
        <a:lstStyle/>
        <a:p>
          <a:endParaRPr lang="zh-TW" altLang="en-US"/>
        </a:p>
      </dgm:t>
    </dgm:pt>
    <dgm:pt modelId="{AFAD67BA-BE74-9846-B2DC-183A7494F355}" type="sibTrans" cxnId="{E9102BE3-E7BE-1C47-9269-6DB01CAF6C81}">
      <dgm:prSet/>
      <dgm:spPr/>
      <dgm:t>
        <a:bodyPr/>
        <a:lstStyle/>
        <a:p>
          <a:endParaRPr lang="zh-TW" altLang="en-US"/>
        </a:p>
      </dgm:t>
    </dgm:pt>
    <dgm:pt modelId="{C953325E-578A-BC40-B62D-30EFBE3E8637}">
      <dgm:prSet phldrT="[文字]" custT="1"/>
      <dgm:spPr/>
      <dgm:t>
        <a:bodyPr/>
        <a:lstStyle/>
        <a:p>
          <a:r>
            <a:rPr lang="en-US" altLang="zh-TW" sz="2400" dirty="0" smtClean="0"/>
            <a:t>CK</a:t>
          </a:r>
        </a:p>
        <a:p>
          <a:r>
            <a:rPr lang="en-US" altLang="zh-TW" sz="2400" dirty="0" smtClean="0"/>
            <a:t>FTA</a:t>
          </a:r>
          <a:endParaRPr lang="zh-TW" altLang="en-US" sz="2400" dirty="0"/>
        </a:p>
      </dgm:t>
    </dgm:pt>
    <dgm:pt modelId="{1E4B05B3-A737-EB4B-AC07-6FF761AFBBC2}" type="parTrans" cxnId="{00563F58-6B8A-664C-8445-C74BE8706465}">
      <dgm:prSet/>
      <dgm:spPr/>
      <dgm:t>
        <a:bodyPr/>
        <a:lstStyle/>
        <a:p>
          <a:endParaRPr lang="zh-TW" altLang="en-US"/>
        </a:p>
      </dgm:t>
    </dgm:pt>
    <dgm:pt modelId="{64E35CFB-8352-7C49-992B-9842C60E416B}" type="sibTrans" cxnId="{00563F58-6B8A-664C-8445-C74BE8706465}">
      <dgm:prSet/>
      <dgm:spPr/>
      <dgm:t>
        <a:bodyPr/>
        <a:lstStyle/>
        <a:p>
          <a:endParaRPr lang="zh-TW" altLang="en-US"/>
        </a:p>
      </dgm:t>
    </dgm:pt>
    <dgm:pt modelId="{3B1E2FAB-C7D6-BE4D-A8F2-58252C8B0001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altLang="zh-TW" sz="3400" dirty="0" smtClean="0"/>
        </a:p>
        <a:p>
          <a:r>
            <a:rPr lang="en-US" altLang="zh-TW" sz="3400" dirty="0" smtClean="0">
              <a:solidFill>
                <a:schemeClr val="tx1"/>
              </a:solidFill>
            </a:rPr>
            <a:t>RCEP</a:t>
          </a:r>
          <a:endParaRPr lang="zh-TW" altLang="en-US" sz="3400" dirty="0" smtClean="0">
            <a:solidFill>
              <a:schemeClr val="tx1"/>
            </a:solidFill>
          </a:endParaRPr>
        </a:p>
        <a:p>
          <a:endParaRPr lang="zh-TW" altLang="en-US" sz="3400" dirty="0"/>
        </a:p>
      </dgm:t>
    </dgm:pt>
    <dgm:pt modelId="{DE037719-5D02-A944-96D2-A7A4C7968B52}" type="parTrans" cxnId="{5A17A75A-ECBB-9B43-804D-83910A4A6A04}">
      <dgm:prSet/>
      <dgm:spPr/>
      <dgm:t>
        <a:bodyPr/>
        <a:lstStyle/>
        <a:p>
          <a:endParaRPr lang="zh-TW" altLang="en-US"/>
        </a:p>
      </dgm:t>
    </dgm:pt>
    <dgm:pt modelId="{19B11729-1A61-574B-A2BA-A0E92A97F3B6}" type="sibTrans" cxnId="{5A17A75A-ECBB-9B43-804D-83910A4A6A04}">
      <dgm:prSet/>
      <dgm:spPr/>
      <dgm:t>
        <a:bodyPr/>
        <a:lstStyle/>
        <a:p>
          <a:endParaRPr lang="zh-TW" altLang="en-US"/>
        </a:p>
      </dgm:t>
    </dgm:pt>
    <dgm:pt modelId="{FCDA21EA-8120-7B46-9DAC-557E02559871}">
      <dgm:prSet/>
      <dgm:spPr/>
      <dgm:t>
        <a:bodyPr/>
        <a:lstStyle/>
        <a:p>
          <a:r>
            <a:rPr lang="en-US" altLang="zh-TW" dirty="0" smtClean="0"/>
            <a:t>CJK</a:t>
          </a:r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5B190706-6BC0-524D-A2F4-E6AF98E79578}" type="parTrans" cxnId="{3F33C4C5-D156-D644-9433-659134680A57}">
      <dgm:prSet/>
      <dgm:spPr/>
      <dgm:t>
        <a:bodyPr/>
        <a:lstStyle/>
        <a:p>
          <a:endParaRPr lang="zh-TW" altLang="en-US"/>
        </a:p>
      </dgm:t>
    </dgm:pt>
    <dgm:pt modelId="{8CDFA775-80BA-7640-B1BC-E41FF89F7D6D}" type="sibTrans" cxnId="{3F33C4C5-D156-D644-9433-659134680A57}">
      <dgm:prSet/>
      <dgm:spPr/>
      <dgm:t>
        <a:bodyPr/>
        <a:lstStyle/>
        <a:p>
          <a:endParaRPr lang="zh-TW" altLang="en-US"/>
        </a:p>
      </dgm:t>
    </dgm:pt>
    <dgm:pt modelId="{317DFBFE-DBF1-734E-9B7D-2F15925107F4}">
      <dgm:prSet custT="1"/>
      <dgm:spPr/>
      <dgm:t>
        <a:bodyPr/>
        <a:lstStyle/>
        <a:p>
          <a:pPr>
            <a:lnSpc>
              <a:spcPct val="90000"/>
            </a:lnSpc>
          </a:pPr>
          <a:r>
            <a:rPr lang="en-US" altLang="zh-TW" sz="2200" dirty="0" smtClean="0"/>
            <a:t>Trade in Services Agreement (TISA)</a:t>
          </a:r>
          <a:endParaRPr lang="zh-TW" altLang="en-US" sz="2200" dirty="0"/>
        </a:p>
      </dgm:t>
    </dgm:pt>
    <dgm:pt modelId="{D015C1B9-7418-9348-A3E3-24A544FCBA35}" type="sibTrans" cxnId="{A5D1AF86-DB32-474D-BBD7-EF91A155E78A}">
      <dgm:prSet/>
      <dgm:spPr/>
      <dgm:t>
        <a:bodyPr/>
        <a:lstStyle/>
        <a:p>
          <a:endParaRPr lang="zh-TW" altLang="en-US"/>
        </a:p>
      </dgm:t>
    </dgm:pt>
    <dgm:pt modelId="{4DB0D971-B6E7-1146-8133-1EB2BBA93392}" type="parTrans" cxnId="{A5D1AF86-DB32-474D-BBD7-EF91A155E78A}">
      <dgm:prSet/>
      <dgm:spPr/>
      <dgm:t>
        <a:bodyPr/>
        <a:lstStyle/>
        <a:p>
          <a:endParaRPr lang="zh-TW" altLang="en-US"/>
        </a:p>
      </dgm:t>
    </dgm:pt>
    <dgm:pt modelId="{63B85DBC-B711-DE45-8592-9968E9128F33}" type="pres">
      <dgm:prSet presAssocID="{31BA1321-B5F0-2048-B9EC-B5213B83A4CE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TW" altLang="en-US"/>
        </a:p>
      </dgm:t>
    </dgm:pt>
    <dgm:pt modelId="{F57622B2-CDC0-2545-A45C-5179D309A836}" type="pres">
      <dgm:prSet presAssocID="{98DA728A-1BFD-4046-BBDB-D7E4B7A7F8A0}" presName="Parent" presStyleLbl="node0" presStyleIdx="0" presStyleCnt="1" custScaleX="87459" custScaleY="70461" custLinFactNeighborX="-25157" custLinFactNeighborY="41165">
        <dgm:presLayoutVars>
          <dgm:chMax val="5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0BABA80E-92FE-D549-A441-CD1E50DB8912}" type="pres">
      <dgm:prSet presAssocID="{98DA728A-1BFD-4046-BBDB-D7E4B7A7F8A0}" presName="Accent2" presStyleLbl="node1" presStyleIdx="0" presStyleCnt="19" custLinFactX="-119430" custLinFactY="100000" custLinFactNeighborX="-200000" custLinFactNeighborY="157341"/>
      <dgm:spPr/>
    </dgm:pt>
    <dgm:pt modelId="{FD7D2DF5-5783-FF47-B66C-FBEF072F50F4}" type="pres">
      <dgm:prSet presAssocID="{98DA728A-1BFD-4046-BBDB-D7E4B7A7F8A0}" presName="Accent3" presStyleLbl="node1" presStyleIdx="1" presStyleCnt="19"/>
      <dgm:spPr/>
    </dgm:pt>
    <dgm:pt modelId="{329A851A-BA70-9F40-8319-99AE1D9C56C5}" type="pres">
      <dgm:prSet presAssocID="{98DA728A-1BFD-4046-BBDB-D7E4B7A7F8A0}" presName="Accent4" presStyleLbl="node1" presStyleIdx="2" presStyleCnt="19"/>
      <dgm:spPr/>
    </dgm:pt>
    <dgm:pt modelId="{131621B7-2EF8-BE45-AE2B-DBA3BC72337D}" type="pres">
      <dgm:prSet presAssocID="{98DA728A-1BFD-4046-BBDB-D7E4B7A7F8A0}" presName="Accent5" presStyleLbl="node1" presStyleIdx="3" presStyleCnt="19"/>
      <dgm:spPr/>
    </dgm:pt>
    <dgm:pt modelId="{66C535DF-A900-A34C-8240-11C661B7CA24}" type="pres">
      <dgm:prSet presAssocID="{98DA728A-1BFD-4046-BBDB-D7E4B7A7F8A0}" presName="Accent6" presStyleLbl="node1" presStyleIdx="4" presStyleCnt="19"/>
      <dgm:spPr/>
    </dgm:pt>
    <dgm:pt modelId="{6EF2C232-43CD-9545-94D4-922EC7320DA8}" type="pres">
      <dgm:prSet presAssocID="{C953325E-578A-BC40-B62D-30EFBE3E8637}" presName="Child1" presStyleLbl="node1" presStyleIdx="5" presStyleCnt="19" custScaleX="120164" custScaleY="109175" custLinFactX="100000" custLinFactNeighborX="175113" custLinFactNeighborY="-82833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074BBA9F-38F6-F343-82EA-BB5302F755E2}" type="pres">
      <dgm:prSet presAssocID="{C953325E-578A-BC40-B62D-30EFBE3E8637}" presName="Accent7" presStyleCnt="0"/>
      <dgm:spPr/>
    </dgm:pt>
    <dgm:pt modelId="{BAB9A8F4-864C-E14E-9E53-73D6B9052902}" type="pres">
      <dgm:prSet presAssocID="{C953325E-578A-BC40-B62D-30EFBE3E8637}" presName="AccentHold1" presStyleLbl="node1" presStyleIdx="6" presStyleCnt="19"/>
      <dgm:spPr/>
    </dgm:pt>
    <dgm:pt modelId="{041499D8-F077-1A44-BC7C-DEB4A271BB24}" type="pres">
      <dgm:prSet presAssocID="{C953325E-578A-BC40-B62D-30EFBE3E8637}" presName="Accent8" presStyleCnt="0"/>
      <dgm:spPr/>
    </dgm:pt>
    <dgm:pt modelId="{20DE7C0D-D311-D246-8022-4CE6D739547B}" type="pres">
      <dgm:prSet presAssocID="{C953325E-578A-BC40-B62D-30EFBE3E8637}" presName="AccentHold2" presStyleLbl="node1" presStyleIdx="7" presStyleCnt="19" custFlipVert="1" custFlipHor="1" custScaleX="167432" custScaleY="77030" custLinFactX="400000" custLinFactY="-78584" custLinFactNeighborX="407223" custLinFactNeighborY="-100000"/>
      <dgm:spPr/>
      <dgm:t>
        <a:bodyPr/>
        <a:lstStyle/>
        <a:p>
          <a:endParaRPr lang="zh-TW" altLang="en-US"/>
        </a:p>
      </dgm:t>
    </dgm:pt>
    <dgm:pt modelId="{3EA1F7BC-D782-4244-ACBD-8F55D27AC03E}" type="pres">
      <dgm:prSet presAssocID="{FCDA21EA-8120-7B46-9DAC-557E02559871}" presName="Child2" presStyleLbl="node1" presStyleIdx="8" presStyleCnt="19" custLinFactNeighborX="36853" custLinFactNeighborY="21982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57961DD2-62FD-424F-BBE1-37311852A1EC}" type="pres">
      <dgm:prSet presAssocID="{FCDA21EA-8120-7B46-9DAC-557E02559871}" presName="Accent9" presStyleCnt="0"/>
      <dgm:spPr/>
    </dgm:pt>
    <dgm:pt modelId="{9950B7F9-A0E2-9D40-BB31-98DECF5ED905}" type="pres">
      <dgm:prSet presAssocID="{FCDA21EA-8120-7B46-9DAC-557E02559871}" presName="AccentHold1" presStyleLbl="node1" presStyleIdx="9" presStyleCnt="19"/>
      <dgm:spPr/>
    </dgm:pt>
    <dgm:pt modelId="{CEE52AAD-2FD7-6446-B7A6-1C6ABD727498}" type="pres">
      <dgm:prSet presAssocID="{FCDA21EA-8120-7B46-9DAC-557E02559871}" presName="Accent10" presStyleCnt="0"/>
      <dgm:spPr/>
    </dgm:pt>
    <dgm:pt modelId="{07A04224-647D-8B42-BC81-89F4737833E3}" type="pres">
      <dgm:prSet presAssocID="{FCDA21EA-8120-7B46-9DAC-557E02559871}" presName="AccentHold2" presStyleLbl="node1" presStyleIdx="10" presStyleCnt="19"/>
      <dgm:spPr/>
    </dgm:pt>
    <dgm:pt modelId="{D8912706-5935-1B47-A529-2221315690F4}" type="pres">
      <dgm:prSet presAssocID="{FCDA21EA-8120-7B46-9DAC-557E02559871}" presName="Accent11" presStyleCnt="0"/>
      <dgm:spPr/>
    </dgm:pt>
    <dgm:pt modelId="{BE343D4A-6266-6347-A56B-B806AD9BA219}" type="pres">
      <dgm:prSet presAssocID="{FCDA21EA-8120-7B46-9DAC-557E02559871}" presName="AccentHold3" presStyleLbl="node1" presStyleIdx="11" presStyleCnt="19"/>
      <dgm:spPr/>
    </dgm:pt>
    <dgm:pt modelId="{C8B1788D-F252-F847-A470-F3A886514901}" type="pres">
      <dgm:prSet presAssocID="{317DFBFE-DBF1-734E-9B7D-2F15925107F4}" presName="Child3" presStyleLbl="node1" presStyleIdx="12" presStyleCnt="19" custScaleX="218981" custScaleY="152764" custLinFactX="-114512" custLinFactY="-98520" custLinFactNeighborX="-200000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2FF05B18-4D38-5040-98F7-34A871FA1547}" type="pres">
      <dgm:prSet presAssocID="{317DFBFE-DBF1-734E-9B7D-2F15925107F4}" presName="Accent12" presStyleCnt="0"/>
      <dgm:spPr/>
    </dgm:pt>
    <dgm:pt modelId="{31A99B69-C6B5-9844-993B-ABBB9D70C06C}" type="pres">
      <dgm:prSet presAssocID="{317DFBFE-DBF1-734E-9B7D-2F15925107F4}" presName="AccentHold1" presStyleLbl="node1" presStyleIdx="13" presStyleCnt="19"/>
      <dgm:spPr/>
    </dgm:pt>
    <dgm:pt modelId="{6754D482-26B4-EB45-BE0F-2717A33CA0A1}" type="pres">
      <dgm:prSet presAssocID="{3B1E2FAB-C7D6-BE4D-A8F2-58252C8B0001}" presName="Child4" presStyleLbl="node1" presStyleIdx="14" presStyleCnt="19" custScaleX="229153" custScaleY="199564" custLinFactX="60395" custLinFactY="-47723" custLinFactNeighborX="100000" custLinFactNeighborY="-100000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5F7FB7C3-8BC7-0245-9CB6-1DC517391A86}" type="pres">
      <dgm:prSet presAssocID="{3B1E2FAB-C7D6-BE4D-A8F2-58252C8B0001}" presName="Accent13" presStyleCnt="0"/>
      <dgm:spPr/>
    </dgm:pt>
    <dgm:pt modelId="{33DE9AC1-6E7D-CE46-80C1-0F289700CEBE}" type="pres">
      <dgm:prSet presAssocID="{3B1E2FAB-C7D6-BE4D-A8F2-58252C8B0001}" presName="AccentHold1" presStyleLbl="node1" presStyleIdx="15" presStyleCnt="19" custAng="11008542" custLinFactY="100000" custLinFactNeighborX="66165" custLinFactNeighborY="148042"/>
      <dgm:spPr/>
    </dgm:pt>
    <dgm:pt modelId="{E86F6298-AB1E-BA4F-AF58-3A09F77A64BE}" type="pres">
      <dgm:prSet presAssocID="{AA76BED3-E45F-5644-9030-CE505FA80D46}" presName="Child5" presStyleLbl="node1" presStyleIdx="16" presStyleCnt="19" custScaleX="118631" custScaleY="99637" custLinFactX="92408" custLinFactY="100000" custLinFactNeighborX="100000" custLinFactNeighborY="175471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8D16F3C1-182B-4443-ABEA-2042D107780F}" type="pres">
      <dgm:prSet presAssocID="{AA76BED3-E45F-5644-9030-CE505FA80D46}" presName="Accent15" presStyleCnt="0"/>
      <dgm:spPr/>
    </dgm:pt>
    <dgm:pt modelId="{38125D6A-67B8-324D-82B3-FAD8C2B8AB36}" type="pres">
      <dgm:prSet presAssocID="{AA76BED3-E45F-5644-9030-CE505FA80D46}" presName="AccentHold2" presStyleLbl="node1" presStyleIdx="17" presStyleCnt="19" custAng="10965437" custScaleX="260918" custScaleY="260955" custLinFactX="-400000" custLinFactY="825804" custLinFactNeighborX="-483823" custLinFactNeighborY="900000"/>
      <dgm:spPr/>
    </dgm:pt>
    <dgm:pt modelId="{612B0EEF-C6DA-0941-B3A5-95A35D12CAE1}" type="pres">
      <dgm:prSet presAssocID="{AA76BED3-E45F-5644-9030-CE505FA80D46}" presName="Accent16" presStyleCnt="0"/>
      <dgm:spPr/>
    </dgm:pt>
    <dgm:pt modelId="{DECC6389-91A1-F846-8FA7-D2A89481E9FC}" type="pres">
      <dgm:prSet presAssocID="{AA76BED3-E45F-5644-9030-CE505FA80D46}" presName="AccentHold3" presStyleLbl="node1" presStyleIdx="18" presStyleCnt="19"/>
      <dgm:spPr/>
    </dgm:pt>
  </dgm:ptLst>
  <dgm:cxnLst>
    <dgm:cxn modelId="{DF885582-4D45-423A-820F-6DFA20E9D9CA}" type="presOf" srcId="{3B1E2FAB-C7D6-BE4D-A8F2-58252C8B0001}" destId="{6754D482-26B4-EB45-BE0F-2717A33CA0A1}" srcOrd="0" destOrd="0" presId="urn:microsoft.com/office/officeart/2009/3/layout/CircleRelationship"/>
    <dgm:cxn modelId="{E9102BE3-E7BE-1C47-9269-6DB01CAF6C81}" srcId="{98DA728A-1BFD-4046-BBDB-D7E4B7A7F8A0}" destId="{AA76BED3-E45F-5644-9030-CE505FA80D46}" srcOrd="4" destOrd="0" parTransId="{C3F4429D-FF4B-414F-A844-609B55C260B2}" sibTransId="{AFAD67BA-BE74-9846-B2DC-183A7494F355}"/>
    <dgm:cxn modelId="{00563F58-6B8A-664C-8445-C74BE8706465}" srcId="{98DA728A-1BFD-4046-BBDB-D7E4B7A7F8A0}" destId="{C953325E-578A-BC40-B62D-30EFBE3E8637}" srcOrd="0" destOrd="0" parTransId="{1E4B05B3-A737-EB4B-AC07-6FF761AFBBC2}" sibTransId="{64E35CFB-8352-7C49-992B-9842C60E416B}"/>
    <dgm:cxn modelId="{3C887B45-05B0-4424-8F61-B4232FC27B52}" type="presOf" srcId="{98DA728A-1BFD-4046-BBDB-D7E4B7A7F8A0}" destId="{F57622B2-CDC0-2545-A45C-5179D309A836}" srcOrd="0" destOrd="0" presId="urn:microsoft.com/office/officeart/2009/3/layout/CircleRelationship"/>
    <dgm:cxn modelId="{44D7718E-E44E-4DF6-B72A-C7E392B275E6}" type="presOf" srcId="{317DFBFE-DBF1-734E-9B7D-2F15925107F4}" destId="{C8B1788D-F252-F847-A470-F3A886514901}" srcOrd="0" destOrd="0" presId="urn:microsoft.com/office/officeart/2009/3/layout/CircleRelationship"/>
    <dgm:cxn modelId="{5A17A75A-ECBB-9B43-804D-83910A4A6A04}" srcId="{98DA728A-1BFD-4046-BBDB-D7E4B7A7F8A0}" destId="{3B1E2FAB-C7D6-BE4D-A8F2-58252C8B0001}" srcOrd="3" destOrd="0" parTransId="{DE037719-5D02-A944-96D2-A7A4C7968B52}" sibTransId="{19B11729-1A61-574B-A2BA-A0E92A97F3B6}"/>
    <dgm:cxn modelId="{1B71C3EF-5980-4579-9160-05E3BA74427B}" type="presOf" srcId="{FCDA21EA-8120-7B46-9DAC-557E02559871}" destId="{3EA1F7BC-D782-4244-ACBD-8F55D27AC03E}" srcOrd="0" destOrd="0" presId="urn:microsoft.com/office/officeart/2009/3/layout/CircleRelationship"/>
    <dgm:cxn modelId="{3F33C4C5-D156-D644-9433-659134680A57}" srcId="{98DA728A-1BFD-4046-BBDB-D7E4B7A7F8A0}" destId="{FCDA21EA-8120-7B46-9DAC-557E02559871}" srcOrd="1" destOrd="0" parTransId="{5B190706-6BC0-524D-A2F4-E6AF98E79578}" sibTransId="{8CDFA775-80BA-7640-B1BC-E41FF89F7D6D}"/>
    <dgm:cxn modelId="{CD84E496-8EB0-3C4E-B2F1-501CC7749A11}" srcId="{31BA1321-B5F0-2048-B9EC-B5213B83A4CE}" destId="{98DA728A-1BFD-4046-BBDB-D7E4B7A7F8A0}" srcOrd="0" destOrd="0" parTransId="{8DE2F096-DD7B-D94F-BF84-C28C3CD7EA4D}" sibTransId="{41737A51-5862-9E44-8391-4915CAB7EEE5}"/>
    <dgm:cxn modelId="{A5D1AF86-DB32-474D-BBD7-EF91A155E78A}" srcId="{98DA728A-1BFD-4046-BBDB-D7E4B7A7F8A0}" destId="{317DFBFE-DBF1-734E-9B7D-2F15925107F4}" srcOrd="2" destOrd="0" parTransId="{4DB0D971-B6E7-1146-8133-1EB2BBA93392}" sibTransId="{D015C1B9-7418-9348-A3E3-24A544FCBA35}"/>
    <dgm:cxn modelId="{32E2C748-CB7D-48E3-A02C-65D595C9B490}" type="presOf" srcId="{31BA1321-B5F0-2048-B9EC-B5213B83A4CE}" destId="{63B85DBC-B711-DE45-8592-9968E9128F33}" srcOrd="0" destOrd="0" presId="urn:microsoft.com/office/officeart/2009/3/layout/CircleRelationship"/>
    <dgm:cxn modelId="{96039544-C450-4B73-B4D5-F0E1FFDEEAB3}" type="presOf" srcId="{AA76BED3-E45F-5644-9030-CE505FA80D46}" destId="{E86F6298-AB1E-BA4F-AF58-3A09F77A64BE}" srcOrd="0" destOrd="0" presId="urn:microsoft.com/office/officeart/2009/3/layout/CircleRelationship"/>
    <dgm:cxn modelId="{2B7FD3C1-E6AD-4745-868E-B9A6B44E4F68}" type="presOf" srcId="{C953325E-578A-BC40-B62D-30EFBE3E8637}" destId="{6EF2C232-43CD-9545-94D4-922EC7320DA8}" srcOrd="0" destOrd="0" presId="urn:microsoft.com/office/officeart/2009/3/layout/CircleRelationship"/>
    <dgm:cxn modelId="{CB8E42BA-4F28-4B40-8C67-C2FB08D57C29}" type="presParOf" srcId="{63B85DBC-B711-DE45-8592-9968E9128F33}" destId="{F57622B2-CDC0-2545-A45C-5179D309A836}" srcOrd="0" destOrd="0" presId="urn:microsoft.com/office/officeart/2009/3/layout/CircleRelationship"/>
    <dgm:cxn modelId="{2FDB17E4-0E74-4973-98B4-F4B64081E442}" type="presParOf" srcId="{63B85DBC-B711-DE45-8592-9968E9128F33}" destId="{0BABA80E-92FE-D549-A441-CD1E50DB8912}" srcOrd="1" destOrd="0" presId="urn:microsoft.com/office/officeart/2009/3/layout/CircleRelationship"/>
    <dgm:cxn modelId="{2975F1AB-50D2-405B-853C-CAF9141AAD13}" type="presParOf" srcId="{63B85DBC-B711-DE45-8592-9968E9128F33}" destId="{FD7D2DF5-5783-FF47-B66C-FBEF072F50F4}" srcOrd="2" destOrd="0" presId="urn:microsoft.com/office/officeart/2009/3/layout/CircleRelationship"/>
    <dgm:cxn modelId="{356DBE60-A210-4FC9-9DDE-504282AFD63C}" type="presParOf" srcId="{63B85DBC-B711-DE45-8592-9968E9128F33}" destId="{329A851A-BA70-9F40-8319-99AE1D9C56C5}" srcOrd="3" destOrd="0" presId="urn:microsoft.com/office/officeart/2009/3/layout/CircleRelationship"/>
    <dgm:cxn modelId="{D73ACF2B-9380-4D4C-9EBB-29F77293B3E1}" type="presParOf" srcId="{63B85DBC-B711-DE45-8592-9968E9128F33}" destId="{131621B7-2EF8-BE45-AE2B-DBA3BC72337D}" srcOrd="4" destOrd="0" presId="urn:microsoft.com/office/officeart/2009/3/layout/CircleRelationship"/>
    <dgm:cxn modelId="{BED8F967-C558-4F65-9577-292360D11C36}" type="presParOf" srcId="{63B85DBC-B711-DE45-8592-9968E9128F33}" destId="{66C535DF-A900-A34C-8240-11C661B7CA24}" srcOrd="5" destOrd="0" presId="urn:microsoft.com/office/officeart/2009/3/layout/CircleRelationship"/>
    <dgm:cxn modelId="{6A2FE5A0-3A3D-49F4-A2DE-FCBD4A3153AD}" type="presParOf" srcId="{63B85DBC-B711-DE45-8592-9968E9128F33}" destId="{6EF2C232-43CD-9545-94D4-922EC7320DA8}" srcOrd="6" destOrd="0" presId="urn:microsoft.com/office/officeart/2009/3/layout/CircleRelationship"/>
    <dgm:cxn modelId="{7A9D650D-5B9F-46F0-8DFB-C68401E56B5B}" type="presParOf" srcId="{63B85DBC-B711-DE45-8592-9968E9128F33}" destId="{074BBA9F-38F6-F343-82EA-BB5302F755E2}" srcOrd="7" destOrd="0" presId="urn:microsoft.com/office/officeart/2009/3/layout/CircleRelationship"/>
    <dgm:cxn modelId="{1E4D37A3-4500-40A2-96CB-9A237C29F7FA}" type="presParOf" srcId="{074BBA9F-38F6-F343-82EA-BB5302F755E2}" destId="{BAB9A8F4-864C-E14E-9E53-73D6B9052902}" srcOrd="0" destOrd="0" presId="urn:microsoft.com/office/officeart/2009/3/layout/CircleRelationship"/>
    <dgm:cxn modelId="{5A97EFE7-AD85-44AA-8D1D-5309C7087F3B}" type="presParOf" srcId="{63B85DBC-B711-DE45-8592-9968E9128F33}" destId="{041499D8-F077-1A44-BC7C-DEB4A271BB24}" srcOrd="8" destOrd="0" presId="urn:microsoft.com/office/officeart/2009/3/layout/CircleRelationship"/>
    <dgm:cxn modelId="{CE943603-9534-4575-810E-09B804601D82}" type="presParOf" srcId="{041499D8-F077-1A44-BC7C-DEB4A271BB24}" destId="{20DE7C0D-D311-D246-8022-4CE6D739547B}" srcOrd="0" destOrd="0" presId="urn:microsoft.com/office/officeart/2009/3/layout/CircleRelationship"/>
    <dgm:cxn modelId="{DD4F9080-B556-45B6-B5E7-E759F58A1ED8}" type="presParOf" srcId="{63B85DBC-B711-DE45-8592-9968E9128F33}" destId="{3EA1F7BC-D782-4244-ACBD-8F55D27AC03E}" srcOrd="9" destOrd="0" presId="urn:microsoft.com/office/officeart/2009/3/layout/CircleRelationship"/>
    <dgm:cxn modelId="{2B5757A9-F9C7-432C-8269-030747D05489}" type="presParOf" srcId="{63B85DBC-B711-DE45-8592-9968E9128F33}" destId="{57961DD2-62FD-424F-BBE1-37311852A1EC}" srcOrd="10" destOrd="0" presId="urn:microsoft.com/office/officeart/2009/3/layout/CircleRelationship"/>
    <dgm:cxn modelId="{A72371B2-5C2D-4ED9-BD56-95900D1E0AC8}" type="presParOf" srcId="{57961DD2-62FD-424F-BBE1-37311852A1EC}" destId="{9950B7F9-A0E2-9D40-BB31-98DECF5ED905}" srcOrd="0" destOrd="0" presId="urn:microsoft.com/office/officeart/2009/3/layout/CircleRelationship"/>
    <dgm:cxn modelId="{96F0B0CA-FAF2-4CEE-A7EC-35F93019EDCB}" type="presParOf" srcId="{63B85DBC-B711-DE45-8592-9968E9128F33}" destId="{CEE52AAD-2FD7-6446-B7A6-1C6ABD727498}" srcOrd="11" destOrd="0" presId="urn:microsoft.com/office/officeart/2009/3/layout/CircleRelationship"/>
    <dgm:cxn modelId="{6F400388-3C0F-4D6C-8F9C-59DDB8067CF2}" type="presParOf" srcId="{CEE52AAD-2FD7-6446-B7A6-1C6ABD727498}" destId="{07A04224-647D-8B42-BC81-89F4737833E3}" srcOrd="0" destOrd="0" presId="urn:microsoft.com/office/officeart/2009/3/layout/CircleRelationship"/>
    <dgm:cxn modelId="{D519944C-47F6-4F25-A213-C36549BCE519}" type="presParOf" srcId="{63B85DBC-B711-DE45-8592-9968E9128F33}" destId="{D8912706-5935-1B47-A529-2221315690F4}" srcOrd="12" destOrd="0" presId="urn:microsoft.com/office/officeart/2009/3/layout/CircleRelationship"/>
    <dgm:cxn modelId="{50070660-35C3-4FCB-99B4-1E108CFF879E}" type="presParOf" srcId="{D8912706-5935-1B47-A529-2221315690F4}" destId="{BE343D4A-6266-6347-A56B-B806AD9BA219}" srcOrd="0" destOrd="0" presId="urn:microsoft.com/office/officeart/2009/3/layout/CircleRelationship"/>
    <dgm:cxn modelId="{30C29731-F91F-4867-BB09-FF7E63E03836}" type="presParOf" srcId="{63B85DBC-B711-DE45-8592-9968E9128F33}" destId="{C8B1788D-F252-F847-A470-F3A886514901}" srcOrd="13" destOrd="0" presId="urn:microsoft.com/office/officeart/2009/3/layout/CircleRelationship"/>
    <dgm:cxn modelId="{73FEE78B-149E-4141-9C21-D4E0DD903C0F}" type="presParOf" srcId="{63B85DBC-B711-DE45-8592-9968E9128F33}" destId="{2FF05B18-4D38-5040-98F7-34A871FA1547}" srcOrd="14" destOrd="0" presId="urn:microsoft.com/office/officeart/2009/3/layout/CircleRelationship"/>
    <dgm:cxn modelId="{74831623-46C9-483A-AE98-5F464FC21E10}" type="presParOf" srcId="{2FF05B18-4D38-5040-98F7-34A871FA1547}" destId="{31A99B69-C6B5-9844-993B-ABBB9D70C06C}" srcOrd="0" destOrd="0" presId="urn:microsoft.com/office/officeart/2009/3/layout/CircleRelationship"/>
    <dgm:cxn modelId="{0E8198A4-0ACD-4D25-B766-004148013AA3}" type="presParOf" srcId="{63B85DBC-B711-DE45-8592-9968E9128F33}" destId="{6754D482-26B4-EB45-BE0F-2717A33CA0A1}" srcOrd="15" destOrd="0" presId="urn:microsoft.com/office/officeart/2009/3/layout/CircleRelationship"/>
    <dgm:cxn modelId="{F4F01059-3F18-4C4F-BB6E-FC23D5B35828}" type="presParOf" srcId="{63B85DBC-B711-DE45-8592-9968E9128F33}" destId="{5F7FB7C3-8BC7-0245-9CB6-1DC517391A86}" srcOrd="16" destOrd="0" presId="urn:microsoft.com/office/officeart/2009/3/layout/CircleRelationship"/>
    <dgm:cxn modelId="{A74B25E9-1555-4268-BD82-D6BE61DD35E8}" type="presParOf" srcId="{5F7FB7C3-8BC7-0245-9CB6-1DC517391A86}" destId="{33DE9AC1-6E7D-CE46-80C1-0F289700CEBE}" srcOrd="0" destOrd="0" presId="urn:microsoft.com/office/officeart/2009/3/layout/CircleRelationship"/>
    <dgm:cxn modelId="{97AA904D-2D3E-4DEE-A302-A10200430DD1}" type="presParOf" srcId="{63B85DBC-B711-DE45-8592-9968E9128F33}" destId="{E86F6298-AB1E-BA4F-AF58-3A09F77A64BE}" srcOrd="17" destOrd="0" presId="urn:microsoft.com/office/officeart/2009/3/layout/CircleRelationship"/>
    <dgm:cxn modelId="{78192F9A-B5E3-4BEA-8D19-4BDBB2864A60}" type="presParOf" srcId="{63B85DBC-B711-DE45-8592-9968E9128F33}" destId="{8D16F3C1-182B-4443-ABEA-2042D107780F}" srcOrd="18" destOrd="0" presId="urn:microsoft.com/office/officeart/2009/3/layout/CircleRelationship"/>
    <dgm:cxn modelId="{106FE4F3-F351-487A-AE3D-3DA4F12A09BA}" type="presParOf" srcId="{8D16F3C1-182B-4443-ABEA-2042D107780F}" destId="{38125D6A-67B8-324D-82B3-FAD8C2B8AB36}" srcOrd="0" destOrd="0" presId="urn:microsoft.com/office/officeart/2009/3/layout/CircleRelationship"/>
    <dgm:cxn modelId="{15F7C485-9082-41FC-97CE-787EDD4E46DD}" type="presParOf" srcId="{63B85DBC-B711-DE45-8592-9968E9128F33}" destId="{612B0EEF-C6DA-0941-B3A5-95A35D12CAE1}" srcOrd="19" destOrd="0" presId="urn:microsoft.com/office/officeart/2009/3/layout/CircleRelationship"/>
    <dgm:cxn modelId="{94FC7776-1949-4753-AE8F-30505839C696}" type="presParOf" srcId="{612B0EEF-C6DA-0941-B3A5-95A35D12CAE1}" destId="{DECC6389-91A1-F846-8FA7-D2A89481E9F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C50E42-8FB2-44D5-9DEC-0EAFF4330EA3}" type="doc">
      <dgm:prSet loTypeId="urn:microsoft.com/office/officeart/2005/8/layout/cycle6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AF0C5C15-AB5F-45B0-B0DB-75A37DAB38F2}">
      <dgm:prSet phldrT="[文字]"/>
      <dgm:spPr>
        <a:solidFill>
          <a:srgbClr val="FF5050"/>
        </a:solidFill>
      </dgm:spPr>
      <dgm:t>
        <a:bodyPr/>
        <a:lstStyle/>
        <a:p>
          <a:r>
            <a:rPr lang="zh-TW" altLang="en-US" dirty="0" smtClean="0"/>
            <a:t>東協─中國</a:t>
          </a:r>
          <a:endParaRPr lang="en-US" altLang="zh-TW" dirty="0" smtClean="0"/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DB393D74-0184-4B8C-9F02-413340FAE672}" type="parTrans" cxnId="{94754E45-693A-425A-97E3-83B3E128C099}">
      <dgm:prSet/>
      <dgm:spPr/>
      <dgm:t>
        <a:bodyPr/>
        <a:lstStyle/>
        <a:p>
          <a:endParaRPr lang="zh-TW" altLang="en-US"/>
        </a:p>
      </dgm:t>
    </dgm:pt>
    <dgm:pt modelId="{F5B8475A-3F66-40DC-9831-BCE959D2AE9D}" type="sibTrans" cxnId="{94754E45-693A-425A-97E3-83B3E128C099}">
      <dgm:prSet/>
      <dgm:spPr/>
      <dgm:t>
        <a:bodyPr/>
        <a:lstStyle/>
        <a:p>
          <a:endParaRPr lang="zh-TW" altLang="en-US"/>
        </a:p>
      </dgm:t>
    </dgm:pt>
    <dgm:pt modelId="{823F9C13-DF45-4819-ACBB-0CA722A0BC33}">
      <dgm:prSet phldrT="[文字]"/>
      <dgm:spPr>
        <a:solidFill>
          <a:srgbClr val="99FF66"/>
        </a:solidFill>
      </dgm:spPr>
      <dgm:t>
        <a:bodyPr/>
        <a:lstStyle/>
        <a:p>
          <a:r>
            <a:rPr lang="zh-TW" altLang="en-US" dirty="0" smtClean="0"/>
            <a:t>東協─韓國</a:t>
          </a:r>
          <a:endParaRPr lang="en-US" altLang="zh-TW" dirty="0" smtClean="0"/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40885E42-04E8-46F7-B28B-4194B16D6478}" type="parTrans" cxnId="{C897C408-FDA2-41F8-ACD7-BE33353F4BED}">
      <dgm:prSet/>
      <dgm:spPr/>
      <dgm:t>
        <a:bodyPr/>
        <a:lstStyle/>
        <a:p>
          <a:endParaRPr lang="zh-TW" altLang="en-US"/>
        </a:p>
      </dgm:t>
    </dgm:pt>
    <dgm:pt modelId="{DA5556F7-7598-4632-AEE2-489D39AFA059}" type="sibTrans" cxnId="{C897C408-FDA2-41F8-ACD7-BE33353F4BED}">
      <dgm:prSet/>
      <dgm:spPr/>
      <dgm:t>
        <a:bodyPr/>
        <a:lstStyle/>
        <a:p>
          <a:endParaRPr lang="zh-TW" altLang="en-US"/>
        </a:p>
      </dgm:t>
    </dgm:pt>
    <dgm:pt modelId="{E8D89127-85B3-4736-A4AE-0E2A90FF1CF9}">
      <dgm:prSet phldrT="[文字]"/>
      <dgm:spPr>
        <a:solidFill>
          <a:srgbClr val="FFFF00"/>
        </a:solidFill>
      </dgm:spPr>
      <dgm:t>
        <a:bodyPr/>
        <a:lstStyle/>
        <a:p>
          <a:r>
            <a:rPr lang="zh-TW" altLang="en-US" dirty="0" smtClean="0"/>
            <a:t>東協─日本</a:t>
          </a:r>
          <a:endParaRPr lang="en-US" altLang="zh-TW" dirty="0" smtClean="0"/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FDBF5F91-AF0D-43F5-903E-0F788BF31C0B}" type="parTrans" cxnId="{28A58E27-6DD8-49D9-8407-7B551734E2DD}">
      <dgm:prSet/>
      <dgm:spPr/>
      <dgm:t>
        <a:bodyPr/>
        <a:lstStyle/>
        <a:p>
          <a:endParaRPr lang="zh-TW" altLang="en-US"/>
        </a:p>
      </dgm:t>
    </dgm:pt>
    <dgm:pt modelId="{E5F44615-3B58-457C-9DD7-CD335D9B192E}" type="sibTrans" cxnId="{28A58E27-6DD8-49D9-8407-7B551734E2DD}">
      <dgm:prSet/>
      <dgm:spPr/>
      <dgm:t>
        <a:bodyPr/>
        <a:lstStyle/>
        <a:p>
          <a:endParaRPr lang="zh-TW" altLang="en-US"/>
        </a:p>
      </dgm:t>
    </dgm:pt>
    <dgm:pt modelId="{236B98C3-03AC-4C09-8CEE-0BE60C3DFAAC}">
      <dgm:prSet phldrT="[文字]"/>
      <dgm:spPr>
        <a:solidFill>
          <a:srgbClr val="00B0F0"/>
        </a:solidFill>
      </dgm:spPr>
      <dgm:t>
        <a:bodyPr/>
        <a:lstStyle/>
        <a:p>
          <a:r>
            <a:rPr lang="zh-TW" altLang="en-US" dirty="0" smtClean="0"/>
            <a:t>東協─紐澳</a:t>
          </a:r>
          <a:endParaRPr lang="en-US" altLang="zh-TW" dirty="0" smtClean="0"/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AEE2F3DC-A19C-4F98-B043-83EA4977671A}" type="parTrans" cxnId="{A9FDE7B3-1EDD-4288-9FA1-F906C1CBFE77}">
      <dgm:prSet/>
      <dgm:spPr/>
      <dgm:t>
        <a:bodyPr/>
        <a:lstStyle/>
        <a:p>
          <a:endParaRPr lang="zh-TW" altLang="en-US"/>
        </a:p>
      </dgm:t>
    </dgm:pt>
    <dgm:pt modelId="{A9BC2D0E-4DBC-4062-82B1-8A64B7DD6C76}" type="sibTrans" cxnId="{A9FDE7B3-1EDD-4288-9FA1-F906C1CBFE77}">
      <dgm:prSet/>
      <dgm:spPr/>
      <dgm:t>
        <a:bodyPr/>
        <a:lstStyle/>
        <a:p>
          <a:endParaRPr lang="zh-TW" altLang="en-US"/>
        </a:p>
      </dgm:t>
    </dgm:pt>
    <dgm:pt modelId="{A902D6C3-45C3-4D86-B450-82B2BC43FC75}">
      <dgm:prSet phldrT="[文字]"/>
      <dgm:spPr>
        <a:solidFill>
          <a:srgbClr val="7030A0"/>
        </a:solidFill>
      </dgm:spPr>
      <dgm:t>
        <a:bodyPr/>
        <a:lstStyle/>
        <a:p>
          <a:r>
            <a:rPr lang="zh-TW" altLang="en-US" dirty="0" smtClean="0"/>
            <a:t>東協─印度</a:t>
          </a:r>
          <a:endParaRPr lang="en-US" altLang="zh-TW" dirty="0" smtClean="0"/>
        </a:p>
        <a:p>
          <a:r>
            <a:rPr lang="en-US" altLang="zh-TW" dirty="0" smtClean="0"/>
            <a:t>FTA</a:t>
          </a:r>
          <a:endParaRPr lang="zh-TW" altLang="en-US" dirty="0"/>
        </a:p>
      </dgm:t>
    </dgm:pt>
    <dgm:pt modelId="{6566DF70-23E2-4593-BFA4-22F3ED8B3CEF}" type="parTrans" cxnId="{D3FF4270-A4BB-427A-A1B6-928712160E7E}">
      <dgm:prSet/>
      <dgm:spPr/>
      <dgm:t>
        <a:bodyPr/>
        <a:lstStyle/>
        <a:p>
          <a:endParaRPr lang="zh-TW" altLang="en-US"/>
        </a:p>
      </dgm:t>
    </dgm:pt>
    <dgm:pt modelId="{BE1C9234-86D7-4307-9B88-13D7AD255229}" type="sibTrans" cxnId="{D3FF4270-A4BB-427A-A1B6-928712160E7E}">
      <dgm:prSet/>
      <dgm:spPr/>
      <dgm:t>
        <a:bodyPr/>
        <a:lstStyle/>
        <a:p>
          <a:endParaRPr lang="zh-TW" altLang="en-US"/>
        </a:p>
      </dgm:t>
    </dgm:pt>
    <dgm:pt modelId="{B4424D8B-5D05-4C1C-B425-9FA33A5732B5}" type="pres">
      <dgm:prSet presAssocID="{05C50E42-8FB2-44D5-9DEC-0EAFF4330EA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4336E5A-1AF9-4E8C-94A1-0505D2715516}" type="pres">
      <dgm:prSet presAssocID="{AF0C5C15-AB5F-45B0-B0DB-75A37DAB38F2}" presName="node" presStyleLbl="node1" presStyleIdx="0" presStyleCnt="5" custScaleX="110595" custRadScaleRad="104296" custRadScaleInc="62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BD01DF-463E-4DD6-A86C-5C05610C9117}" type="pres">
      <dgm:prSet presAssocID="{AF0C5C15-AB5F-45B0-B0DB-75A37DAB38F2}" presName="spNode" presStyleCnt="0"/>
      <dgm:spPr/>
    </dgm:pt>
    <dgm:pt modelId="{AD3BD450-60CC-4401-919B-D9FF956A6BB3}" type="pres">
      <dgm:prSet presAssocID="{F5B8475A-3F66-40DC-9831-BCE959D2AE9D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0A3E4B64-95E4-41A4-8A29-EA1155FE0280}" type="pres">
      <dgm:prSet presAssocID="{823F9C13-DF45-4819-ACBB-0CA722A0BC33}" presName="node" presStyleLbl="node1" presStyleIdx="1" presStyleCnt="5" custRadScaleRad="99171" custRadScaleInc="-529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F2A547-EE07-4160-8136-CD77F240DDE7}" type="pres">
      <dgm:prSet presAssocID="{823F9C13-DF45-4819-ACBB-0CA722A0BC33}" presName="spNode" presStyleCnt="0"/>
      <dgm:spPr/>
    </dgm:pt>
    <dgm:pt modelId="{74E2301E-78DD-43ED-9D2F-3D10819A17E7}" type="pres">
      <dgm:prSet presAssocID="{DA5556F7-7598-4632-AEE2-489D39AFA059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67385D3B-E787-430E-B0A9-9A4371516245}" type="pres">
      <dgm:prSet presAssocID="{E8D89127-85B3-4736-A4AE-0E2A90FF1CF9}" presName="node" presStyleLbl="node1" presStyleIdx="2" presStyleCnt="5" custRadScaleRad="63562" custRadScaleInc="-15081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0F68BB-E437-4095-AA43-C961881369FF}" type="pres">
      <dgm:prSet presAssocID="{E8D89127-85B3-4736-A4AE-0E2A90FF1CF9}" presName="spNode" presStyleCnt="0"/>
      <dgm:spPr/>
    </dgm:pt>
    <dgm:pt modelId="{4A943A43-890D-46DC-B0A5-555896F88EEF}" type="pres">
      <dgm:prSet presAssocID="{E5F44615-3B58-457C-9DD7-CD335D9B192E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A7D16357-26F0-498E-BDDA-01FE0E7CEDFF}" type="pres">
      <dgm:prSet presAssocID="{236B98C3-03AC-4C09-8CEE-0BE60C3DFAAC}" presName="node" presStyleLbl="node1" presStyleIdx="3" presStyleCnt="5" custRadScaleRad="58269" custRadScaleInc="1438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891F5A-31DA-4796-BC10-4F1ACA833778}" type="pres">
      <dgm:prSet presAssocID="{236B98C3-03AC-4C09-8CEE-0BE60C3DFAAC}" presName="spNode" presStyleCnt="0"/>
      <dgm:spPr/>
    </dgm:pt>
    <dgm:pt modelId="{B6A510C9-CD4B-4036-A23F-A939A7752D69}" type="pres">
      <dgm:prSet presAssocID="{A9BC2D0E-4DBC-4062-82B1-8A64B7DD6C76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4521B9CF-C2DA-4F42-8A01-60EA041216C8}" type="pres">
      <dgm:prSet presAssocID="{A902D6C3-45C3-4D86-B450-82B2BC43FC75}" presName="node" presStyleLbl="node1" presStyleIdx="4" presStyleCnt="5" custRadScaleRad="97917" custRadScaleInc="548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B9A312-D470-46DD-8DAE-900E9A0C6336}" type="pres">
      <dgm:prSet presAssocID="{A902D6C3-45C3-4D86-B450-82B2BC43FC75}" presName="spNode" presStyleCnt="0"/>
      <dgm:spPr/>
    </dgm:pt>
    <dgm:pt modelId="{FFDEEB43-A966-4769-BFFD-0BCCEB91C35E}" type="pres">
      <dgm:prSet presAssocID="{BE1C9234-86D7-4307-9B88-13D7AD255229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8323483F-7C39-3B4F-AB75-6EC82E9C6326}" type="presOf" srcId="{F5B8475A-3F66-40DC-9831-BCE959D2AE9D}" destId="{AD3BD450-60CC-4401-919B-D9FF956A6BB3}" srcOrd="0" destOrd="0" presId="urn:microsoft.com/office/officeart/2005/8/layout/cycle6"/>
    <dgm:cxn modelId="{D3FF4270-A4BB-427A-A1B6-928712160E7E}" srcId="{05C50E42-8FB2-44D5-9DEC-0EAFF4330EA3}" destId="{A902D6C3-45C3-4D86-B450-82B2BC43FC75}" srcOrd="4" destOrd="0" parTransId="{6566DF70-23E2-4593-BFA4-22F3ED8B3CEF}" sibTransId="{BE1C9234-86D7-4307-9B88-13D7AD255229}"/>
    <dgm:cxn modelId="{BB39F701-6197-7E40-A92D-8E05AE5F0224}" type="presOf" srcId="{E5F44615-3B58-457C-9DD7-CD335D9B192E}" destId="{4A943A43-890D-46DC-B0A5-555896F88EEF}" srcOrd="0" destOrd="0" presId="urn:microsoft.com/office/officeart/2005/8/layout/cycle6"/>
    <dgm:cxn modelId="{8F639A20-B82C-A446-97C3-A9780D3935F6}" type="presOf" srcId="{E8D89127-85B3-4736-A4AE-0E2A90FF1CF9}" destId="{67385D3B-E787-430E-B0A9-9A4371516245}" srcOrd="0" destOrd="0" presId="urn:microsoft.com/office/officeart/2005/8/layout/cycle6"/>
    <dgm:cxn modelId="{28A58E27-6DD8-49D9-8407-7B551734E2DD}" srcId="{05C50E42-8FB2-44D5-9DEC-0EAFF4330EA3}" destId="{E8D89127-85B3-4736-A4AE-0E2A90FF1CF9}" srcOrd="2" destOrd="0" parTransId="{FDBF5F91-AF0D-43F5-903E-0F788BF31C0B}" sibTransId="{E5F44615-3B58-457C-9DD7-CD335D9B192E}"/>
    <dgm:cxn modelId="{5965AF9A-A914-F445-B517-CBF9625296DD}" type="presOf" srcId="{DA5556F7-7598-4632-AEE2-489D39AFA059}" destId="{74E2301E-78DD-43ED-9D2F-3D10819A17E7}" srcOrd="0" destOrd="0" presId="urn:microsoft.com/office/officeart/2005/8/layout/cycle6"/>
    <dgm:cxn modelId="{94754E45-693A-425A-97E3-83B3E128C099}" srcId="{05C50E42-8FB2-44D5-9DEC-0EAFF4330EA3}" destId="{AF0C5C15-AB5F-45B0-B0DB-75A37DAB38F2}" srcOrd="0" destOrd="0" parTransId="{DB393D74-0184-4B8C-9F02-413340FAE672}" sibTransId="{F5B8475A-3F66-40DC-9831-BCE959D2AE9D}"/>
    <dgm:cxn modelId="{443A00C7-8DCE-4F4F-A3D9-2571F9F1CF34}" type="presOf" srcId="{A902D6C3-45C3-4D86-B450-82B2BC43FC75}" destId="{4521B9CF-C2DA-4F42-8A01-60EA041216C8}" srcOrd="0" destOrd="0" presId="urn:microsoft.com/office/officeart/2005/8/layout/cycle6"/>
    <dgm:cxn modelId="{3AA73B94-4F25-C048-89AC-38A934CBE0EA}" type="presOf" srcId="{236B98C3-03AC-4C09-8CEE-0BE60C3DFAAC}" destId="{A7D16357-26F0-498E-BDDA-01FE0E7CEDFF}" srcOrd="0" destOrd="0" presId="urn:microsoft.com/office/officeart/2005/8/layout/cycle6"/>
    <dgm:cxn modelId="{A9FDE7B3-1EDD-4288-9FA1-F906C1CBFE77}" srcId="{05C50E42-8FB2-44D5-9DEC-0EAFF4330EA3}" destId="{236B98C3-03AC-4C09-8CEE-0BE60C3DFAAC}" srcOrd="3" destOrd="0" parTransId="{AEE2F3DC-A19C-4F98-B043-83EA4977671A}" sibTransId="{A9BC2D0E-4DBC-4062-82B1-8A64B7DD6C76}"/>
    <dgm:cxn modelId="{9B59AD5F-40E7-6A4D-9C5E-340D1CEE12EC}" type="presOf" srcId="{05C50E42-8FB2-44D5-9DEC-0EAFF4330EA3}" destId="{B4424D8B-5D05-4C1C-B425-9FA33A5732B5}" srcOrd="0" destOrd="0" presId="urn:microsoft.com/office/officeart/2005/8/layout/cycle6"/>
    <dgm:cxn modelId="{6CCFED42-37D3-0D49-8776-D1AD5E7EDD8C}" type="presOf" srcId="{A9BC2D0E-4DBC-4062-82B1-8A64B7DD6C76}" destId="{B6A510C9-CD4B-4036-A23F-A939A7752D69}" srcOrd="0" destOrd="0" presId="urn:microsoft.com/office/officeart/2005/8/layout/cycle6"/>
    <dgm:cxn modelId="{27CEAA76-6143-3E46-9F24-D3E1682858C7}" type="presOf" srcId="{823F9C13-DF45-4819-ACBB-0CA722A0BC33}" destId="{0A3E4B64-95E4-41A4-8A29-EA1155FE0280}" srcOrd="0" destOrd="0" presId="urn:microsoft.com/office/officeart/2005/8/layout/cycle6"/>
    <dgm:cxn modelId="{91EC15FA-51A8-DC4B-BD5F-17DAD47F5A1C}" type="presOf" srcId="{AF0C5C15-AB5F-45B0-B0DB-75A37DAB38F2}" destId="{E4336E5A-1AF9-4E8C-94A1-0505D2715516}" srcOrd="0" destOrd="0" presId="urn:microsoft.com/office/officeart/2005/8/layout/cycle6"/>
    <dgm:cxn modelId="{0DE53CCD-6DFE-8B41-83B1-7C150F9A7E69}" type="presOf" srcId="{BE1C9234-86D7-4307-9B88-13D7AD255229}" destId="{FFDEEB43-A966-4769-BFFD-0BCCEB91C35E}" srcOrd="0" destOrd="0" presId="urn:microsoft.com/office/officeart/2005/8/layout/cycle6"/>
    <dgm:cxn modelId="{C897C408-FDA2-41F8-ACD7-BE33353F4BED}" srcId="{05C50E42-8FB2-44D5-9DEC-0EAFF4330EA3}" destId="{823F9C13-DF45-4819-ACBB-0CA722A0BC33}" srcOrd="1" destOrd="0" parTransId="{40885E42-04E8-46F7-B28B-4194B16D6478}" sibTransId="{DA5556F7-7598-4632-AEE2-489D39AFA059}"/>
    <dgm:cxn modelId="{BDB90C2D-3C1D-3D4E-BA61-6909D5A1849B}" type="presParOf" srcId="{B4424D8B-5D05-4C1C-B425-9FA33A5732B5}" destId="{E4336E5A-1AF9-4E8C-94A1-0505D2715516}" srcOrd="0" destOrd="0" presId="urn:microsoft.com/office/officeart/2005/8/layout/cycle6"/>
    <dgm:cxn modelId="{5FD64B65-32C2-5546-9C72-A11EC0F96604}" type="presParOf" srcId="{B4424D8B-5D05-4C1C-B425-9FA33A5732B5}" destId="{66BD01DF-463E-4DD6-A86C-5C05610C9117}" srcOrd="1" destOrd="0" presId="urn:microsoft.com/office/officeart/2005/8/layout/cycle6"/>
    <dgm:cxn modelId="{FD57DFE7-1F1D-C94A-91EC-096F48489934}" type="presParOf" srcId="{B4424D8B-5D05-4C1C-B425-9FA33A5732B5}" destId="{AD3BD450-60CC-4401-919B-D9FF956A6BB3}" srcOrd="2" destOrd="0" presId="urn:microsoft.com/office/officeart/2005/8/layout/cycle6"/>
    <dgm:cxn modelId="{FB6C63F2-EC56-414F-B511-528C1D8FE4FD}" type="presParOf" srcId="{B4424D8B-5D05-4C1C-B425-9FA33A5732B5}" destId="{0A3E4B64-95E4-41A4-8A29-EA1155FE0280}" srcOrd="3" destOrd="0" presId="urn:microsoft.com/office/officeart/2005/8/layout/cycle6"/>
    <dgm:cxn modelId="{FB68C201-5E12-6B4F-A17C-8D5679AE62CD}" type="presParOf" srcId="{B4424D8B-5D05-4C1C-B425-9FA33A5732B5}" destId="{57F2A547-EE07-4160-8136-CD77F240DDE7}" srcOrd="4" destOrd="0" presId="urn:microsoft.com/office/officeart/2005/8/layout/cycle6"/>
    <dgm:cxn modelId="{7A69BFA2-5FAA-E147-8498-BF52A2B152BE}" type="presParOf" srcId="{B4424D8B-5D05-4C1C-B425-9FA33A5732B5}" destId="{74E2301E-78DD-43ED-9D2F-3D10819A17E7}" srcOrd="5" destOrd="0" presId="urn:microsoft.com/office/officeart/2005/8/layout/cycle6"/>
    <dgm:cxn modelId="{8B2BA157-8D86-3B44-9174-8B6E4CE1B1F5}" type="presParOf" srcId="{B4424D8B-5D05-4C1C-B425-9FA33A5732B5}" destId="{67385D3B-E787-430E-B0A9-9A4371516245}" srcOrd="6" destOrd="0" presId="urn:microsoft.com/office/officeart/2005/8/layout/cycle6"/>
    <dgm:cxn modelId="{2865991B-0328-D942-8531-A1D6C0B38FF9}" type="presParOf" srcId="{B4424D8B-5D05-4C1C-B425-9FA33A5732B5}" destId="{E50F68BB-E437-4095-AA43-C961881369FF}" srcOrd="7" destOrd="0" presId="urn:microsoft.com/office/officeart/2005/8/layout/cycle6"/>
    <dgm:cxn modelId="{B6906500-FE66-584C-8A43-73D42D93B196}" type="presParOf" srcId="{B4424D8B-5D05-4C1C-B425-9FA33A5732B5}" destId="{4A943A43-890D-46DC-B0A5-555896F88EEF}" srcOrd="8" destOrd="0" presId="urn:microsoft.com/office/officeart/2005/8/layout/cycle6"/>
    <dgm:cxn modelId="{CB5620F7-42AA-3A43-9D60-48B234AFCBEA}" type="presParOf" srcId="{B4424D8B-5D05-4C1C-B425-9FA33A5732B5}" destId="{A7D16357-26F0-498E-BDDA-01FE0E7CEDFF}" srcOrd="9" destOrd="0" presId="urn:microsoft.com/office/officeart/2005/8/layout/cycle6"/>
    <dgm:cxn modelId="{1AA009D2-99B7-1548-A1C0-8DA390F32266}" type="presParOf" srcId="{B4424D8B-5D05-4C1C-B425-9FA33A5732B5}" destId="{99891F5A-31DA-4796-BC10-4F1ACA833778}" srcOrd="10" destOrd="0" presId="urn:microsoft.com/office/officeart/2005/8/layout/cycle6"/>
    <dgm:cxn modelId="{A08B2C33-40C0-394E-86E4-32BF1D6B4347}" type="presParOf" srcId="{B4424D8B-5D05-4C1C-B425-9FA33A5732B5}" destId="{B6A510C9-CD4B-4036-A23F-A939A7752D69}" srcOrd="11" destOrd="0" presId="urn:microsoft.com/office/officeart/2005/8/layout/cycle6"/>
    <dgm:cxn modelId="{CDEE4A39-BCB4-874F-BF1B-235493F460BB}" type="presParOf" srcId="{B4424D8B-5D05-4C1C-B425-9FA33A5732B5}" destId="{4521B9CF-C2DA-4F42-8A01-60EA041216C8}" srcOrd="12" destOrd="0" presId="urn:microsoft.com/office/officeart/2005/8/layout/cycle6"/>
    <dgm:cxn modelId="{7275CB70-0405-2D4D-8E48-2812B6258F8B}" type="presParOf" srcId="{B4424D8B-5D05-4C1C-B425-9FA33A5732B5}" destId="{F2B9A312-D470-46DD-8DAE-900E9A0C6336}" srcOrd="13" destOrd="0" presId="urn:microsoft.com/office/officeart/2005/8/layout/cycle6"/>
    <dgm:cxn modelId="{E4554ABA-5ED1-A24C-8ECA-183E37B68A2B}" type="presParOf" srcId="{B4424D8B-5D05-4C1C-B425-9FA33A5732B5}" destId="{FFDEEB43-A966-4769-BFFD-0BCCEB91C35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6EADBD8-2962-6C48-B0B4-EBA0BF871258}" type="doc">
      <dgm:prSet loTypeId="urn:microsoft.com/office/officeart/2005/8/layout/pyramid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E15B5E2-463C-8143-8F82-FC982BD45382}">
      <dgm:prSet custT="1"/>
      <dgm:spPr/>
      <dgm:t>
        <a:bodyPr/>
        <a:lstStyle/>
        <a:p>
          <a:pPr rtl="0"/>
          <a:endParaRPr lang="en-US" altLang="zh-TW" sz="2100" b="1" dirty="0" smtClean="0">
            <a:solidFill>
              <a:srgbClr val="FEFB31"/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  <a:p>
          <a:pPr rtl="0"/>
          <a:r>
            <a:rPr lang="zh-TW" altLang="en-US" sz="2100" b="1" dirty="0" smtClean="0">
              <a:solidFill>
                <a:srgbClr val="FEFB3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社會整體、受影響之產業</a:t>
          </a:r>
          <a:r>
            <a:rPr lang="en-US" altLang="zh-TW" sz="2100" b="1" dirty="0" smtClean="0">
              <a:solidFill>
                <a:srgbClr val="FEFB3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/</a:t>
          </a:r>
          <a:r>
            <a:rPr lang="zh-TW" altLang="en-US" sz="2100" b="1" dirty="0" smtClean="0">
              <a:solidFill>
                <a:srgbClr val="FEFB3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族群</a:t>
          </a:r>
          <a:endParaRPr lang="en-US" sz="2100" b="1" dirty="0" smtClean="0">
            <a:solidFill>
              <a:srgbClr val="FEFB31"/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</dgm:t>
    </dgm:pt>
    <dgm:pt modelId="{D727FBCA-B147-874A-864E-873329C210A0}" type="sibTrans" cxnId="{0B328156-F486-184B-94CF-999DC40CC790}">
      <dgm:prSet/>
      <dgm:spPr/>
      <dgm:t>
        <a:bodyPr/>
        <a:lstStyle/>
        <a:p>
          <a:endParaRPr lang="zh-TW" altLang="en-US" sz="2100"/>
        </a:p>
      </dgm:t>
    </dgm:pt>
    <dgm:pt modelId="{C19ECAB2-512E-0C42-8E4B-5D95FB1BCBAE}" type="parTrans" cxnId="{0B328156-F486-184B-94CF-999DC40CC790}">
      <dgm:prSet/>
      <dgm:spPr/>
      <dgm:t>
        <a:bodyPr/>
        <a:lstStyle/>
        <a:p>
          <a:endParaRPr lang="zh-TW" altLang="en-US" sz="2100"/>
        </a:p>
      </dgm:t>
    </dgm:pt>
    <dgm:pt modelId="{68923191-FD89-5D47-A387-A30A6FCA06CC}">
      <dgm:prSet custT="1"/>
      <dgm:spPr/>
      <dgm:t>
        <a:bodyPr/>
        <a:lstStyle/>
        <a:p>
          <a:pPr rtl="0"/>
          <a:r>
            <a:rPr lang="zh-TW" altLang="en-US" sz="2100" b="1" dirty="0" smtClean="0">
              <a:solidFill>
                <a:srgbClr val="FEFB3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兩岸</a:t>
          </a:r>
          <a:endParaRPr lang="en-US" sz="2100" b="1" dirty="0">
            <a:solidFill>
              <a:srgbClr val="FEFB31"/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</dgm:t>
    </dgm:pt>
    <dgm:pt modelId="{B0B62E46-1865-7643-840F-A4E378A2DE43}">
      <dgm:prSet custT="1"/>
      <dgm:spPr/>
      <dgm:t>
        <a:bodyPr/>
        <a:lstStyle/>
        <a:p>
          <a:pPr rtl="0"/>
          <a:r>
            <a:rPr lang="zh-TW" altLang="en-US" sz="21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經貿</a:t>
          </a:r>
          <a:endParaRPr lang="en-US" altLang="zh-TW" sz="2100" b="1" dirty="0" smtClean="0">
            <a:solidFill>
              <a:schemeClr val="accent6">
                <a:lumMod val="60000"/>
                <a:lumOff val="40000"/>
              </a:schemeClr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  <a:p>
          <a:pPr rtl="0"/>
          <a:r>
            <a:rPr lang="zh-TW" altLang="en-US" sz="21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夥伴</a:t>
          </a:r>
          <a:endParaRPr lang="en-US" sz="2100" b="1" dirty="0" smtClean="0">
            <a:solidFill>
              <a:schemeClr val="accent6">
                <a:lumMod val="60000"/>
                <a:lumOff val="40000"/>
              </a:schemeClr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  <a:p>
          <a:pPr rtl="0"/>
          <a:r>
            <a:rPr lang="en-US" sz="21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 </a:t>
          </a:r>
          <a:endParaRPr lang="en-US" sz="2100" b="1" dirty="0">
            <a:solidFill>
              <a:schemeClr val="accent6">
                <a:lumMod val="60000"/>
                <a:lumOff val="40000"/>
              </a:schemeClr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</dgm:t>
    </dgm:pt>
    <dgm:pt modelId="{DCC30007-E82B-B140-A02B-D18635CE903A}" type="sibTrans" cxnId="{DD301298-42DB-9A4F-9998-4AEF6323BAA1}">
      <dgm:prSet/>
      <dgm:spPr/>
      <dgm:t>
        <a:bodyPr/>
        <a:lstStyle/>
        <a:p>
          <a:endParaRPr lang="zh-TW" altLang="en-US" sz="2100"/>
        </a:p>
      </dgm:t>
    </dgm:pt>
    <dgm:pt modelId="{F940C522-DD67-DB47-A2E3-83AA7CF09B04}" type="parTrans" cxnId="{DD301298-42DB-9A4F-9998-4AEF6323BAA1}">
      <dgm:prSet/>
      <dgm:spPr/>
      <dgm:t>
        <a:bodyPr/>
        <a:lstStyle/>
        <a:p>
          <a:endParaRPr lang="zh-TW" altLang="en-US" sz="2100"/>
        </a:p>
      </dgm:t>
    </dgm:pt>
    <dgm:pt modelId="{2BE7131F-18A5-0343-BCF8-F6A101D67BAF}" type="sibTrans" cxnId="{D378CBF3-6383-C748-A506-C107C08DA8BE}">
      <dgm:prSet/>
      <dgm:spPr/>
      <dgm:t>
        <a:bodyPr/>
        <a:lstStyle/>
        <a:p>
          <a:endParaRPr lang="zh-TW" altLang="en-US" sz="2100"/>
        </a:p>
      </dgm:t>
    </dgm:pt>
    <dgm:pt modelId="{AE79C545-9C0C-B44E-891B-32F63A9F6E00}" type="parTrans" cxnId="{D378CBF3-6383-C748-A506-C107C08DA8BE}">
      <dgm:prSet/>
      <dgm:spPr/>
      <dgm:t>
        <a:bodyPr/>
        <a:lstStyle/>
        <a:p>
          <a:endParaRPr lang="zh-TW" altLang="en-US" sz="2100"/>
        </a:p>
      </dgm:t>
    </dgm:pt>
    <dgm:pt modelId="{6A857E45-D6C4-2A46-9973-DEA71D20B152}">
      <dgm:prSet custT="1"/>
      <dgm:spPr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pPr rtl="0"/>
          <a:r>
            <a:rPr lang="zh-TW" altLang="en-US" sz="2100" b="1" dirty="0" smtClean="0">
              <a:solidFill>
                <a:srgbClr val="FEFB31"/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rPr>
            <a:t>政府本身</a:t>
          </a:r>
          <a:endParaRPr lang="zh-TW" altLang="en-US" sz="2100" b="1" dirty="0">
            <a:solidFill>
              <a:srgbClr val="FEFB31"/>
            </a:solidFill>
            <a:latin typeface="Arial Unicode MS" panose="020B0604020202020204" pitchFamily="34" charset="-120"/>
            <a:ea typeface="Arial Unicode MS" panose="020B0604020202020204" pitchFamily="34" charset="-120"/>
            <a:cs typeface="Arial Unicode MS" panose="020B0604020202020204" pitchFamily="34" charset="-120"/>
          </a:endParaRPr>
        </a:p>
      </dgm:t>
    </dgm:pt>
    <dgm:pt modelId="{E6621351-1157-1442-A2A5-88B6BAAE0E1E}" type="parTrans" cxnId="{87119A62-7965-D449-8554-467F2BD541E6}">
      <dgm:prSet/>
      <dgm:spPr/>
      <dgm:t>
        <a:bodyPr/>
        <a:lstStyle/>
        <a:p>
          <a:endParaRPr lang="zh-TW" altLang="en-US" sz="2100"/>
        </a:p>
      </dgm:t>
    </dgm:pt>
    <dgm:pt modelId="{0EB85C22-B254-644D-949D-58CECEF635D2}" type="sibTrans" cxnId="{87119A62-7965-D449-8554-467F2BD541E6}">
      <dgm:prSet/>
      <dgm:spPr/>
      <dgm:t>
        <a:bodyPr/>
        <a:lstStyle/>
        <a:p>
          <a:endParaRPr lang="zh-TW" altLang="en-US" sz="2100"/>
        </a:p>
      </dgm:t>
    </dgm:pt>
    <dgm:pt modelId="{70EBD2BF-17F3-A641-8C46-6C3E2F62D23D}" type="pres">
      <dgm:prSet presAssocID="{06EADBD8-2962-6C48-B0B4-EBA0BF871258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31A831B-1043-4A48-AD35-10DA13B69476}" type="pres">
      <dgm:prSet presAssocID="{06EADBD8-2962-6C48-B0B4-EBA0BF871258}" presName="triangle1" presStyleLbl="node1" presStyleIdx="0" presStyleCnt="4" custScaleY="75584" custLinFactNeighborY="1088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E57D438-911F-AF48-A939-339A98B772DF}" type="pres">
      <dgm:prSet presAssocID="{06EADBD8-2962-6C48-B0B4-EBA0BF871258}" presName="triangle2" presStyleLbl="node1" presStyleIdx="1" presStyleCnt="4" custLinFactNeighborY="-12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972A70-EFA2-354E-80F4-A8919CB16F44}" type="pres">
      <dgm:prSet presAssocID="{06EADBD8-2962-6C48-B0B4-EBA0BF871258}" presName="triangle3" presStyleLbl="node1" presStyleIdx="2" presStyleCnt="4" custLinFactNeighborY="-10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BF52E6-FE46-5B43-9158-C28A7493FF2C}" type="pres">
      <dgm:prSet presAssocID="{06EADBD8-2962-6C48-B0B4-EBA0BF871258}" presName="triangle4" presStyleLbl="node1" presStyleIdx="3" presStyleCnt="4" custLinFactNeighborX="-609" custLinFactNeighborY="-12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378CBF3-6383-C748-A506-C107C08DA8BE}" srcId="{06EADBD8-2962-6C48-B0B4-EBA0BF871258}" destId="{68923191-FD89-5D47-A387-A30A6FCA06CC}" srcOrd="1" destOrd="0" parTransId="{AE79C545-9C0C-B44E-891B-32F63A9F6E00}" sibTransId="{2BE7131F-18A5-0343-BCF8-F6A101D67BAF}"/>
    <dgm:cxn modelId="{0B328156-F486-184B-94CF-999DC40CC790}" srcId="{06EADBD8-2962-6C48-B0B4-EBA0BF871258}" destId="{2E15B5E2-463C-8143-8F82-FC982BD45382}" srcOrd="2" destOrd="0" parTransId="{C19ECAB2-512E-0C42-8E4B-5D95FB1BCBAE}" sibTransId="{D727FBCA-B147-874A-864E-873329C210A0}"/>
    <dgm:cxn modelId="{87119A62-7965-D449-8554-467F2BD541E6}" srcId="{06EADBD8-2962-6C48-B0B4-EBA0BF871258}" destId="{6A857E45-D6C4-2A46-9973-DEA71D20B152}" srcOrd="3" destOrd="0" parTransId="{E6621351-1157-1442-A2A5-88B6BAAE0E1E}" sibTransId="{0EB85C22-B254-644D-949D-58CECEF635D2}"/>
    <dgm:cxn modelId="{3070AD34-CAD3-414E-ADD3-7B0A2A371C08}" type="presOf" srcId="{B0B62E46-1865-7643-840F-A4E378A2DE43}" destId="{F31A831B-1043-4A48-AD35-10DA13B69476}" srcOrd="0" destOrd="0" presId="urn:microsoft.com/office/officeart/2005/8/layout/pyramid4"/>
    <dgm:cxn modelId="{4522784A-55B7-5445-9205-63FB529F1225}" type="presOf" srcId="{68923191-FD89-5D47-A387-A30A6FCA06CC}" destId="{9E57D438-911F-AF48-A939-339A98B772DF}" srcOrd="0" destOrd="0" presId="urn:microsoft.com/office/officeart/2005/8/layout/pyramid4"/>
    <dgm:cxn modelId="{E88F3E41-D951-BB41-9C6C-3AA4D20A2287}" type="presOf" srcId="{2E15B5E2-463C-8143-8F82-FC982BD45382}" destId="{37972A70-EFA2-354E-80F4-A8919CB16F44}" srcOrd="0" destOrd="0" presId="urn:microsoft.com/office/officeart/2005/8/layout/pyramid4"/>
    <dgm:cxn modelId="{99184D55-F480-B94C-9921-061DDA5EC0FE}" type="presOf" srcId="{06EADBD8-2962-6C48-B0B4-EBA0BF871258}" destId="{70EBD2BF-17F3-A641-8C46-6C3E2F62D23D}" srcOrd="0" destOrd="0" presId="urn:microsoft.com/office/officeart/2005/8/layout/pyramid4"/>
    <dgm:cxn modelId="{DD301298-42DB-9A4F-9998-4AEF6323BAA1}" srcId="{06EADBD8-2962-6C48-B0B4-EBA0BF871258}" destId="{B0B62E46-1865-7643-840F-A4E378A2DE43}" srcOrd="0" destOrd="0" parTransId="{F940C522-DD67-DB47-A2E3-83AA7CF09B04}" sibTransId="{DCC30007-E82B-B140-A02B-D18635CE903A}"/>
    <dgm:cxn modelId="{1065D462-B036-9445-A000-088465564369}" type="presOf" srcId="{6A857E45-D6C4-2A46-9973-DEA71D20B152}" destId="{49BF52E6-FE46-5B43-9158-C28A7493FF2C}" srcOrd="0" destOrd="0" presId="urn:microsoft.com/office/officeart/2005/8/layout/pyramid4"/>
    <dgm:cxn modelId="{034FEE99-E3F0-D34E-B813-BA9CBD98A6B2}" type="presParOf" srcId="{70EBD2BF-17F3-A641-8C46-6C3E2F62D23D}" destId="{F31A831B-1043-4A48-AD35-10DA13B69476}" srcOrd="0" destOrd="0" presId="urn:microsoft.com/office/officeart/2005/8/layout/pyramid4"/>
    <dgm:cxn modelId="{2ABCFA86-E429-AF4A-936D-C60EE71951C6}" type="presParOf" srcId="{70EBD2BF-17F3-A641-8C46-6C3E2F62D23D}" destId="{9E57D438-911F-AF48-A939-339A98B772DF}" srcOrd="1" destOrd="0" presId="urn:microsoft.com/office/officeart/2005/8/layout/pyramid4"/>
    <dgm:cxn modelId="{BE953C57-C8BF-C943-91AB-4E3625A1F8BC}" type="presParOf" srcId="{70EBD2BF-17F3-A641-8C46-6C3E2F62D23D}" destId="{37972A70-EFA2-354E-80F4-A8919CB16F44}" srcOrd="2" destOrd="0" presId="urn:microsoft.com/office/officeart/2005/8/layout/pyramid4"/>
    <dgm:cxn modelId="{97913EC0-591E-684A-81A6-ED8B629615C0}" type="presParOf" srcId="{70EBD2BF-17F3-A641-8C46-6C3E2F62D23D}" destId="{49BF52E6-FE46-5B43-9158-C28A7493FF2C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622B2-CDC0-2545-A45C-5179D309A836}">
      <dsp:nvSpPr>
        <dsp:cNvPr id="0" name=""/>
        <dsp:cNvSpPr/>
      </dsp:nvSpPr>
      <dsp:spPr>
        <a:xfrm>
          <a:off x="351165" y="2051208"/>
          <a:ext cx="2153687" cy="169973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000" kern="1200" dirty="0" smtClean="0"/>
            <a:t>TPP</a:t>
          </a:r>
          <a:endParaRPr lang="zh-TW" altLang="en-US" sz="3000" kern="1200" dirty="0"/>
        </a:p>
      </dsp:txBody>
      <dsp:txXfrm>
        <a:off x="666565" y="2300128"/>
        <a:ext cx="1522887" cy="1201895"/>
      </dsp:txXfrm>
    </dsp:sp>
    <dsp:sp modelId="{0BABA80E-92FE-D549-A441-CD1E50DB8912}">
      <dsp:nvSpPr>
        <dsp:cNvPr id="0" name=""/>
        <dsp:cNvSpPr/>
      </dsp:nvSpPr>
      <dsp:spPr>
        <a:xfrm>
          <a:off x="610927" y="2956796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D2DF5-5783-FF47-B66C-FBEF072F50F4}">
      <dsp:nvSpPr>
        <dsp:cNvPr id="0" name=""/>
        <dsp:cNvSpPr/>
      </dsp:nvSpPr>
      <dsp:spPr>
        <a:xfrm>
          <a:off x="2795436" y="1390478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A851A-BA70-9F40-8319-99AE1D9C56C5}">
      <dsp:nvSpPr>
        <dsp:cNvPr id="0" name=""/>
        <dsp:cNvSpPr/>
      </dsp:nvSpPr>
      <dsp:spPr>
        <a:xfrm>
          <a:off x="1965869" y="2694843"/>
          <a:ext cx="239417" cy="2397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1621B7-2EF8-BE45-AE2B-DBA3BC72337D}">
      <dsp:nvSpPr>
        <dsp:cNvPr id="0" name=""/>
        <dsp:cNvSpPr/>
      </dsp:nvSpPr>
      <dsp:spPr>
        <a:xfrm>
          <a:off x="1214046" y="758502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C535DF-A900-A34C-8240-11C661B7CA24}">
      <dsp:nvSpPr>
        <dsp:cNvPr id="0" name=""/>
        <dsp:cNvSpPr/>
      </dsp:nvSpPr>
      <dsp:spPr>
        <a:xfrm>
          <a:off x="667628" y="1751882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F2C232-43CD-9545-94D4-922EC7320DA8}">
      <dsp:nvSpPr>
        <dsp:cNvPr id="0" name=""/>
        <dsp:cNvSpPr/>
      </dsp:nvSpPr>
      <dsp:spPr>
        <a:xfrm>
          <a:off x="2197611" y="170714"/>
          <a:ext cx="1052044" cy="9559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100" kern="1200" dirty="0" smtClean="0"/>
            <a:t>CK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100" kern="1200" dirty="0" smtClean="0"/>
            <a:t>FTA</a:t>
          </a:r>
          <a:endParaRPr lang="zh-TW" altLang="en-US" sz="2100" kern="1200" dirty="0"/>
        </a:p>
      </dsp:txBody>
      <dsp:txXfrm>
        <a:off x="2351679" y="310709"/>
        <a:ext cx="743908" cy="675953"/>
      </dsp:txXfrm>
    </dsp:sp>
    <dsp:sp modelId="{BAB9A8F4-864C-E14E-9E53-73D6B9052902}">
      <dsp:nvSpPr>
        <dsp:cNvPr id="0" name=""/>
        <dsp:cNvSpPr/>
      </dsp:nvSpPr>
      <dsp:spPr>
        <a:xfrm>
          <a:off x="1490127" y="766199"/>
          <a:ext cx="239417" cy="2397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DE7C0D-D311-D246-8022-4CE6D739547B}">
      <dsp:nvSpPr>
        <dsp:cNvPr id="0" name=""/>
        <dsp:cNvSpPr/>
      </dsp:nvSpPr>
      <dsp:spPr>
        <a:xfrm flipH="1" flipV="1">
          <a:off x="3261181" y="1313554"/>
          <a:ext cx="724803" cy="3335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1F7BC-D782-4244-ACBD-8F55D27AC03E}">
      <dsp:nvSpPr>
        <dsp:cNvPr id="0" name=""/>
        <dsp:cNvSpPr/>
      </dsp:nvSpPr>
      <dsp:spPr>
        <a:xfrm>
          <a:off x="3191261" y="714076"/>
          <a:ext cx="875506" cy="8756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500" kern="1200" dirty="0" smtClean="0"/>
            <a:t>CJK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500" kern="1200" dirty="0" smtClean="0"/>
            <a:t>FTA</a:t>
          </a:r>
          <a:endParaRPr lang="zh-TW" altLang="en-US" sz="1500" kern="1200" dirty="0"/>
        </a:p>
      </dsp:txBody>
      <dsp:txXfrm>
        <a:off x="3319476" y="842306"/>
        <a:ext cx="619076" cy="619146"/>
      </dsp:txXfrm>
    </dsp:sp>
    <dsp:sp modelId="{9950B7F9-A0E2-9D40-BB31-98DECF5ED905}">
      <dsp:nvSpPr>
        <dsp:cNvPr id="0" name=""/>
        <dsp:cNvSpPr/>
      </dsp:nvSpPr>
      <dsp:spPr>
        <a:xfrm>
          <a:off x="2487109" y="1097583"/>
          <a:ext cx="239417" cy="2397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A04224-647D-8B42-BC81-89F4737833E3}">
      <dsp:nvSpPr>
        <dsp:cNvPr id="0" name=""/>
        <dsp:cNvSpPr/>
      </dsp:nvSpPr>
      <dsp:spPr>
        <a:xfrm>
          <a:off x="-252051" y="2552436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43D4A-6266-6347-A56B-B806AD9BA219}">
      <dsp:nvSpPr>
        <dsp:cNvPr id="0" name=""/>
        <dsp:cNvSpPr/>
      </dsp:nvSpPr>
      <dsp:spPr>
        <a:xfrm>
          <a:off x="1477759" y="2305342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1788D-F252-F847-A470-F3A886514901}">
      <dsp:nvSpPr>
        <dsp:cNvPr id="0" name=""/>
        <dsp:cNvSpPr/>
      </dsp:nvSpPr>
      <dsp:spPr>
        <a:xfrm>
          <a:off x="172410" y="143441"/>
          <a:ext cx="1895927" cy="136064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TTIP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TISA</a:t>
          </a:r>
          <a:endParaRPr lang="zh-TW" altLang="en-US" sz="2300" kern="1200" dirty="0"/>
        </a:p>
      </dsp:txBody>
      <dsp:txXfrm>
        <a:off x="450062" y="342703"/>
        <a:ext cx="1340623" cy="962124"/>
      </dsp:txXfrm>
    </dsp:sp>
    <dsp:sp modelId="{31A99B69-C6B5-9844-993B-ABBB9D70C06C}">
      <dsp:nvSpPr>
        <dsp:cNvPr id="0" name=""/>
        <dsp:cNvSpPr/>
      </dsp:nvSpPr>
      <dsp:spPr>
        <a:xfrm>
          <a:off x="3042804" y="1975883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4D482-26B4-EB45-BE0F-2717A33CA0A1}">
      <dsp:nvSpPr>
        <dsp:cNvPr id="0" name=""/>
        <dsp:cNvSpPr/>
      </dsp:nvSpPr>
      <dsp:spPr>
        <a:xfrm>
          <a:off x="1615632" y="1026288"/>
          <a:ext cx="2006250" cy="174739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TW" sz="3400" kern="1200" dirty="0" smtClean="0"/>
        </a:p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3000" kern="1200" dirty="0" smtClean="0"/>
            <a:t>RCEP</a:t>
          </a:r>
          <a:endParaRPr lang="zh-TW" altLang="en-US" sz="3000" kern="1200" dirty="0" smtClean="0"/>
        </a:p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400" kern="1200" dirty="0"/>
        </a:p>
      </dsp:txBody>
      <dsp:txXfrm>
        <a:off x="1909441" y="1282188"/>
        <a:ext cx="1418632" cy="1235595"/>
      </dsp:txXfrm>
    </dsp:sp>
    <dsp:sp modelId="{33DE9AC1-6E7D-CE46-80C1-0F289700CEBE}">
      <dsp:nvSpPr>
        <dsp:cNvPr id="0" name=""/>
        <dsp:cNvSpPr/>
      </dsp:nvSpPr>
      <dsp:spPr>
        <a:xfrm rot="11008542">
          <a:off x="1673457" y="3156574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F6298-AB1E-BA4F-AF58-3A09F77A64BE}">
      <dsp:nvSpPr>
        <dsp:cNvPr id="0" name=""/>
        <dsp:cNvSpPr/>
      </dsp:nvSpPr>
      <dsp:spPr>
        <a:xfrm>
          <a:off x="3214590" y="2271046"/>
          <a:ext cx="1038622" cy="72248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kern="1200" dirty="0" smtClean="0"/>
            <a:t>HK-ASEAN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kern="1200" dirty="0" smtClean="0"/>
            <a:t>FTA</a:t>
          </a:r>
          <a:endParaRPr lang="zh-TW" altLang="en-US" sz="1200" kern="1200" dirty="0"/>
        </a:p>
      </dsp:txBody>
      <dsp:txXfrm>
        <a:off x="3366693" y="2376851"/>
        <a:ext cx="734416" cy="510870"/>
      </dsp:txXfrm>
    </dsp:sp>
    <dsp:sp modelId="{38125D6A-67B8-324D-82B3-FAD8C2B8AB36}">
      <dsp:nvSpPr>
        <dsp:cNvPr id="0" name=""/>
        <dsp:cNvSpPr/>
      </dsp:nvSpPr>
      <dsp:spPr>
        <a:xfrm rot="10965437">
          <a:off x="-11157" y="3462557"/>
          <a:ext cx="452952" cy="4529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C6389-91A1-F846-8FA7-D2A89481E9FC}">
      <dsp:nvSpPr>
        <dsp:cNvPr id="0" name=""/>
        <dsp:cNvSpPr/>
      </dsp:nvSpPr>
      <dsp:spPr>
        <a:xfrm>
          <a:off x="2553369" y="-2024"/>
          <a:ext cx="173599" cy="1735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0E5EEE-BFDD-4926-ACDD-0C15A3F801DA}">
      <dsp:nvSpPr>
        <dsp:cNvPr id="0" name=""/>
        <dsp:cNvSpPr/>
      </dsp:nvSpPr>
      <dsp:spPr>
        <a:xfrm>
          <a:off x="1341194" y="8"/>
          <a:ext cx="3247713" cy="2565699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500" kern="1200"/>
        </a:p>
      </dsp:txBody>
      <dsp:txXfrm>
        <a:off x="1774222" y="449005"/>
        <a:ext cx="2381656" cy="1154564"/>
      </dsp:txXfrm>
    </dsp:sp>
    <dsp:sp modelId="{A74C6BBF-826F-4310-BC79-E09EB8CBE728}">
      <dsp:nvSpPr>
        <dsp:cNvPr id="0" name=""/>
        <dsp:cNvSpPr/>
      </dsp:nvSpPr>
      <dsp:spPr>
        <a:xfrm>
          <a:off x="2689644" y="1657013"/>
          <a:ext cx="2921843" cy="2565699"/>
        </a:xfrm>
        <a:prstGeom prst="ellipse">
          <a:avLst/>
        </a:prstGeom>
        <a:solidFill>
          <a:schemeClr val="tx2">
            <a:lumMod val="50000"/>
            <a:lumOff val="5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500" kern="1200">
            <a:solidFill>
              <a:srgbClr val="FFC000"/>
            </a:solidFill>
          </a:endParaRPr>
        </a:p>
      </dsp:txBody>
      <dsp:txXfrm>
        <a:off x="3583241" y="2319819"/>
        <a:ext cx="1753106" cy="1411134"/>
      </dsp:txXfrm>
    </dsp:sp>
    <dsp:sp modelId="{DC1069D0-8717-4722-BF91-B50D0AB01BDC}">
      <dsp:nvSpPr>
        <dsp:cNvPr id="0" name=""/>
        <dsp:cNvSpPr/>
      </dsp:nvSpPr>
      <dsp:spPr>
        <a:xfrm>
          <a:off x="435866" y="1657013"/>
          <a:ext cx="2912350" cy="2565699"/>
        </a:xfrm>
        <a:prstGeom prst="ellipse">
          <a:avLst/>
        </a:prstGeom>
        <a:solidFill>
          <a:schemeClr val="accent5">
            <a:alpha val="50000"/>
            <a:hueOff val="1664307"/>
            <a:satOff val="5662"/>
            <a:lumOff val="-221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500" kern="1200"/>
        </a:p>
      </dsp:txBody>
      <dsp:txXfrm>
        <a:off x="710112" y="2319819"/>
        <a:ext cx="1747410" cy="14111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47ACCD7-974B-46B5-879B-A0EF13626C3F}" type="datetimeFigureOut">
              <a:rPr lang="zh-TW" altLang="en-US" smtClean="0"/>
              <a:t>2015/2/2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D3F54260-0EFB-4815-B625-9E9C16F623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6917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6950" y="768350"/>
            <a:ext cx="5113338" cy="3835400"/>
          </a:xfrm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685" y="5387328"/>
            <a:ext cx="5205932" cy="44659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r>
              <a:rPr lang="en-GB" altLang="zh-TW" smtClean="0">
                <a:ea typeface="新細明體" pitchFamily="18" charset="-120"/>
              </a:rPr>
              <a:t>Source: WTO, adapted from an idea from ICSTD with contributions from Bob Wolfe (Queen</a:t>
            </a:r>
            <a:r>
              <a:rPr lang="en-GB" altLang="zh-TW" smtClean="0">
                <a:latin typeface="Arial"/>
                <a:ea typeface="新細明體" pitchFamily="18" charset="-120"/>
              </a:rPr>
              <a:t>’</a:t>
            </a:r>
            <a:r>
              <a:rPr lang="en-GB" altLang="zh-TW" smtClean="0">
                <a:ea typeface="新細明體" pitchFamily="18" charset="-120"/>
              </a:rPr>
              <a:t>s University)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備忘稿版面配置區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68508" indent="-368508" algn="just">
              <a:buClr>
                <a:srgbClr val="FFC000"/>
              </a:buClr>
              <a:buFont typeface="Wingdings" charset="0"/>
              <a:buChar char="l"/>
            </a:pP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東協原已對外洽簽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5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個「東協加一」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FTA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，但各個協定之自由開放程度差異大，且須適用複雜且不同之進口關稅和各國國內法規，不利區域內經貿活動之順暢進行。</a:t>
            </a:r>
            <a:r>
              <a:rPr lang="zh-TW" altLang="en-US">
                <a:solidFill>
                  <a:srgbClr val="000066"/>
                </a:solidFill>
              </a:rPr>
              <a:t>此外繼「東協加一」</a:t>
            </a:r>
            <a:r>
              <a:rPr lang="en-US" altLang="zh-TW">
                <a:solidFill>
                  <a:srgbClr val="000066"/>
                </a:solidFill>
              </a:rPr>
              <a:t>FTA</a:t>
            </a:r>
            <a:r>
              <a:rPr lang="zh-TW" altLang="en-US">
                <a:solidFill>
                  <a:srgbClr val="000066"/>
                </a:solidFill>
              </a:rPr>
              <a:t>後，其他區域整合倡議的進展仍遲滯不前。「東協加三」因中國大陸、日本、韓國</a:t>
            </a:r>
            <a:r>
              <a:rPr lang="en-US" altLang="zh-TW">
                <a:solidFill>
                  <a:srgbClr val="000066"/>
                </a:solidFill>
              </a:rPr>
              <a:t>3</a:t>
            </a:r>
            <a:r>
              <a:rPr lang="zh-TW" altLang="en-US">
                <a:solidFill>
                  <a:srgbClr val="000066"/>
                </a:solidFill>
              </a:rPr>
              <a:t>國間經濟整合不易而遲緩；而「東協加六」亦無具體整合作法。</a:t>
            </a:r>
            <a:endParaRPr lang="zh-TW" altLang="en-US">
              <a:solidFill>
                <a:srgbClr val="996600"/>
              </a:solidFill>
              <a:cs typeface="Times New Roman" charset="0"/>
            </a:endParaRPr>
          </a:p>
          <a:p>
            <a:pPr marL="368508" indent="-368508" algn="just">
              <a:buFont typeface="Wingdings" charset="0"/>
              <a:buChar char="n"/>
            </a:pP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2011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8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月，東協為整合現有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5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個「東協加一」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FTA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，並突破東協擴大整合進展延宕的僵局，開始構想未來區域自由貿易協定之架構，並於同年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10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月召開的東協經濟部長非正式會議中提出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RCEP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草案。</a:t>
            </a:r>
          </a:p>
          <a:p>
            <a:pPr marL="368508" indent="-368508" algn="just">
              <a:buFont typeface="Wingdings" charset="0"/>
              <a:buChar char="n"/>
            </a:pP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2011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月東協領袖於第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19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屆東協高峰會正式通過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《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東協區域經濟夥伴關係架構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》(ASEAN Framework for Regional Comprehensive Economic Partnership)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，並邀請中國大陸、日本、韓國、紐西蘭、澳洲及印度等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6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個對話夥伴共同參與。</a:t>
            </a:r>
            <a:endParaRPr lang="zh-TW" altLang="en-US"/>
          </a:p>
        </p:txBody>
      </p:sp>
      <p:sp>
        <p:nvSpPr>
          <p:cNvPr id="491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69919" indent="-296123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84491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58287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132084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eaLnBrk="1" hangingPunct="1"/>
            <a:fld id="{5118F4F2-76D0-5C44-A9DA-55AF77475E82}" type="slidenum">
              <a:rPr lang="en-US" altLang="zh-TW">
                <a:ea typeface="新細明體" charset="0"/>
                <a:cs typeface="新細明體" charset="0"/>
              </a:rPr>
              <a:pPr eaLnBrk="1" hangingPunct="1"/>
              <a:t>39</a:t>
            </a:fld>
            <a:endParaRPr lang="en-US" altLang="zh-TW">
              <a:ea typeface="新細明體" charset="0"/>
              <a:cs typeface="新細明體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備忘稿版面配置區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68508" indent="-368508" algn="just">
              <a:buClr>
                <a:srgbClr val="FFC000"/>
              </a:buClr>
              <a:buFont typeface="Wingdings" charset="0"/>
              <a:buChar char="l"/>
            </a:pP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東協原已對外洽簽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5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個「東協加一」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FTA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，但各個協定之自由開放程度差異大，且須適用複雜且不同之進口關稅和各國國內法規，不利區域內經貿活動之順暢進行。</a:t>
            </a:r>
            <a:r>
              <a:rPr lang="zh-TW" altLang="en-US">
                <a:solidFill>
                  <a:srgbClr val="000066"/>
                </a:solidFill>
              </a:rPr>
              <a:t>此外繼「東協加一」</a:t>
            </a:r>
            <a:r>
              <a:rPr lang="en-US" altLang="zh-TW">
                <a:solidFill>
                  <a:srgbClr val="000066"/>
                </a:solidFill>
              </a:rPr>
              <a:t>FTA</a:t>
            </a:r>
            <a:r>
              <a:rPr lang="zh-TW" altLang="en-US">
                <a:solidFill>
                  <a:srgbClr val="000066"/>
                </a:solidFill>
              </a:rPr>
              <a:t>後，其他區域整合倡議的進展仍遲滯不前。「東協加三」因中國大陸、日本、韓國</a:t>
            </a:r>
            <a:r>
              <a:rPr lang="en-US" altLang="zh-TW">
                <a:solidFill>
                  <a:srgbClr val="000066"/>
                </a:solidFill>
              </a:rPr>
              <a:t>3</a:t>
            </a:r>
            <a:r>
              <a:rPr lang="zh-TW" altLang="en-US">
                <a:solidFill>
                  <a:srgbClr val="000066"/>
                </a:solidFill>
              </a:rPr>
              <a:t>國間經濟整合不易而遲緩；而「東協加六」亦無具體整合作法。</a:t>
            </a:r>
            <a:endParaRPr lang="zh-TW" altLang="en-US">
              <a:solidFill>
                <a:srgbClr val="996600"/>
              </a:solidFill>
              <a:cs typeface="Times New Roman" charset="0"/>
            </a:endParaRPr>
          </a:p>
          <a:p>
            <a:pPr marL="368508" indent="-368508" algn="just">
              <a:buFont typeface="Wingdings" charset="0"/>
              <a:buChar char="n"/>
            </a:pP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2011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8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月，東協為整合現有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5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個「東協加一」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FTA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，並突破東協擴大整合進展延宕的僵局，開始構想未來區域自由貿易協定之架構，並於同年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10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月召開的東協經濟部長非正式會議中提出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RCEP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草案。</a:t>
            </a:r>
          </a:p>
          <a:p>
            <a:pPr marL="368508" indent="-368508" algn="just">
              <a:buFont typeface="Wingdings" charset="0"/>
              <a:buChar char="n"/>
            </a:pP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2011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年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11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月東協領袖於第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19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屆東協高峰會正式通過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《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東協區域經濟夥伴關係架構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》(ASEAN Framework for Regional Comprehensive Economic Partnership)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，並邀請中國大陸、日本、韓國、紐西蘭、澳洲及印度等</a:t>
            </a:r>
            <a:r>
              <a:rPr lang="en-US" altLang="zh-TW">
                <a:solidFill>
                  <a:srgbClr val="996600"/>
                </a:solidFill>
                <a:cs typeface="Times New Roman" charset="0"/>
              </a:rPr>
              <a:t>6</a:t>
            </a:r>
            <a:r>
              <a:rPr lang="zh-TW" altLang="en-US">
                <a:solidFill>
                  <a:srgbClr val="996600"/>
                </a:solidFill>
                <a:cs typeface="Times New Roman" charset="0"/>
              </a:rPr>
              <a:t>個對話夥伴共同參與。</a:t>
            </a:r>
            <a:endParaRPr lang="zh-TW" altLang="en-US"/>
          </a:p>
        </p:txBody>
      </p:sp>
      <p:sp>
        <p:nvSpPr>
          <p:cNvPr id="491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69919" indent="-296123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84491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58287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132084" indent="-23689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eaLnBrk="1" hangingPunct="1"/>
            <a:fld id="{EEA2581C-9A10-A64C-B0B7-AA79EFADBC50}" type="slidenum">
              <a:rPr lang="en-US" altLang="zh-TW">
                <a:ea typeface="新細明體" charset="0"/>
                <a:cs typeface="新細明體" charset="0"/>
              </a:rPr>
              <a:pPr eaLnBrk="1" hangingPunct="1"/>
              <a:t>40</a:t>
            </a:fld>
            <a:endParaRPr lang="en-US" altLang="zh-TW">
              <a:ea typeface="新細明體" charset="0"/>
              <a:cs typeface="新細明體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按一下以編輯母片子標題樣式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kumimoji="1"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和物件，Alt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投影片含 2 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按一下以編輯母片子標題樣式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kumimoji="1"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兩項物件，上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標題上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張含標題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張含標題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張含標題圖片，Alt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zh-TW" altLang="en-US" smtClean="0"/>
              <a:t>將圖片拖曳至版面配置區或按一下圖示以新增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2275" y="260350"/>
            <a:ext cx="69850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755650" y="1844675"/>
            <a:ext cx="7931150" cy="4281488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34B169-521E-DD49-A274-5453E432A6B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890118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C7801-6EFA-4B79-9F27-E41D49140AD9}" type="datetimeFigureOut">
              <a:rPr lang="ja-JP" altLang="en-US"/>
              <a:pPr>
                <a:defRPr/>
              </a:pPr>
              <a:t>2015/2/2</a:t>
            </a:fld>
            <a:endParaRPr lang="en-US" altLang="ja-JP"/>
          </a:p>
        </p:txBody>
      </p:sp>
      <p:sp>
        <p:nvSpPr>
          <p:cNvPr id="3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4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19459-0A08-41BA-B38A-95E0F58EA0BF}" type="slidenum">
              <a:rPr lang="ja-JP" altLang="en-US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7145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015B992-297F-3144-AC67-2E2DBF4AD613}" type="datetimeFigureOut">
              <a:rPr kumimoji="1" lang="zh-TW" altLang="en-US" smtClean="0"/>
              <a:t>2015/2/2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C7EEA934-2864-7543-B36B-D87D6DAEBE0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png"/><Relationship Id="rId4" Type="http://schemas.openxmlformats.org/officeDocument/2006/relationships/package" Target="../embeddings/Microsoft_Word_Document1.docx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0501" y="4483263"/>
            <a:ext cx="7971934" cy="933450"/>
          </a:xfrm>
        </p:spPr>
        <p:txBody>
          <a:bodyPr>
            <a:noAutofit/>
          </a:bodyPr>
          <a:lstStyle/>
          <a:p>
            <a:r>
              <a:rPr lang="zh-TW" altLang="en-US" sz="3300" b="1" dirty="0" smtClean="0"/>
              <a:t>國際經貿趨勢與發展</a:t>
            </a:r>
            <a:endParaRPr lang="zh-TW" altLang="zh-TW" sz="3300" b="1" dirty="0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4876016" y="5633282"/>
            <a:ext cx="4038600" cy="1045591"/>
          </a:xfrm>
        </p:spPr>
        <p:txBody>
          <a:bodyPr>
            <a:noAutofit/>
          </a:bodyPr>
          <a:lstStyle/>
          <a:p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李淳</a:t>
            </a:r>
            <a: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中經院</a:t>
            </a:r>
            <a:r>
              <a:rPr lang="en-US" altLang="zh-TW" sz="22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zh-TW" sz="22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WTO &amp; RTA </a:t>
            </a:r>
            <a:r>
              <a:rPr lang="zh-TW" altLang="en-US" sz="22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中心</a:t>
            </a:r>
            <a: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zh-TW" altLang="zh-TW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kumimoji="1" lang="zh-TW" altLang="en-US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6" name="資料圖表 2"/>
          <p:cNvGraphicFramePr/>
          <p:nvPr>
            <p:extLst>
              <p:ext uri="{D42A27DB-BD31-4B8C-83A1-F6EECF244321}">
                <p14:modId xmlns:p14="http://schemas.microsoft.com/office/powerpoint/2010/main" val="363280371"/>
              </p:ext>
            </p:extLst>
          </p:nvPr>
        </p:nvGraphicFramePr>
        <p:xfrm>
          <a:off x="192417" y="405353"/>
          <a:ext cx="4417290" cy="3926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823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2425" y="1364150"/>
            <a:ext cx="3974421" cy="4841567"/>
          </a:xfrm>
          <a:prstGeom prst="rect">
            <a:avLst/>
          </a:prstGeom>
        </p:spPr>
      </p:pic>
      <p:sp>
        <p:nvSpPr>
          <p:cNvPr id="18433" name="標題 1"/>
          <p:cNvSpPr>
            <a:spLocks noGrp="1"/>
          </p:cNvSpPr>
          <p:nvPr>
            <p:ph type="title"/>
          </p:nvPr>
        </p:nvSpPr>
        <p:spPr>
          <a:xfrm>
            <a:off x="705498" y="352942"/>
            <a:ext cx="7772400" cy="827044"/>
          </a:xfrm>
        </p:spPr>
        <p:txBody>
          <a:bodyPr/>
          <a:lstStyle/>
          <a:p>
            <a:pPr algn="ctr"/>
            <a:r>
              <a:rPr lang="en-US" altLang="zh-TW" sz="4400" dirty="0"/>
              <a:t>Who is Taiwan?</a:t>
            </a:r>
            <a:endParaRPr lang="zh-TW" altLang="en-US" sz="4400" dirty="0"/>
          </a:p>
        </p:txBody>
      </p:sp>
      <p:sp>
        <p:nvSpPr>
          <p:cNvPr id="4" name="標題 1"/>
          <p:cNvSpPr txBox="1">
            <a:spLocks/>
          </p:cNvSpPr>
          <p:nvPr/>
        </p:nvSpPr>
        <p:spPr bwMode="auto">
          <a:xfrm>
            <a:off x="705498" y="1265512"/>
            <a:ext cx="672571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+mj-lt"/>
                <a:ea typeface="+mj-ea"/>
                <a:cs typeface="標楷體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  <a:cs typeface="標楷體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  <a:cs typeface="標楷體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  <a:cs typeface="標楷體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  <a:cs typeface="標楷體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3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457200" indent="-457200" eaLnBrk="1" hangingPunct="1">
              <a:buFontTx/>
              <a:buChar char="•"/>
              <a:defRPr/>
            </a:pPr>
            <a:r>
              <a:rPr lang="en-US" altLang="zh-TW" sz="4000" dirty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139</a:t>
            </a:r>
            <a:r>
              <a:rPr lang="en-US" altLang="zh-TW" sz="4000" baseline="30000" dirty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th</a:t>
            </a:r>
            <a:r>
              <a:rPr lang="en-US" altLang="zh-TW" sz="4000" baseline="30000" dirty="0"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4000" baseline="30000" dirty="0" smtClean="0"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Land area</a:t>
            </a:r>
            <a:endParaRPr lang="en-US" altLang="zh-TW" sz="2500" dirty="0" smtClean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 eaLnBrk="1" hangingPunct="1">
              <a:buFontTx/>
              <a:buChar char="•"/>
              <a:defRPr/>
            </a:pPr>
            <a:endParaRPr lang="en-US" altLang="zh-TW" sz="2500" dirty="0" smtClean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 eaLnBrk="1" hangingPunct="1">
              <a:buFontTx/>
              <a:buChar char="•"/>
              <a:defRPr/>
            </a:pPr>
            <a:r>
              <a:rPr lang="en-US" altLang="zh-TW" sz="5600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52</a:t>
            </a:r>
            <a:r>
              <a:rPr lang="en-US" altLang="zh-TW" sz="5600" baseline="30000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th</a:t>
            </a:r>
            <a:r>
              <a:rPr lang="en-US" altLang="zh-TW" sz="6600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</a:t>
            </a:r>
            <a:r>
              <a:rPr lang="en-US" altLang="zh-TW" sz="25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Population</a:t>
            </a:r>
            <a:endParaRPr lang="en-US" altLang="zh-TW" sz="2500" dirty="0" smtClean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 eaLnBrk="1" hangingPunct="1">
              <a:buFontTx/>
              <a:buChar char="•"/>
              <a:defRPr/>
            </a:pPr>
            <a:endParaRPr lang="en-US" altLang="zh-TW" sz="2500" dirty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marL="457200" indent="-457200" eaLnBrk="1" hangingPunct="1">
              <a:buFontTx/>
              <a:buChar char="•"/>
              <a:defRPr/>
            </a:pPr>
            <a:r>
              <a:rPr lang="en-US" altLang="zh-TW" sz="8000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18</a:t>
            </a:r>
            <a:r>
              <a:rPr lang="en-US" altLang="zh-TW" sz="8000" baseline="30000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th</a:t>
            </a:r>
            <a:r>
              <a:rPr lang="en-US" altLang="zh-TW" sz="2500" dirty="0" smtClean="0"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 Trade value* </a:t>
            </a:r>
          </a:p>
          <a:p>
            <a:pPr marL="457200" indent="-457200" eaLnBrk="1" hangingPunct="1">
              <a:buFontTx/>
              <a:buChar char="•"/>
              <a:defRPr/>
            </a:pPr>
            <a:endParaRPr lang="en-US" altLang="zh-TW" sz="2500" dirty="0" smtClean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  <a:p>
            <a:pPr eaLnBrk="1" hangingPunct="1">
              <a:defRPr/>
            </a:pPr>
            <a:r>
              <a:rPr lang="en-US" altLang="zh-TW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*Could be </a:t>
            </a:r>
            <a:r>
              <a:rPr lang="en-US" altLang="zh-TW" sz="2200" b="1" u="sng" dirty="0" smtClean="0">
                <a:solidFill>
                  <a:srgbClr val="FF0000"/>
                </a:solidFill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No. 10 </a:t>
            </a:r>
            <a:r>
              <a:rPr lang="en-US" altLang="zh-TW" sz="2200" dirty="0" smtClean="0"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if the </a:t>
            </a:r>
            <a:r>
              <a:rPr lang="en-US" altLang="zh-TW" sz="22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export value of </a:t>
            </a:r>
            <a:r>
              <a:rPr lang="en-US" altLang="zh-TW" sz="2200" dirty="0" smtClean="0">
                <a:effectLst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overseas investment is included </a:t>
            </a:r>
            <a:endParaRPr lang="en-US" altLang="zh-TW" sz="2200" dirty="0">
              <a:effectLst/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9141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1674803" y="591597"/>
            <a:ext cx="6985000" cy="1143001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產業結構（佔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GDP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比例）</a:t>
            </a:r>
          </a:p>
        </p:txBody>
      </p:sp>
      <p:sp>
        <p:nvSpPr>
          <p:cNvPr id="4099" name="投影片編號版面配置區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31751873-7B30-D44D-B4C9-500A564F1A0A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3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2031460"/>
            <a:ext cx="8193088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橢圓 1"/>
          <p:cNvSpPr/>
          <p:nvPr/>
        </p:nvSpPr>
        <p:spPr>
          <a:xfrm>
            <a:off x="7408946" y="2373560"/>
            <a:ext cx="896854" cy="45354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36668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/>
              <a:t>Taiwan is a major trading country in Asia Pacific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31876" y="2587692"/>
            <a:ext cx="3520515" cy="2652229"/>
          </a:xfrm>
        </p:spPr>
        <p:txBody>
          <a:bodyPr>
            <a:normAutofit fontScale="77500" lnSpcReduction="20000"/>
          </a:bodyPr>
          <a:lstStyle/>
          <a:p>
            <a:r>
              <a:rPr lang="en-US" altLang="zh-TW" dirty="0" smtClean="0"/>
              <a:t>Trade dependency=136% (2013)</a:t>
            </a:r>
          </a:p>
          <a:p>
            <a:r>
              <a:rPr lang="en-US" altLang="zh-TW" dirty="0" smtClean="0"/>
              <a:t>Current account surplus=11% of GDP</a:t>
            </a:r>
          </a:p>
          <a:p>
            <a:pPr lvl="1"/>
            <a:r>
              <a:rPr lang="en-US" altLang="zh-TW" dirty="0" smtClean="0"/>
              <a:t>(US$ 111 B with China, 55 B overall) </a:t>
            </a:r>
          </a:p>
          <a:p>
            <a:pPr>
              <a:buFontTx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製造業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=</a:t>
            </a:r>
            <a:r>
              <a:rPr lang="en-US" altLang="zh-TW" sz="4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84%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of total export 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2520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buFontTx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服務業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= 16% 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美金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490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zh-TW" altLang="en-US" dirty="0"/>
          </a:p>
        </p:txBody>
      </p:sp>
      <p:grpSp>
        <p:nvGrpSpPr>
          <p:cNvPr id="7" name="群組 6"/>
          <p:cNvGrpSpPr/>
          <p:nvPr/>
        </p:nvGrpSpPr>
        <p:grpSpPr>
          <a:xfrm>
            <a:off x="299468" y="2067836"/>
            <a:ext cx="4762746" cy="3541111"/>
            <a:chOff x="1480306" y="1847130"/>
            <a:chExt cx="6133539" cy="45212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45" y="1847130"/>
              <a:ext cx="6121400" cy="452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圓角矩形 3"/>
            <p:cNvSpPr/>
            <p:nvPr/>
          </p:nvSpPr>
          <p:spPr>
            <a:xfrm>
              <a:off x="3229232" y="2941164"/>
              <a:ext cx="1038083" cy="3959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 smtClean="0"/>
                <a:t>Export</a:t>
              </a:r>
              <a:endParaRPr lang="zh-TW" altLang="en-US" sz="1400" dirty="0"/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4466794" y="2941163"/>
              <a:ext cx="1101953" cy="3959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 smtClean="0"/>
                <a:t>Import</a:t>
              </a:r>
              <a:endParaRPr lang="zh-TW" altLang="en-US" sz="1400" dirty="0"/>
            </a:p>
          </p:txBody>
        </p:sp>
        <p:sp>
          <p:nvSpPr>
            <p:cNvPr id="5" name="圓角矩形 4"/>
            <p:cNvSpPr/>
            <p:nvPr/>
          </p:nvSpPr>
          <p:spPr>
            <a:xfrm>
              <a:off x="1480306" y="1957128"/>
              <a:ext cx="1736787" cy="26237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100" dirty="0">
                  <a:solidFill>
                    <a:schemeClr val="tx1"/>
                  </a:solidFill>
                </a:rPr>
                <a:t>Unit: US$ billions</a:t>
              </a:r>
              <a:endParaRPr lang="zh-TW" altLang="en-US" sz="11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954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編號版面配置區 5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877B5CC4-8872-5446-8B28-07AC8C277C75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5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外人及對外投資現況：亞洲第五大投資國，但吸引外資卻顯得無力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2531" name="Picture 2" descr="http://www.heritage.org/~/media/infographics/2014/08/bg2930/bg-taiwan-economic-freedom-chart-3.ash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0" t="24921" r="4617" b="18243"/>
          <a:stretch>
            <a:fillRect/>
          </a:stretch>
        </p:blipFill>
        <p:spPr bwMode="auto">
          <a:xfrm>
            <a:off x="484938" y="2182253"/>
            <a:ext cx="3817325" cy="392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2" descr="http://www.heritage.org/~/media/infographics/2014/08/bg2930/bg-taiwan-economic-freedom-chart-7.ash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" t="28868" r="1613" b="16714"/>
          <a:stretch>
            <a:fillRect/>
          </a:stretch>
        </p:blipFill>
        <p:spPr bwMode="auto">
          <a:xfrm>
            <a:off x="4981008" y="2510118"/>
            <a:ext cx="4055041" cy="3487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文字方塊 1"/>
          <p:cNvSpPr txBox="1">
            <a:spLocks noChangeArrowheads="1"/>
          </p:cNvSpPr>
          <p:nvPr/>
        </p:nvSpPr>
        <p:spPr bwMode="auto">
          <a:xfrm>
            <a:off x="5292725" y="1989138"/>
            <a:ext cx="3382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just"/>
            <a:r>
              <a:rPr lang="zh-TW" altLang="en-US" sz="1800">
                <a:latin typeface="微軟正黑體" charset="0"/>
                <a:ea typeface="微軟正黑體" charset="0"/>
                <a:cs typeface="微軟正黑體" charset="0"/>
              </a:rPr>
              <a:t>中國大陸佔我對外投資比例</a:t>
            </a:r>
          </a:p>
        </p:txBody>
      </p:sp>
      <p:sp>
        <p:nvSpPr>
          <p:cNvPr id="22534" name="文字方塊 8"/>
          <p:cNvSpPr txBox="1">
            <a:spLocks noChangeArrowheads="1"/>
          </p:cNvSpPr>
          <p:nvPr/>
        </p:nvSpPr>
        <p:spPr bwMode="auto">
          <a:xfrm>
            <a:off x="498475" y="6305550"/>
            <a:ext cx="5741988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r>
              <a:rPr lang="zh-TW" altLang="en-US" sz="1200">
                <a:solidFill>
                  <a:srgbClr val="7F7F7F"/>
                </a:solidFill>
                <a:latin typeface="微軟正黑體" charset="0"/>
                <a:ea typeface="微軟正黑體" charset="0"/>
                <a:cs typeface="微軟正黑體" charset="0"/>
              </a:rPr>
              <a:t>資料來源：</a:t>
            </a:r>
            <a:r>
              <a:rPr lang="en-US" altLang="zh-TW" sz="1200">
                <a:solidFill>
                  <a:srgbClr val="7F7F7F"/>
                </a:solidFill>
                <a:latin typeface="微軟正黑體" charset="0"/>
                <a:ea typeface="微軟正黑體" charset="0"/>
                <a:cs typeface="微軟正黑體" charset="0"/>
              </a:rPr>
              <a:t>William T. Wilson, 2014</a:t>
            </a:r>
            <a:r>
              <a:rPr lang="en-US" altLang="zh-TW" sz="1200" i="1">
                <a:solidFill>
                  <a:srgbClr val="7F7F7F"/>
                </a:solidFill>
                <a:latin typeface="微軟正黑體" charset="0"/>
                <a:ea typeface="微軟正黑體" charset="0"/>
                <a:cs typeface="微軟正黑體" charset="0"/>
              </a:rPr>
              <a:t>. </a:t>
            </a:r>
            <a:endParaRPr lang="zh-TW" altLang="en-US" sz="1200">
              <a:solidFill>
                <a:srgbClr val="7F7F7F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240463" y="5890051"/>
            <a:ext cx="2619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服務業佔</a:t>
            </a:r>
            <a:r>
              <a:rPr kumimoji="1" lang="en-US" altLang="zh-TW" sz="4800" dirty="0" smtClean="0">
                <a:solidFill>
                  <a:srgbClr val="FF0000"/>
                </a:solidFill>
              </a:rPr>
              <a:t>49</a:t>
            </a:r>
            <a:r>
              <a:rPr kumimoji="1" lang="en-US" altLang="zh-TW" sz="2400" dirty="0" smtClean="0"/>
              <a:t>%</a:t>
            </a:r>
            <a:endParaRPr kumimoji="1" lang="zh-TW" altLang="en-US" sz="2400" dirty="0"/>
          </a:p>
        </p:txBody>
      </p:sp>
      <p:cxnSp>
        <p:nvCxnSpPr>
          <p:cNvPr id="4" name="直線箭頭接點 3"/>
          <p:cNvCxnSpPr/>
          <p:nvPr/>
        </p:nvCxnSpPr>
        <p:spPr>
          <a:xfrm flipV="1">
            <a:off x="8054787" y="3855145"/>
            <a:ext cx="427700" cy="21424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6240463" y="2779402"/>
            <a:ext cx="1814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TW" altLang="en-US" dirty="0" smtClean="0"/>
              <a:t>服務業佔</a:t>
            </a:r>
            <a:r>
              <a:rPr kumimoji="1" lang="en-US" altLang="zh-TW" dirty="0" smtClean="0"/>
              <a:t>17%</a:t>
            </a:r>
            <a:endParaRPr kumimoji="1" lang="zh-TW" altLang="en-US" dirty="0"/>
          </a:p>
        </p:txBody>
      </p:sp>
      <p:cxnSp>
        <p:nvCxnSpPr>
          <p:cNvPr id="7" name="直線箭頭接點 6"/>
          <p:cNvCxnSpPr/>
          <p:nvPr/>
        </p:nvCxnSpPr>
        <p:spPr>
          <a:xfrm>
            <a:off x="7475387" y="3059225"/>
            <a:ext cx="288625" cy="738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643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8474" y="268934"/>
            <a:ext cx="7556313" cy="1116106"/>
          </a:xfrm>
        </p:spPr>
        <p:txBody>
          <a:bodyPr>
            <a:noAutofit/>
          </a:bodyPr>
          <a:lstStyle/>
          <a:p>
            <a:r>
              <a:rPr kumimoji="1" lang="en-US" altLang="zh-TW" sz="2500" dirty="0" smtClean="0"/>
              <a:t>EU’s investment in the services sector has been moving to China </a:t>
            </a:r>
            <a:r>
              <a:rPr kumimoji="1" lang="en-US" altLang="zh-TW" sz="2500" dirty="0" err="1" smtClean="0"/>
              <a:t>directl</a:t>
            </a:r>
            <a:endParaRPr lang="zh-TW" altLang="en-US" sz="2500" dirty="0"/>
          </a:p>
        </p:txBody>
      </p:sp>
      <p:grpSp>
        <p:nvGrpSpPr>
          <p:cNvPr id="8" name="群組 7"/>
          <p:cNvGrpSpPr/>
          <p:nvPr/>
        </p:nvGrpSpPr>
        <p:grpSpPr>
          <a:xfrm>
            <a:off x="362885" y="1982988"/>
            <a:ext cx="8208448" cy="4738487"/>
            <a:chOff x="457199" y="1819836"/>
            <a:chExt cx="8435787" cy="5017852"/>
          </a:xfrm>
        </p:grpSpPr>
        <p:graphicFrame>
          <p:nvGraphicFramePr>
            <p:cNvPr id="4" name="圖表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39740867"/>
                </p:ext>
              </p:extLst>
            </p:nvPr>
          </p:nvGraphicFramePr>
          <p:xfrm>
            <a:off x="457199" y="2031738"/>
            <a:ext cx="8435787" cy="43152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5" name="文字方塊 4"/>
            <p:cNvSpPr txBox="1"/>
            <p:nvPr/>
          </p:nvSpPr>
          <p:spPr>
            <a:xfrm>
              <a:off x="466169" y="1819836"/>
              <a:ext cx="100404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000" dirty="0" smtClean="0"/>
                <a:t>Million US$</a:t>
              </a:r>
              <a:endParaRPr lang="zh-TW" altLang="en-US" sz="1000" dirty="0"/>
            </a:p>
          </p:txBody>
        </p:sp>
        <p:sp>
          <p:nvSpPr>
            <p:cNvPr id="6" name="矩形 5"/>
            <p:cNvSpPr/>
            <p:nvPr/>
          </p:nvSpPr>
          <p:spPr>
            <a:xfrm>
              <a:off x="5154705" y="6095999"/>
              <a:ext cx="358592" cy="2420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582706" y="6490447"/>
              <a:ext cx="1586753" cy="347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500" i="1" dirty="0" smtClean="0">
                  <a:solidFill>
                    <a:schemeClr val="bg1">
                      <a:lumMod val="50000"/>
                    </a:schemeClr>
                  </a:solidFill>
                </a:rPr>
                <a:t>Source</a:t>
              </a:r>
              <a:r>
                <a:rPr lang="en-US" altLang="zh-TW" sz="1500" dirty="0" smtClean="0">
                  <a:solidFill>
                    <a:schemeClr val="bg1">
                      <a:lumMod val="50000"/>
                    </a:schemeClr>
                  </a:solidFill>
                </a:rPr>
                <a:t>: OECD</a:t>
              </a:r>
              <a:endParaRPr lang="zh-TW" altLang="en-US" sz="15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9" name="文字方塊 8"/>
          <p:cNvSpPr txBox="1"/>
          <p:nvPr/>
        </p:nvSpPr>
        <p:spPr>
          <a:xfrm>
            <a:off x="1640543" y="1640551"/>
            <a:ext cx="6320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/>
              <a:t>EU-27’s services </a:t>
            </a:r>
            <a:r>
              <a:rPr lang="en-US" altLang="zh-TW" b="1" dirty="0" smtClean="0"/>
              <a:t>export </a:t>
            </a:r>
            <a:r>
              <a:rPr lang="en-US" altLang="zh-TW" b="1" dirty="0"/>
              <a:t>with APEC Economics (ex US and RUS)</a:t>
            </a:r>
            <a:endParaRPr lang="zh-TW" altLang="en-US" b="1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D08F2-142D-AB4D-9ED2-6C915A9B8236}" type="slidenum">
              <a:rPr kumimoji="1" lang="zh-TW" altLang="en-US" smtClean="0"/>
              <a:t>6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831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Measuring trade in </a:t>
            </a:r>
            <a:r>
              <a:rPr lang="en-US" altLang="zh-TW" dirty="0"/>
              <a:t>v</a:t>
            </a:r>
            <a:r>
              <a:rPr lang="en-US" altLang="zh-TW" dirty="0" smtClean="0"/>
              <a:t>alue: iPhone value </a:t>
            </a:r>
            <a:r>
              <a:rPr lang="en-US" altLang="zh-TW" dirty="0"/>
              <a:t>capture 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B22C-D074-5E4E-80CB-669D3F251770}" type="slidenum">
              <a:rPr lang="zh-TW" altLang="en-US" smtClean="0"/>
              <a:pPr/>
              <a:t>7</a:t>
            </a:fld>
            <a:endParaRPr lang="en-US" altLang="zh-TW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47" y="1924888"/>
            <a:ext cx="6965256" cy="4312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900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11B1B-E574-9248-B13B-045831F416C5}" type="slidenum">
              <a:rPr lang="zh-TW" altLang="en-US" smtClean="0"/>
              <a:pPr/>
              <a:t>8</a:t>
            </a:fld>
            <a:endParaRPr lang="en-US" altLang="zh-TW"/>
          </a:p>
        </p:txBody>
      </p:sp>
      <p:pic>
        <p:nvPicPr>
          <p:cNvPr id="4" name="內容版面配置區 5"/>
          <p:cNvPicPr>
            <a:picLocks noChangeAspect="1"/>
          </p:cNvPicPr>
          <p:nvPr/>
        </p:nvPicPr>
        <p:blipFill>
          <a:blip r:embed="rId2"/>
          <a:srcRect l="-6134" r="-2705"/>
          <a:stretch>
            <a:fillRect/>
          </a:stretch>
        </p:blipFill>
        <p:spPr>
          <a:xfrm>
            <a:off x="2257584" y="-18401"/>
            <a:ext cx="4358571" cy="6834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4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93568" y="2397043"/>
            <a:ext cx="2021091" cy="1116106"/>
          </a:xfrm>
        </p:spPr>
        <p:txBody>
          <a:bodyPr/>
          <a:lstStyle/>
          <a:p>
            <a:pPr>
              <a:defRPr/>
            </a:pPr>
            <a:r>
              <a:rPr lang="en-US" altLang="zh-TW" sz="2400" dirty="0" smtClean="0"/>
              <a:t>No. 4 exporter of IC products in the world</a:t>
            </a:r>
            <a:endParaRPr lang="zh-TW" altLang="en-US" sz="2400" dirty="0"/>
          </a:p>
        </p:txBody>
      </p:sp>
      <p:sp>
        <p:nvSpPr>
          <p:cNvPr id="7171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9C15A4BF-89C7-8346-B5EB-CB0FD9E98783}" type="slidenum">
              <a:rPr lang="zh-TW" altLang="en-US" sz="1400">
                <a:ea typeface="新細明體" charset="0"/>
                <a:cs typeface="新細明體" charset="0"/>
              </a:rPr>
              <a:pPr/>
              <a:t>9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pic>
        <p:nvPicPr>
          <p:cNvPr id="7173" name="圖片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8"/>
          <a:stretch/>
        </p:blipFill>
        <p:spPr bwMode="auto">
          <a:xfrm>
            <a:off x="1147137" y="484094"/>
            <a:ext cx="5517193" cy="5811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箭頭接點 8"/>
          <p:cNvCxnSpPr>
            <a:cxnSpLocks noChangeShapeType="1"/>
          </p:cNvCxnSpPr>
          <p:nvPr/>
        </p:nvCxnSpPr>
        <p:spPr bwMode="auto">
          <a:xfrm>
            <a:off x="570875" y="2781300"/>
            <a:ext cx="1150937" cy="0"/>
          </a:xfrm>
          <a:prstGeom prst="straightConnector1">
            <a:avLst/>
          </a:prstGeom>
          <a:noFill/>
          <a:ln w="25400">
            <a:solidFill>
              <a:srgbClr val="CC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文字方塊 6"/>
          <p:cNvSpPr txBox="1"/>
          <p:nvPr/>
        </p:nvSpPr>
        <p:spPr>
          <a:xfrm>
            <a:off x="1619672" y="6381328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Source: WTO, 2013</a:t>
            </a:r>
            <a:endParaRPr lang="zh-TW" altLang="en-US" sz="14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4974402" y="520505"/>
            <a:ext cx="182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Unit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US$ Billion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6007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8195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7E30711A-2D7D-4D44-A21C-053941701864}" type="slidenum">
              <a:rPr lang="zh-TW" altLang="en-US" sz="1400">
                <a:ea typeface="新細明體" charset="0"/>
                <a:cs typeface="新細明體" charset="0"/>
              </a:rPr>
              <a:pPr/>
              <a:t>10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pic>
        <p:nvPicPr>
          <p:cNvPr id="8197" name="圖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343" y="541338"/>
            <a:ext cx="4897437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線箭頭接點 8"/>
          <p:cNvCxnSpPr>
            <a:cxnSpLocks noChangeShapeType="1"/>
          </p:cNvCxnSpPr>
          <p:nvPr/>
        </p:nvCxnSpPr>
        <p:spPr bwMode="auto">
          <a:xfrm>
            <a:off x="1112421" y="3629220"/>
            <a:ext cx="1152525" cy="0"/>
          </a:xfrm>
          <a:prstGeom prst="straightConnector1">
            <a:avLst/>
          </a:prstGeom>
          <a:noFill/>
          <a:ln w="25400">
            <a:solidFill>
              <a:srgbClr val="CC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文字方塊 6"/>
          <p:cNvSpPr txBox="1"/>
          <p:nvPr/>
        </p:nvSpPr>
        <p:spPr>
          <a:xfrm>
            <a:off x="2123728" y="6505599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Source: WTO, 2013</a:t>
            </a:r>
            <a:endParaRPr lang="zh-TW" altLang="en-US" sz="1400" dirty="0"/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6993568" y="2397043"/>
            <a:ext cx="2021091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zh-TW" sz="2400" dirty="0" smtClean="0"/>
              <a:t>No. </a:t>
            </a:r>
            <a:r>
              <a:rPr lang="en-US" altLang="zh-TW" sz="2400" dirty="0"/>
              <a:t>8</a:t>
            </a:r>
            <a:r>
              <a:rPr lang="en-US" altLang="zh-TW" sz="2400" dirty="0" smtClean="0"/>
              <a:t> exporter of Telecom products in the world</a:t>
            </a:r>
            <a:endParaRPr lang="zh-TW" altLang="en-US" sz="24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4974402" y="504825"/>
            <a:ext cx="182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Unit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US$ Billion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0061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5832475" y="6245225"/>
            <a:ext cx="2133600" cy="47625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B5EAF89A-CB01-C249-856D-3E61C06290B6}" type="slidenum">
              <a:rPr lang="zh-TW" altLang="en-US" sz="1400">
                <a:ea typeface="新細明體" charset="0"/>
                <a:cs typeface="新細明體" charset="0"/>
              </a:rPr>
              <a:pPr/>
              <a:t>11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pic>
        <p:nvPicPr>
          <p:cNvPr id="9220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7200"/>
            <a:ext cx="5184775" cy="593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線箭頭接點 6"/>
          <p:cNvCxnSpPr>
            <a:cxnSpLocks noChangeShapeType="1"/>
          </p:cNvCxnSpPr>
          <p:nvPr/>
        </p:nvCxnSpPr>
        <p:spPr bwMode="auto">
          <a:xfrm>
            <a:off x="611188" y="3716338"/>
            <a:ext cx="936625" cy="0"/>
          </a:xfrm>
          <a:prstGeom prst="straightConnector1">
            <a:avLst/>
          </a:prstGeom>
          <a:noFill/>
          <a:ln w="25400">
            <a:solidFill>
              <a:srgbClr val="CC0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文字方塊 5"/>
          <p:cNvSpPr txBox="1"/>
          <p:nvPr/>
        </p:nvSpPr>
        <p:spPr>
          <a:xfrm>
            <a:off x="1331640" y="6381328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Source: WTO, 2013</a:t>
            </a:r>
            <a:endParaRPr lang="zh-TW" altLang="en-US" sz="1400" dirty="0"/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6993568" y="2397043"/>
            <a:ext cx="2271934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zh-TW" sz="2400" dirty="0" smtClean="0"/>
              <a:t>No. </a:t>
            </a:r>
            <a:r>
              <a:rPr lang="en-US" altLang="zh-TW" sz="2400" dirty="0"/>
              <a:t>8</a:t>
            </a:r>
            <a:r>
              <a:rPr lang="en-US" altLang="zh-TW" sz="2400" dirty="0" smtClean="0"/>
              <a:t> exporter of Patrol-chemical in the world</a:t>
            </a:r>
            <a:endParaRPr lang="zh-TW" altLang="en-US" sz="24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4896012" y="473465"/>
            <a:ext cx="1825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Unit</a:t>
            </a:r>
            <a:r>
              <a:rPr lang="zh-TW" altLang="en-US" sz="1400" dirty="0" smtClean="0"/>
              <a:t>：</a:t>
            </a:r>
            <a:r>
              <a:rPr lang="en-US" altLang="zh-TW" sz="1400" dirty="0" smtClean="0"/>
              <a:t>US$ Billion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7586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39864" y="3110753"/>
            <a:ext cx="7065936" cy="1116106"/>
          </a:xfrm>
        </p:spPr>
        <p:txBody>
          <a:bodyPr/>
          <a:lstStyle/>
          <a:p>
            <a:r>
              <a:rPr lang="zh-TW" altLang="en-US" sz="3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經貿自由化及加入區域整合的關鍵意義</a:t>
            </a:r>
            <a:endParaRPr lang="zh-TW" altLang="en-US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12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289050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2096728"/>
              </p:ext>
            </p:extLst>
          </p:nvPr>
        </p:nvGraphicFramePr>
        <p:xfrm>
          <a:off x="219059" y="1114311"/>
          <a:ext cx="8544294" cy="53096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文件" r:id="rId4" imgW="5334000" imgH="3314700" progId="Word.Document.12">
                  <p:embed/>
                </p:oleObj>
              </mc:Choice>
              <mc:Fallback>
                <p:oleObj name="文件" r:id="rId4" imgW="5334000" imgH="33147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059" y="1114311"/>
                        <a:ext cx="8544294" cy="53096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Taiwan’s </a:t>
            </a:r>
            <a:r>
              <a:rPr lang="en-US" altLang="zh-TW" dirty="0" smtClean="0"/>
              <a:t>a global key supplier of intermediate goods </a:t>
            </a:r>
            <a:endParaRPr kumimoji="1"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13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198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9288" y="361950"/>
            <a:ext cx="8135937" cy="1116013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中國是台灣最大之出口市場及進口來源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5059" name="Picture 2" descr="http://www.heritage.org/~/media/infographics/2014/08/bg2930/bg-taiwan-economic-freedom-chart-5-825.ash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2" b="45334"/>
          <a:stretch>
            <a:fillRect/>
          </a:stretch>
        </p:blipFill>
        <p:spPr bwMode="auto">
          <a:xfrm>
            <a:off x="835025" y="1552575"/>
            <a:ext cx="6999288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2" descr="http://www.heritage.org/~/media/infographics/2014/08/bg2930/bg-taiwan-economic-freedom-chart-5-825.ash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81" b="6618"/>
          <a:stretch>
            <a:fillRect/>
          </a:stretch>
        </p:blipFill>
        <p:spPr bwMode="auto">
          <a:xfrm>
            <a:off x="835025" y="4146550"/>
            <a:ext cx="6999288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文字方塊 2"/>
          <p:cNvSpPr txBox="1">
            <a:spLocks noChangeArrowheads="1"/>
          </p:cNvSpPr>
          <p:nvPr/>
        </p:nvSpPr>
        <p:spPr bwMode="auto">
          <a:xfrm>
            <a:off x="1041400" y="1228725"/>
            <a:ext cx="1341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>
                <a:solidFill>
                  <a:srgbClr val="005392"/>
                </a:solidFill>
                <a:latin typeface="微軟正黑體" pitchFamily="34" charset="-120"/>
                <a:ea typeface="微軟正黑體" pitchFamily="34" charset="-120"/>
              </a:rPr>
              <a:t>出口</a:t>
            </a:r>
          </a:p>
        </p:txBody>
      </p:sp>
      <p:sp>
        <p:nvSpPr>
          <p:cNvPr id="45062" name="文字方塊 5"/>
          <p:cNvSpPr txBox="1">
            <a:spLocks noChangeArrowheads="1"/>
          </p:cNvSpPr>
          <p:nvPr/>
        </p:nvSpPr>
        <p:spPr bwMode="auto">
          <a:xfrm>
            <a:off x="1154113" y="39258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>
                <a:solidFill>
                  <a:srgbClr val="005392"/>
                </a:solidFill>
                <a:latin typeface="微軟正黑體" pitchFamily="34" charset="-120"/>
                <a:ea typeface="微軟正黑體" pitchFamily="34" charset="-120"/>
              </a:rPr>
              <a:t>進口</a:t>
            </a:r>
          </a:p>
        </p:txBody>
      </p:sp>
      <p:sp>
        <p:nvSpPr>
          <p:cNvPr id="45063" name="文字方塊 6"/>
          <p:cNvSpPr txBox="1">
            <a:spLocks noChangeArrowheads="1"/>
          </p:cNvSpPr>
          <p:nvPr/>
        </p:nvSpPr>
        <p:spPr bwMode="auto">
          <a:xfrm>
            <a:off x="498475" y="6399213"/>
            <a:ext cx="7496175" cy="2778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2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資料來源：</a:t>
            </a:r>
            <a:r>
              <a:rPr lang="en-US" altLang="zh-TW" sz="12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William T. Wilson, 2014</a:t>
            </a:r>
            <a:r>
              <a:rPr lang="en-US" altLang="zh-TW" sz="1200" i="1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endParaRPr lang="zh-TW" altLang="en-US" sz="1200">
              <a:solidFill>
                <a:srgbClr val="7F7F7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>
          <a:xfrm>
            <a:off x="250825" y="6245225"/>
            <a:ext cx="2133600" cy="476250"/>
          </a:xfrm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fld id="{C0758B12-8AB9-4947-AD7F-319FC3647F7A}" type="slidenum">
              <a:rPr lang="zh-TW" altLang="en-US" sz="1200" smtClean="0">
                <a:latin typeface="MS PGothic" pitchFamily="34" charset="-128"/>
                <a:cs typeface="Arial" pitchFamily="34" charset="0"/>
              </a:rPr>
              <a:pPr algn="l">
                <a:defRPr/>
              </a:pPr>
              <a:t>14</a:t>
            </a:fld>
            <a:endParaRPr lang="zh-TW" altLang="en-US" sz="1200" smtClean="0">
              <a:latin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59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64436" y="573744"/>
            <a:ext cx="7556313" cy="1116106"/>
          </a:xfrm>
        </p:spPr>
        <p:txBody>
          <a:bodyPr/>
          <a:lstStyle/>
          <a:p>
            <a:pPr>
              <a:defRPr/>
            </a:pPr>
            <a:r>
              <a:rPr lang="zh-TW" altLang="en-US" sz="3000" dirty="0">
                <a:solidFill>
                  <a:srgbClr val="0000FF"/>
                </a:solidFill>
                <a:latin typeface="Arial" charset="0"/>
                <a:ea typeface="標楷體" charset="0"/>
              </a:rPr>
              <a:t>台灣總排名：</a:t>
            </a:r>
            <a:r>
              <a:rPr lang="en-US" altLang="zh-TW" sz="4600" dirty="0">
                <a:solidFill>
                  <a:srgbClr val="0000FF"/>
                </a:solidFill>
                <a:latin typeface="Arial" charset="0"/>
                <a:ea typeface="標楷體" charset="0"/>
              </a:rPr>
              <a:t>24</a:t>
            </a:r>
            <a:r>
              <a:rPr lang="en-US" altLang="zh-TW" sz="3000" dirty="0">
                <a:solidFill>
                  <a:srgbClr val="0000FF"/>
                </a:solidFill>
                <a:latin typeface="Arial" charset="0"/>
                <a:ea typeface="標楷體" charset="0"/>
              </a:rPr>
              <a:t>/138</a:t>
            </a:r>
            <a:br>
              <a:rPr lang="en-US" altLang="zh-TW" sz="3000" dirty="0">
                <a:solidFill>
                  <a:srgbClr val="0000FF"/>
                </a:solidFill>
                <a:latin typeface="Arial" charset="0"/>
                <a:ea typeface="標楷體" charset="0"/>
              </a:rPr>
            </a:br>
            <a:r>
              <a:rPr lang="zh-TW" altLang="en-US" sz="3000" dirty="0">
                <a:solidFill>
                  <a:srgbClr val="0000FF"/>
                </a:solidFill>
                <a:latin typeface="Arial" charset="0"/>
                <a:ea typeface="標楷體" charset="0"/>
              </a:rPr>
              <a:t>關稅障礙排名</a:t>
            </a:r>
            <a:r>
              <a:rPr lang="en-US" altLang="zh-TW" sz="7700" dirty="0">
                <a:solidFill>
                  <a:srgbClr val="FF0000"/>
                </a:solidFill>
                <a:latin typeface="Arial" charset="0"/>
                <a:ea typeface="標楷體" charset="0"/>
              </a:rPr>
              <a:t>137</a:t>
            </a:r>
            <a:r>
              <a:rPr lang="en-US" altLang="zh-TW" sz="3000" dirty="0">
                <a:solidFill>
                  <a:srgbClr val="0000FF"/>
                </a:solidFill>
                <a:latin typeface="Arial" charset="0"/>
                <a:ea typeface="標楷體" charset="0"/>
              </a:rPr>
              <a:t>/138 </a:t>
            </a:r>
            <a:r>
              <a:rPr lang="zh-TW" altLang="en-US" sz="3000" dirty="0">
                <a:solidFill>
                  <a:srgbClr val="0000FF"/>
                </a:solidFill>
                <a:latin typeface="Arial" charset="0"/>
                <a:ea typeface="標楷體" charset="0"/>
              </a:rPr>
              <a:t>！</a:t>
            </a:r>
          </a:p>
        </p:txBody>
      </p:sp>
      <p:sp>
        <p:nvSpPr>
          <p:cNvPr id="20485" name="投影片編號版面配置區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BED3F335-C8EF-3A4D-A3D3-50A3B982567D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15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  <p:pic>
        <p:nvPicPr>
          <p:cNvPr id="358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3" t="26360" r="60997" b="44232"/>
          <a:stretch>
            <a:fillRect/>
          </a:stretch>
        </p:blipFill>
        <p:spPr bwMode="auto">
          <a:xfrm>
            <a:off x="19327" y="457200"/>
            <a:ext cx="3223333" cy="3415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108" y="2707531"/>
            <a:ext cx="5800255" cy="404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079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投影片編號版面配置區 5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EDD1961D-34B2-B44D-9CAF-48B886288C7B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16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/>
              <a:t>自由化及推動的</a:t>
            </a:r>
            <a:r>
              <a:rPr lang="zh-TW" altLang="en-US" dirty="0"/>
              <a:t>手段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8474" y="2026554"/>
            <a:ext cx="7807326" cy="4423790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TW" altLang="en-US" sz="27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自由化：消除「不必要」的限制，由市場做決定</a:t>
            </a:r>
            <a:endParaRPr lang="en-US" altLang="zh-TW" sz="2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10000"/>
              </a:lnSpc>
            </a:pPr>
            <a:r>
              <a:rPr lang="zh-TW" altLang="en-US" sz="27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為何要自由化</a:t>
            </a:r>
            <a:r>
              <a:rPr lang="zh-TW" altLang="en-US" sz="27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r>
              <a:rPr lang="en-US" altLang="zh-TW" sz="27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7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保護主義保護了誰？想想頂新案</a:t>
            </a:r>
            <a:endParaRPr lang="en-US" altLang="zh-TW" sz="2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110000"/>
              </a:lnSpc>
            </a:pPr>
            <a:r>
              <a:rPr lang="zh-TW" altLang="en-US" sz="27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自由化的</a:t>
            </a:r>
            <a:r>
              <a:rPr lang="zh-TW" altLang="en-US" sz="27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方式：看看「電力」與「電信」</a:t>
            </a:r>
            <a:r>
              <a:rPr lang="en-US" altLang="zh-TW" sz="27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endParaRPr lang="en-US" altLang="zh-TW" sz="27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ct val="160000"/>
              </a:lnSpc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自主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自由化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ct val="160000"/>
              </a:lnSpc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OECD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、歐盟執委會、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IMF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eaLnBrk="1" hangingPunct="1">
              <a:lnSpc>
                <a:spcPct val="160000"/>
              </a:lnSpc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WTO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FTA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/RTA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雙邊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區域體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27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服務業：不止走出去，帶進來可能更重要</a:t>
            </a:r>
          </a:p>
        </p:txBody>
      </p:sp>
    </p:spTree>
    <p:extLst>
      <p:ext uri="{BB962C8B-B14F-4D97-AF65-F5344CB8AC3E}">
        <p14:creationId xmlns:p14="http://schemas.microsoft.com/office/powerpoint/2010/main" val="357064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sz="3000" smtClean="0"/>
              <a:t> </a:t>
            </a:r>
            <a:r>
              <a:rPr lang="zh-TW" altLang="en-US" sz="3000" smtClean="0"/>
              <a:t>不過，服務「貿易」的概念：可能跟貨品貿易正好相反</a:t>
            </a:r>
            <a:r>
              <a:rPr lang="en-US" altLang="zh-TW" sz="3000" smtClean="0"/>
              <a:t>…</a:t>
            </a:r>
            <a:endParaRPr lang="zh-TW" altLang="en-US" sz="3000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charset="0"/>
              <a:buChar char="n"/>
              <a:defRPr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傳統的貨品貿易（例如捷安特）：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MIT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＋出口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替台灣賺外匯、創就業</a:t>
            </a:r>
            <a:endParaRPr lang="en-US" altLang="zh-TW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傳統的服務貿易（例如台灣銀行）：到海外設立設點＝資金移出、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known-how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移出、就業移出</a:t>
            </a:r>
            <a:endParaRPr lang="en-US" altLang="zh-TW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服務貿易除了走出去，更需要重視「帶進來」</a:t>
            </a:r>
            <a:r>
              <a:rPr lang="en-US" altLang="zh-TW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zh-TW" alt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將消費者、資金、技術用實體及虛擬的方式帶進台灣</a:t>
            </a:r>
            <a:endParaRPr lang="en-US" altLang="zh-TW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1" eaLnBrk="1" hangingPunct="1">
              <a:buFont typeface="Wingdings" charset="0"/>
              <a:buChar char="¨"/>
              <a:defRPr/>
            </a:pPr>
            <a:r>
              <a:rPr lang="zh-TW" altLang="en-US" sz="2500" b="1" dirty="0" smtClean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Weibei TC Bold"/>
                <a:cs typeface="Weibei TC Bold"/>
              </a:rPr>
              <a:t>觀光、運輸、教育、醫療</a:t>
            </a:r>
            <a:endParaRPr lang="en-US" altLang="zh-TW" sz="2500" b="1" dirty="0" smtClean="0">
              <a:solidFill>
                <a:srgbClr val="FF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Weibei TC Bold"/>
              <a:cs typeface="Weibei TC Bold"/>
            </a:endParaRPr>
          </a:p>
          <a:p>
            <a:pPr lvl="1" eaLnBrk="1" hangingPunct="1">
              <a:buFont typeface="Wingdings" charset="0"/>
              <a:buChar char="¨"/>
              <a:defRPr/>
            </a:pPr>
            <a:r>
              <a:rPr lang="zh-TW" altLang="en-US" sz="2500" b="1" dirty="0" smtClean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Weibei TC Bold"/>
                <a:cs typeface="Weibei TC Bold"/>
              </a:rPr>
              <a:t>文創、電商、設計</a:t>
            </a:r>
            <a:r>
              <a:rPr lang="en-US" altLang="zh-TW" sz="2500" b="1" dirty="0" smtClean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Weibei TC Bold"/>
                <a:cs typeface="Weibei TC Bold"/>
              </a:rPr>
              <a:t>…</a:t>
            </a:r>
          </a:p>
          <a:p>
            <a:pPr lvl="1" eaLnBrk="1" hangingPunct="1">
              <a:buFont typeface="Wingdings" charset="0"/>
              <a:buChar char="¨"/>
              <a:defRPr/>
            </a:pPr>
            <a:r>
              <a:rPr lang="zh-TW" altLang="en-US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做大市場方能提升薪資</a:t>
            </a:r>
            <a:endParaRPr lang="en-US" altLang="zh-TW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>
              <a:buFont typeface="Wingdings" charset="0"/>
              <a:buChar char="n"/>
              <a:defRPr/>
            </a:pPr>
            <a:endParaRPr lang="en-US" altLang="zh-TW" sz="2200" dirty="0" smtClean="0"/>
          </a:p>
          <a:p>
            <a:pPr marL="0" indent="0" eaLnBrk="1" hangingPunct="1">
              <a:buFont typeface="Wingdings" charset="0"/>
              <a:buNone/>
              <a:defRPr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0121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無論</a:t>
            </a:r>
            <a:r>
              <a:rPr lang="en-US" altLang="zh-TW" dirty="0" smtClean="0"/>
              <a:t>WTO</a:t>
            </a:r>
            <a:r>
              <a:rPr lang="zh-TW" altLang="en-US" dirty="0" smtClean="0"/>
              <a:t>、</a:t>
            </a:r>
            <a:r>
              <a:rPr lang="en-US" altLang="zh-TW" dirty="0" smtClean="0"/>
              <a:t>FTA</a:t>
            </a:r>
            <a:r>
              <a:rPr lang="zh-TW" altLang="en-US" dirty="0" smtClean="0"/>
              <a:t>、</a:t>
            </a:r>
            <a:r>
              <a:rPr lang="en-US" altLang="zh-TW" dirty="0" smtClean="0"/>
              <a:t>TPP</a:t>
            </a:r>
            <a:r>
              <a:rPr lang="zh-TW" altLang="en-US" dirty="0" smtClean="0"/>
              <a:t>，只是落實產業政策的手段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18</a:t>
            </a:fld>
            <a:endParaRPr kumimoji="1" lang="zh-TW" altLang="en-US"/>
          </a:p>
        </p:txBody>
      </p:sp>
      <p:grpSp>
        <p:nvGrpSpPr>
          <p:cNvPr id="11" name="Diagram 2"/>
          <p:cNvGrpSpPr>
            <a:grpSpLocks/>
          </p:cNvGrpSpPr>
          <p:nvPr/>
        </p:nvGrpSpPr>
        <p:grpSpPr bwMode="auto">
          <a:xfrm>
            <a:off x="1408487" y="1999129"/>
            <a:ext cx="5895747" cy="4276165"/>
            <a:chOff x="1511" y="694"/>
            <a:chExt cx="2594" cy="2822"/>
          </a:xfrm>
        </p:grpSpPr>
        <p:graphicFrame>
          <p:nvGraphicFramePr>
            <p:cNvPr id="12" name="資料庫圖表 5"/>
            <p:cNvGraphicFramePr/>
            <p:nvPr>
              <p:extLst>
                <p:ext uri="{D42A27DB-BD31-4B8C-83A1-F6EECF244321}">
                  <p14:modId xmlns:p14="http://schemas.microsoft.com/office/powerpoint/2010/main" val="14201504"/>
                </p:ext>
              </p:extLst>
            </p:nvPr>
          </p:nvGraphicFramePr>
          <p:xfrm>
            <a:off x="1511" y="694"/>
            <a:ext cx="2594" cy="282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2331" y="1119"/>
              <a:ext cx="1040" cy="5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 algn="ctr">
                <a:lnSpc>
                  <a:spcPct val="70000"/>
                </a:lnSpc>
                <a:spcBef>
                  <a:spcPct val="50000"/>
                </a:spcBef>
              </a:pPr>
              <a:r>
                <a:rPr lang="zh-TW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charset="0"/>
                </a:rPr>
                <a:t>產業升級</a:t>
              </a:r>
            </a:p>
            <a:p>
              <a:pPr algn="ctr">
                <a:lnSpc>
                  <a:spcPct val="70000"/>
                </a:lnSpc>
                <a:spcBef>
                  <a:spcPct val="50000"/>
                </a:spcBef>
              </a:pPr>
              <a:r>
                <a:rPr lang="zh-TW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charset="0"/>
                </a:rPr>
                <a:t>提升競爭力</a:t>
              </a: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2904" y="2378"/>
              <a:ext cx="1055" cy="5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zh-TW"/>
              </a:defPPr>
              <a:lvl1pPr algn="ctr">
                <a:lnSpc>
                  <a:spcPct val="70000"/>
                </a:lnSpc>
                <a:spcBef>
                  <a:spcPct val="50000"/>
                </a:spcBef>
                <a:defRPr kumimoji="1" sz="26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charset="0"/>
                </a:defRPr>
              </a:lvl1pPr>
              <a:lvl2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r>
                <a:rPr lang="zh-TW" altLang="en-US" sz="2300" dirty="0"/>
                <a:t>障礙移除</a:t>
              </a:r>
            </a:p>
            <a:p>
              <a:r>
                <a:rPr lang="zh-TW" altLang="en-US" sz="2300" dirty="0"/>
                <a:t>強化產業連結</a:t>
              </a: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auto">
            <a:xfrm>
              <a:off x="1580" y="2238"/>
              <a:ext cx="1438" cy="10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zh-TW"/>
              </a:defPPr>
              <a:lvl1pPr algn="ctr">
                <a:lnSpc>
                  <a:spcPct val="70000"/>
                </a:lnSpc>
                <a:spcBef>
                  <a:spcPct val="50000"/>
                </a:spcBef>
                <a:defRPr kumimoji="1" sz="3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新細明體" charset="0"/>
                </a:defRPr>
              </a:lvl1pPr>
              <a:lvl2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r>
                <a:rPr lang="zh-TW" altLang="en-US" sz="2300" dirty="0"/>
                <a:t>維持供應鍊地位</a:t>
              </a:r>
              <a:endParaRPr lang="en-US" altLang="zh-TW" sz="2300" dirty="0"/>
            </a:p>
            <a:p>
              <a:r>
                <a:rPr lang="zh-TW" altLang="en-US" sz="2300" dirty="0"/>
                <a:t>出口拓銷</a:t>
              </a:r>
            </a:p>
            <a:p>
              <a:r>
                <a:rPr lang="zh-TW" altLang="en-US" sz="2300" dirty="0"/>
                <a:t>多元化市場</a:t>
              </a:r>
              <a:endParaRPr lang="en-US" altLang="zh-TW" sz="2300" dirty="0"/>
            </a:p>
            <a:p>
              <a:endParaRPr lang="zh-TW" altLang="en-US" sz="23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63815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國際經貿協定的性質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多邊</a:t>
            </a:r>
            <a:r>
              <a:rPr lang="en-US" altLang="zh-TW" dirty="0" smtClean="0"/>
              <a:t>multilateral</a:t>
            </a:r>
          </a:p>
          <a:p>
            <a:pPr lvl="1"/>
            <a:r>
              <a:rPr lang="zh-TW" altLang="en-US" dirty="0"/>
              <a:t>對於</a:t>
            </a:r>
            <a:r>
              <a:rPr lang="zh-TW" altLang="en-US" dirty="0" smtClean="0"/>
              <a:t>成員均需給予「最惠國待遇」</a:t>
            </a:r>
            <a:r>
              <a:rPr lang="en-US" altLang="zh-TW" dirty="0" smtClean="0"/>
              <a:t>(most-</a:t>
            </a:r>
            <a:r>
              <a:rPr lang="en-US" altLang="zh-TW" dirty="0" err="1" smtClean="0"/>
              <a:t>favoured</a:t>
            </a:r>
            <a:r>
              <a:rPr lang="en-US" altLang="zh-TW" dirty="0" smtClean="0"/>
              <a:t> nation) </a:t>
            </a:r>
            <a:r>
              <a:rPr lang="zh-TW" altLang="en-US" dirty="0" smtClean="0"/>
              <a:t>及「國民待遇」</a:t>
            </a:r>
            <a:r>
              <a:rPr lang="en-US" altLang="zh-TW" dirty="0" smtClean="0"/>
              <a:t>(national treatment)</a:t>
            </a:r>
          </a:p>
          <a:p>
            <a:r>
              <a:rPr lang="zh-TW" altLang="en-US" dirty="0"/>
              <a:t>複</a:t>
            </a:r>
            <a:r>
              <a:rPr lang="zh-TW" altLang="en-US" dirty="0" smtClean="0"/>
              <a:t>邊 </a:t>
            </a:r>
            <a:r>
              <a:rPr lang="en-US" altLang="zh-TW" dirty="0" err="1" smtClean="0"/>
              <a:t>plurilateral</a:t>
            </a:r>
            <a:r>
              <a:rPr lang="zh-TW" altLang="en-US" dirty="0" smtClean="0"/>
              <a:t> ：有幾種類型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WTO</a:t>
            </a:r>
            <a:r>
              <a:rPr lang="zh-TW" altLang="en-US" dirty="0" smtClean="0"/>
              <a:t>複邊：政府採購協定（</a:t>
            </a:r>
            <a:r>
              <a:rPr lang="en-US" altLang="zh-TW" dirty="0" smtClean="0"/>
              <a:t>GPA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WTO</a:t>
            </a:r>
            <a:r>
              <a:rPr lang="zh-TW" altLang="en-US" dirty="0" smtClean="0"/>
              <a:t>複邊變多邊：資通訊協定</a:t>
            </a:r>
            <a:r>
              <a:rPr lang="en-US" altLang="zh-TW" dirty="0" smtClean="0"/>
              <a:t>ITA</a:t>
            </a:r>
          </a:p>
          <a:p>
            <a:r>
              <a:rPr lang="zh-TW" altLang="en-US" dirty="0" smtClean="0"/>
              <a:t>區域</a:t>
            </a:r>
            <a:r>
              <a:rPr lang="zh-TW" altLang="en-US" dirty="0"/>
              <a:t>與</a:t>
            </a:r>
            <a:r>
              <a:rPr lang="zh-TW" altLang="en-US" dirty="0" smtClean="0"/>
              <a:t>雙邊 </a:t>
            </a:r>
            <a:r>
              <a:rPr lang="en-US" altLang="zh-TW" dirty="0" smtClean="0"/>
              <a:t>regional and bilateral</a:t>
            </a:r>
          </a:p>
          <a:p>
            <a:pPr lvl="1"/>
            <a:r>
              <a:rPr lang="zh-TW" altLang="en-US" dirty="0"/>
              <a:t>對於</a:t>
            </a:r>
            <a:r>
              <a:rPr lang="zh-TW" altLang="en-US" dirty="0" smtClean="0"/>
              <a:t>成員，給予高於其他非成員的「</a:t>
            </a:r>
            <a:r>
              <a:rPr lang="zh-TW" altLang="en-US" dirty="0"/>
              <a:t>最惠國待遇」</a:t>
            </a:r>
            <a:r>
              <a:rPr lang="en-US" altLang="zh-TW" dirty="0"/>
              <a:t>(most-</a:t>
            </a:r>
            <a:r>
              <a:rPr lang="en-US" altLang="zh-TW" dirty="0" err="1"/>
              <a:t>favoured</a:t>
            </a:r>
            <a:r>
              <a:rPr lang="en-US" altLang="zh-TW" dirty="0"/>
              <a:t> nation) </a:t>
            </a:r>
            <a:r>
              <a:rPr lang="zh-TW" altLang="en-US" dirty="0"/>
              <a:t>及「國民待遇」</a:t>
            </a:r>
            <a:r>
              <a:rPr lang="en-US" altLang="zh-TW" dirty="0"/>
              <a:t>(national treatment</a:t>
            </a:r>
            <a:r>
              <a:rPr lang="en-US" altLang="zh-TW" dirty="0" smtClean="0"/>
              <a:t>)</a:t>
            </a:r>
          </a:p>
          <a:p>
            <a:pPr lvl="1"/>
            <a:r>
              <a:rPr lang="zh-TW" altLang="en-US" dirty="0"/>
              <a:t>區域與</a:t>
            </a:r>
            <a:r>
              <a:rPr lang="zh-TW" altLang="en-US" dirty="0" smtClean="0"/>
              <a:t>雙邊協定，是參與成員的差異</a:t>
            </a:r>
            <a:endParaRPr lang="en-US" altLang="zh-TW" dirty="0"/>
          </a:p>
          <a:p>
            <a:pPr lvl="1"/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022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標楷體" pitchFamily="65" charset="-120"/>
              </a:rPr>
              <a:t>為何加入</a:t>
            </a:r>
            <a:r>
              <a:rPr lang="en-US" altLang="zh-TW" dirty="0" smtClean="0">
                <a:latin typeface="標楷體" pitchFamily="65" charset="-120"/>
              </a:rPr>
              <a:t>?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268413"/>
            <a:ext cx="8086725" cy="381635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60000"/>
              </a:lnSpc>
            </a:pPr>
            <a:r>
              <a:rPr lang="zh-TW" altLang="en-US" sz="2400" b="1" smtClean="0">
                <a:solidFill>
                  <a:srgbClr val="0000FF"/>
                </a:solidFill>
                <a:latin typeface="標楷體" pitchFamily="65" charset="-120"/>
              </a:rPr>
              <a:t>國際經貿協定的</a:t>
            </a:r>
            <a:r>
              <a:rPr lang="en-US" altLang="zh-TW" sz="2400" b="1" smtClean="0">
                <a:solidFill>
                  <a:srgbClr val="0000FF"/>
                </a:solidFill>
                <a:latin typeface="標楷體" pitchFamily="65" charset="-120"/>
              </a:rPr>
              <a:t>2</a:t>
            </a:r>
            <a:r>
              <a:rPr lang="zh-TW" altLang="en-US" sz="2400" b="1" smtClean="0">
                <a:solidFill>
                  <a:srgbClr val="0000FF"/>
                </a:solidFill>
                <a:latin typeface="標楷體" pitchFamily="65" charset="-120"/>
              </a:rPr>
              <a:t>個面向：出口與進口</a:t>
            </a:r>
          </a:p>
          <a:p>
            <a:pPr lvl="1" eaLnBrk="1" hangingPunct="1">
              <a:lnSpc>
                <a:spcPct val="160000"/>
              </a:lnSpc>
            </a:pPr>
            <a:r>
              <a:rPr lang="en-US" altLang="zh-TW" sz="2400" smtClean="0">
                <a:latin typeface="標楷體" pitchFamily="65" charset="-120"/>
              </a:rPr>
              <a:t>WTO</a:t>
            </a:r>
            <a:r>
              <a:rPr lang="zh-TW" altLang="en-US" sz="2400" smtClean="0">
                <a:latin typeface="標楷體" pitchFamily="65" charset="-120"/>
              </a:rPr>
              <a:t>作為拓展其他市場，消除貿易障礙的工具</a:t>
            </a:r>
            <a:endParaRPr lang="en-US" altLang="zh-TW" sz="2400" smtClean="0">
              <a:latin typeface="標楷體" pitchFamily="65" charset="-120"/>
            </a:endParaRPr>
          </a:p>
          <a:p>
            <a:pPr lvl="1" eaLnBrk="1" hangingPunct="1">
              <a:lnSpc>
                <a:spcPct val="160000"/>
              </a:lnSpc>
            </a:pPr>
            <a:r>
              <a:rPr lang="zh-TW" altLang="en-US" sz="2400" smtClean="0">
                <a:latin typeface="標楷體" pitchFamily="65" charset="-120"/>
              </a:rPr>
              <a:t>降低進口及投資障礙，提升消費者福利</a:t>
            </a:r>
          </a:p>
          <a:p>
            <a:pPr eaLnBrk="1" hangingPunct="1">
              <a:lnSpc>
                <a:spcPct val="160000"/>
              </a:lnSpc>
            </a:pPr>
            <a:r>
              <a:rPr lang="zh-TW" altLang="en-US" sz="2400" b="1" smtClean="0">
                <a:solidFill>
                  <a:srgbClr val="0000FF"/>
                </a:solidFill>
                <a:latin typeface="標楷體" pitchFamily="65" charset="-120"/>
              </a:rPr>
              <a:t>國際經貿協定的</a:t>
            </a:r>
            <a:r>
              <a:rPr lang="en-US" altLang="zh-TW" sz="2400" b="1" smtClean="0">
                <a:solidFill>
                  <a:srgbClr val="0000FF"/>
                </a:solidFill>
                <a:latin typeface="標楷體" pitchFamily="65" charset="-120"/>
              </a:rPr>
              <a:t>2</a:t>
            </a:r>
            <a:r>
              <a:rPr lang="zh-TW" altLang="en-US" sz="2400" b="1" smtClean="0">
                <a:solidFill>
                  <a:srgbClr val="0000FF"/>
                </a:solidFill>
                <a:latin typeface="標楷體" pitchFamily="65" charset="-120"/>
              </a:rPr>
              <a:t>個部分：市場開放與國內制度</a:t>
            </a:r>
          </a:p>
          <a:p>
            <a:pPr lvl="1" eaLnBrk="1" hangingPunct="1">
              <a:lnSpc>
                <a:spcPct val="160000"/>
              </a:lnSpc>
            </a:pPr>
            <a:r>
              <a:rPr lang="en-US" altLang="zh-TW" sz="2400" smtClean="0">
                <a:latin typeface="標楷體" pitchFamily="65" charset="-120"/>
              </a:rPr>
              <a:t>WTO</a:t>
            </a:r>
            <a:r>
              <a:rPr lang="zh-TW" altLang="en-US" sz="2400" smtClean="0">
                <a:latin typeface="標楷體" pitchFamily="65" charset="-120"/>
              </a:rPr>
              <a:t>作為對抗國內反對意見、推動自由化的動力（與理由）：</a:t>
            </a:r>
            <a:r>
              <a:rPr lang="en-US" altLang="zh-TW" sz="2400" smtClean="0">
                <a:latin typeface="標楷體" pitchFamily="65" charset="-120"/>
              </a:rPr>
              <a:t>Lock-in effect</a:t>
            </a:r>
          </a:p>
          <a:p>
            <a:pPr eaLnBrk="1" hangingPunct="1">
              <a:lnSpc>
                <a:spcPct val="160000"/>
              </a:lnSpc>
            </a:pPr>
            <a:r>
              <a:rPr lang="zh-TW" altLang="en-US" sz="2400" b="1" smtClean="0">
                <a:solidFill>
                  <a:srgbClr val="0000FF"/>
                </a:solidFill>
                <a:latin typeface="標楷體" pitchFamily="65" charset="-120"/>
              </a:rPr>
              <a:t>國際經貿協定的政治意涵</a:t>
            </a:r>
            <a:r>
              <a:rPr lang="zh-TW" altLang="en-US" sz="2400" smtClean="0">
                <a:latin typeface="標楷體" pitchFamily="65" charset="-120"/>
              </a:rPr>
              <a:t>：台美</a:t>
            </a:r>
            <a:r>
              <a:rPr lang="en-US" altLang="zh-TW" sz="2400" smtClean="0">
                <a:latin typeface="標楷體" pitchFamily="65" charset="-120"/>
              </a:rPr>
              <a:t>FTA</a:t>
            </a:r>
            <a:r>
              <a:rPr lang="zh-TW" altLang="en-US" sz="2400" smtClean="0">
                <a:latin typeface="標楷體" pitchFamily="65" charset="-120"/>
              </a:rPr>
              <a:t>、台灣與中南美邦交國</a:t>
            </a:r>
            <a:r>
              <a:rPr lang="en-US" altLang="zh-TW" sz="2400" smtClean="0">
                <a:latin typeface="標楷體" pitchFamily="65" charset="-120"/>
              </a:rPr>
              <a:t>FTA</a:t>
            </a:r>
            <a:r>
              <a:rPr lang="zh-TW" altLang="en-US" sz="2400" smtClean="0">
                <a:latin typeface="標楷體" pitchFamily="65" charset="-120"/>
              </a:rPr>
              <a:t>、</a:t>
            </a:r>
            <a:r>
              <a:rPr lang="en-US" altLang="zh-TW" sz="2400" smtClean="0">
                <a:latin typeface="標楷體" pitchFamily="65" charset="-120"/>
              </a:rPr>
              <a:t>TTIP</a:t>
            </a:r>
          </a:p>
        </p:txBody>
      </p:sp>
      <p:sp>
        <p:nvSpPr>
          <p:cNvPr id="13316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0D1309B-A636-481A-9A33-C2889DBDAD4F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89647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>
          <a:xfrm>
            <a:off x="979488" y="260350"/>
            <a:ext cx="6959600" cy="919163"/>
          </a:xfrm>
        </p:spPr>
        <p:txBody>
          <a:bodyPr/>
          <a:lstStyle/>
          <a:p>
            <a:r>
              <a:rPr lang="zh-TW" altLang="en-US" b="0">
                <a:solidFill>
                  <a:srgbClr val="006600"/>
                </a:solidFill>
              </a:rPr>
              <a:t>杜哈回合之進展時間表</a:t>
            </a:r>
          </a:p>
        </p:txBody>
      </p:sp>
      <p:sp>
        <p:nvSpPr>
          <p:cNvPr id="256003" name="Line 3"/>
          <p:cNvSpPr>
            <a:spLocks noChangeShapeType="1"/>
          </p:cNvSpPr>
          <p:nvPr/>
        </p:nvSpPr>
        <p:spPr bwMode="auto">
          <a:xfrm>
            <a:off x="323850" y="2520950"/>
            <a:ext cx="8305800" cy="0"/>
          </a:xfrm>
          <a:prstGeom prst="line">
            <a:avLst/>
          </a:prstGeom>
          <a:noFill/>
          <a:ln w="19050">
            <a:solidFill>
              <a:srgbClr val="00008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04" name="Line 4"/>
          <p:cNvSpPr>
            <a:spLocks noChangeShapeType="1"/>
          </p:cNvSpPr>
          <p:nvPr/>
        </p:nvSpPr>
        <p:spPr bwMode="auto">
          <a:xfrm>
            <a:off x="971550" y="2233613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05" name="Line 5"/>
          <p:cNvSpPr>
            <a:spLocks noChangeShapeType="1"/>
          </p:cNvSpPr>
          <p:nvPr/>
        </p:nvSpPr>
        <p:spPr bwMode="auto">
          <a:xfrm>
            <a:off x="2771775" y="2233613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06" name="Line 6"/>
          <p:cNvSpPr>
            <a:spLocks noChangeShapeType="1"/>
          </p:cNvSpPr>
          <p:nvPr/>
        </p:nvSpPr>
        <p:spPr bwMode="auto">
          <a:xfrm>
            <a:off x="4427538" y="230505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07" name="Line 7"/>
          <p:cNvSpPr>
            <a:spLocks noChangeShapeType="1"/>
          </p:cNvSpPr>
          <p:nvPr/>
        </p:nvSpPr>
        <p:spPr bwMode="auto">
          <a:xfrm>
            <a:off x="5867400" y="227647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08" name="Text Box 8"/>
          <p:cNvSpPr txBox="1">
            <a:spLocks noChangeArrowheads="1"/>
          </p:cNvSpPr>
          <p:nvPr/>
        </p:nvSpPr>
        <p:spPr bwMode="auto">
          <a:xfrm>
            <a:off x="47625" y="2965450"/>
            <a:ext cx="1644650" cy="2659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Launch of Doha Development Round: </a:t>
            </a:r>
            <a:r>
              <a:rPr kumimoji="0" lang="en-US" altLang="zh-TW" sz="1600" b="1" u="sng">
                <a:latin typeface="Times New Roman" pitchFamily="18" charset="0"/>
                <a:ea typeface="新細明體" pitchFamily="18" charset="-120"/>
              </a:rPr>
              <a:t>November, 2001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同意展開新回合談判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目標：</a:t>
            </a:r>
            <a:r>
              <a:rPr kumimoji="0" lang="en-US" altLang="zh-TW" sz="1600" b="1">
                <a:latin typeface="微軟正黑體" pitchFamily="34" charset="-120"/>
                <a:ea typeface="微軟正黑體" pitchFamily="34" charset="-120"/>
              </a:rPr>
              <a:t>2005</a:t>
            </a: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1600" b="1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月完成</a:t>
            </a:r>
          </a:p>
          <a:p>
            <a:pPr>
              <a:spcBef>
                <a:spcPct val="50000"/>
              </a:spcBef>
            </a:pPr>
            <a:endParaRPr kumimoji="0" lang="en-US" altLang="zh-TW" sz="1600" b="1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6009" name="Text Box 9"/>
          <p:cNvSpPr txBox="1">
            <a:spLocks noChangeArrowheads="1"/>
          </p:cNvSpPr>
          <p:nvPr/>
        </p:nvSpPr>
        <p:spPr bwMode="auto">
          <a:xfrm>
            <a:off x="1835150" y="2952750"/>
            <a:ext cx="1752600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5</a:t>
            </a:r>
            <a:r>
              <a:rPr kumimoji="0" lang="en-US" altLang="zh-TW" sz="1600" b="1" baseline="30000">
                <a:latin typeface="Times New Roman" pitchFamily="18" charset="0"/>
                <a:ea typeface="新細明體" pitchFamily="18" charset="-120"/>
              </a:rPr>
              <a:t>th</a:t>
            </a:r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 Ministerial Conference in Cancun Mexico: </a:t>
            </a:r>
            <a:r>
              <a:rPr kumimoji="0" lang="en-US" altLang="zh-TW" sz="1600" b="1" u="sng">
                <a:latin typeface="Times New Roman" pitchFamily="18" charset="0"/>
                <a:ea typeface="新細明體" pitchFamily="18" charset="-120"/>
              </a:rPr>
              <a:t>September, 2003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主要目標：評估杜哈回合之進展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結果：無法達成共識，</a:t>
            </a:r>
            <a:r>
              <a:rPr kumimoji="0" lang="en-US" altLang="zh-TW" sz="1600" b="1">
                <a:latin typeface="微軟正黑體" pitchFamily="34" charset="-120"/>
                <a:ea typeface="微軟正黑體" pitchFamily="34" charset="-120"/>
              </a:rPr>
              <a:t>2005</a:t>
            </a: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年完成之時間表已不可能</a:t>
            </a:r>
          </a:p>
        </p:txBody>
      </p:sp>
      <p:sp>
        <p:nvSpPr>
          <p:cNvPr id="256010" name="Text Box 10"/>
          <p:cNvSpPr txBox="1">
            <a:spLocks noChangeArrowheads="1"/>
          </p:cNvSpPr>
          <p:nvPr/>
        </p:nvSpPr>
        <p:spPr bwMode="auto">
          <a:xfrm>
            <a:off x="3708400" y="2952750"/>
            <a:ext cx="1511300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July Framework Meeting: </a:t>
            </a:r>
          </a:p>
          <a:p>
            <a:r>
              <a:rPr kumimoji="0" lang="en-US" altLang="zh-TW" sz="1600" b="1" u="sng">
                <a:latin typeface="Times New Roman" pitchFamily="18" charset="0"/>
                <a:ea typeface="新細明體" pitchFamily="18" charset="-120"/>
              </a:rPr>
              <a:t>July, 2004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kumimoji="0" lang="zh-TW" altLang="en-US" sz="1600" b="1">
                <a:latin typeface="微軟正黑體" pitchFamily="34" charset="-120"/>
                <a:ea typeface="微軟正黑體" pitchFamily="34" charset="-120"/>
              </a:rPr>
              <a:t>目標：決定後續談判之架構，並決定召開香港部長會議</a:t>
            </a:r>
          </a:p>
        </p:txBody>
      </p:sp>
      <p:sp>
        <p:nvSpPr>
          <p:cNvPr id="256011" name="Text Box 11"/>
          <p:cNvSpPr txBox="1">
            <a:spLocks noChangeArrowheads="1"/>
          </p:cNvSpPr>
          <p:nvPr/>
        </p:nvSpPr>
        <p:spPr bwMode="auto">
          <a:xfrm>
            <a:off x="5292725" y="2924175"/>
            <a:ext cx="1439863" cy="192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Hong Kong Ministerial:</a:t>
            </a:r>
          </a:p>
          <a:p>
            <a:r>
              <a:rPr kumimoji="0" lang="en-US" altLang="zh-TW" sz="1600" b="1" u="sng">
                <a:latin typeface="Times New Roman" pitchFamily="18" charset="0"/>
                <a:ea typeface="新細明體" pitchFamily="18" charset="-120"/>
              </a:rPr>
              <a:t>December, 2005</a:t>
            </a:r>
          </a:p>
          <a:p>
            <a:pPr>
              <a:spcBef>
                <a:spcPct val="50000"/>
              </a:spcBef>
            </a:pPr>
            <a:r>
              <a:rPr kumimoji="0" lang="zh-TW" altLang="en-US" sz="1600" b="1">
                <a:latin typeface="Times New Roman" pitchFamily="18" charset="0"/>
                <a:ea typeface="微軟正黑體" pitchFamily="34" charset="-120"/>
              </a:rPr>
              <a:t>九大議題均提出談判方向文件與要求</a:t>
            </a:r>
          </a:p>
        </p:txBody>
      </p:sp>
      <p:sp>
        <p:nvSpPr>
          <p:cNvPr id="256012" name="Line 12"/>
          <p:cNvSpPr>
            <a:spLocks noChangeShapeType="1"/>
          </p:cNvSpPr>
          <p:nvPr/>
        </p:nvSpPr>
        <p:spPr bwMode="auto">
          <a:xfrm>
            <a:off x="8027988" y="227647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13" name="Text Box 13"/>
          <p:cNvSpPr txBox="1">
            <a:spLocks noChangeArrowheads="1"/>
          </p:cNvSpPr>
          <p:nvPr/>
        </p:nvSpPr>
        <p:spPr bwMode="auto">
          <a:xfrm>
            <a:off x="7451725" y="2997200"/>
            <a:ext cx="1584325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en-US" altLang="zh-TW" sz="1600" b="1">
                <a:latin typeface="Times New Roman" pitchFamily="18" charset="0"/>
                <a:ea typeface="新細明體" pitchFamily="18" charset="-120"/>
              </a:rPr>
              <a:t>Geneva Ministerial:</a:t>
            </a:r>
          </a:p>
          <a:p>
            <a:r>
              <a:rPr kumimoji="0" lang="en-US" altLang="zh-TW" sz="1600" b="1" u="sng">
                <a:latin typeface="Times New Roman" pitchFamily="18" charset="0"/>
                <a:ea typeface="新細明體" pitchFamily="18" charset="-120"/>
              </a:rPr>
              <a:t>December, 2009</a:t>
            </a:r>
          </a:p>
          <a:p>
            <a:endParaRPr kumimoji="0" lang="en-US" altLang="zh-TW" sz="1600" b="1" u="sng">
              <a:latin typeface="Times New Roman" pitchFamily="18" charset="0"/>
              <a:ea typeface="新細明體" pitchFamily="18" charset="-120"/>
            </a:endParaRPr>
          </a:p>
          <a:p>
            <a:pPr>
              <a:buFontTx/>
              <a:buChar char="•"/>
            </a:pP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主題</a:t>
            </a:r>
            <a:r>
              <a:rPr kumimoji="0" lang="en-US" altLang="en-US" sz="1400" b="1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kumimoji="0" lang="en-US" altLang="zh-TW" sz="1400" b="1">
                <a:latin typeface="微軟正黑體" pitchFamily="34" charset="-120"/>
                <a:ea typeface="微軟正黑體" pitchFamily="34" charset="-120"/>
              </a:rPr>
              <a:t>WTO, </a:t>
            </a: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多邊貿易體系與現今全球經貿環境</a:t>
            </a:r>
          </a:p>
          <a:p>
            <a:pPr>
              <a:buFontTx/>
              <a:buChar char="•"/>
            </a:pPr>
            <a:r>
              <a:rPr kumimoji="0" lang="en-US" altLang="zh-TW" sz="1400" b="1">
                <a:latin typeface="微軟正黑體" pitchFamily="34" charset="-120"/>
                <a:ea typeface="微軟正黑體" pitchFamily="34" charset="-120"/>
              </a:rPr>
              <a:t>2010</a:t>
            </a: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年第一季全面檢討</a:t>
            </a:r>
            <a:r>
              <a:rPr kumimoji="0" lang="en-US" altLang="zh-TW" sz="1400" b="1">
                <a:latin typeface="微軟正黑體" pitchFamily="34" charset="-120"/>
                <a:ea typeface="微軟正黑體" pitchFamily="34" charset="-120"/>
              </a:rPr>
              <a:t>(stocktaking)</a:t>
            </a: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談判進展之計畫  </a:t>
            </a:r>
          </a:p>
        </p:txBody>
      </p:sp>
      <p:sp>
        <p:nvSpPr>
          <p:cNvPr id="256014" name="Line 14"/>
          <p:cNvSpPr>
            <a:spLocks noChangeShapeType="1"/>
          </p:cNvSpPr>
          <p:nvPr/>
        </p:nvSpPr>
        <p:spPr bwMode="auto">
          <a:xfrm>
            <a:off x="6659563" y="227647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15" name="Text Box 15"/>
          <p:cNvSpPr txBox="1">
            <a:spLocks noChangeArrowheads="1"/>
          </p:cNvSpPr>
          <p:nvPr/>
        </p:nvSpPr>
        <p:spPr bwMode="auto">
          <a:xfrm>
            <a:off x="6154738" y="1628775"/>
            <a:ext cx="865187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r>
              <a:rPr kumimoji="0" lang="en-US" altLang="zh-TW" sz="1400" b="1">
                <a:latin typeface="微軟正黑體" pitchFamily="34" charset="-120"/>
                <a:ea typeface="微軟正黑體" pitchFamily="34" charset="-120"/>
              </a:rPr>
              <a:t>2006</a:t>
            </a: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：談判暫停與復談</a:t>
            </a:r>
          </a:p>
        </p:txBody>
      </p:sp>
      <p:sp>
        <p:nvSpPr>
          <p:cNvPr id="256016" name="Line 16"/>
          <p:cNvSpPr>
            <a:spLocks noChangeShapeType="1"/>
          </p:cNvSpPr>
          <p:nvPr/>
        </p:nvSpPr>
        <p:spPr bwMode="auto">
          <a:xfrm>
            <a:off x="7235825" y="2276475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56017" name="Text Box 17"/>
          <p:cNvSpPr txBox="1">
            <a:spLocks noChangeArrowheads="1"/>
          </p:cNvSpPr>
          <p:nvPr/>
        </p:nvSpPr>
        <p:spPr bwMode="auto">
          <a:xfrm>
            <a:off x="7092950" y="1619250"/>
            <a:ext cx="9366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/>
          <a:p>
            <a:r>
              <a:rPr kumimoji="0" lang="en-US" altLang="zh-TW" sz="1400" b="1">
                <a:latin typeface="微軟正黑體" pitchFamily="34" charset="-120"/>
                <a:ea typeface="微軟正黑體" pitchFamily="34" charset="-120"/>
              </a:rPr>
              <a:t>2008</a:t>
            </a:r>
            <a:r>
              <a:rPr kumimoji="0" lang="zh-TW" altLang="en-US" sz="1400" b="1">
                <a:latin typeface="微軟正黑體" pitchFamily="34" charset="-120"/>
                <a:ea typeface="微軟正黑體" pitchFamily="34" charset="-120"/>
              </a:rPr>
              <a:t>：小型部長會議談判破裂</a:t>
            </a:r>
          </a:p>
        </p:txBody>
      </p:sp>
    </p:spTree>
    <p:extLst>
      <p:ext uri="{BB962C8B-B14F-4D97-AF65-F5344CB8AC3E}">
        <p14:creationId xmlns:p14="http://schemas.microsoft.com/office/powerpoint/2010/main" val="324588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杜哈回合九大</a:t>
            </a:r>
            <a:r>
              <a:rPr lang="zh-TW" altLang="en-US" dirty="0"/>
              <a:t>議題簡介</a:t>
            </a:r>
          </a:p>
        </p:txBody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8362950" cy="4492625"/>
          </a:xfrm>
          <a:ln>
            <a:solidFill>
              <a:schemeClr val="folHlink"/>
            </a:solidFill>
            <a:miter lim="800000"/>
            <a:headEnd/>
            <a:tailEnd/>
          </a:ln>
        </p:spPr>
        <p:txBody>
          <a:bodyPr>
            <a:normAutofit fontScale="85000" lnSpcReduction="20000"/>
          </a:bodyPr>
          <a:lstStyle/>
          <a:p>
            <a:r>
              <a:rPr lang="zh-TW" altLang="en-US" sz="2400" dirty="0"/>
              <a:t>農產品市場進入</a:t>
            </a:r>
          </a:p>
          <a:p>
            <a:r>
              <a:rPr lang="zh-TW" altLang="en-US" sz="2400" dirty="0"/>
              <a:t>工業產品市場進入</a:t>
            </a:r>
            <a:r>
              <a:rPr lang="en-US" altLang="zh-TW" sz="2400" dirty="0"/>
              <a:t>(NAMA)</a:t>
            </a:r>
          </a:p>
          <a:p>
            <a:r>
              <a:rPr lang="zh-TW" altLang="en-US" sz="2400" dirty="0"/>
              <a:t>服務貿易自由化</a:t>
            </a:r>
          </a:p>
          <a:p>
            <a:r>
              <a:rPr lang="zh-TW" altLang="en-US" sz="2400" dirty="0"/>
              <a:t>貿易便捷化 </a:t>
            </a:r>
            <a:r>
              <a:rPr lang="en-US" altLang="zh-TW" sz="2400" dirty="0">
                <a:solidFill>
                  <a:srgbClr val="ACAA56"/>
                </a:solidFill>
              </a:rPr>
              <a:t>(</a:t>
            </a:r>
            <a:r>
              <a:rPr lang="zh-TW" altLang="en-US" sz="2400" dirty="0">
                <a:solidFill>
                  <a:srgbClr val="ACAA56"/>
                </a:solidFill>
                <a:latin typeface="微軟正黑體" pitchFamily="34" charset="-120"/>
              </a:rPr>
              <a:t>新加坡議題</a:t>
            </a:r>
            <a:r>
              <a:rPr lang="zh-TW" altLang="en-US" sz="2400" dirty="0">
                <a:solidFill>
                  <a:srgbClr val="ACAA56"/>
                </a:solidFill>
              </a:rPr>
              <a:t>：</a:t>
            </a:r>
            <a:r>
              <a:rPr lang="zh-TW" altLang="en-US" sz="2400" dirty="0">
                <a:solidFill>
                  <a:srgbClr val="ACAA56"/>
                </a:solidFill>
                <a:latin typeface="微軟正黑體" pitchFamily="34" charset="-120"/>
              </a:rPr>
              <a:t>政府採購透明化、投資、競爭）</a:t>
            </a:r>
            <a:r>
              <a:rPr lang="zh-TW" altLang="en-US" sz="2400" dirty="0">
                <a:latin typeface="微軟正黑體" pitchFamily="34" charset="-120"/>
              </a:rPr>
              <a:t> </a:t>
            </a:r>
          </a:p>
          <a:p>
            <a:r>
              <a:rPr lang="zh-TW" altLang="en-US" sz="2400" dirty="0"/>
              <a:t>貿易規則</a:t>
            </a:r>
          </a:p>
          <a:p>
            <a:r>
              <a:rPr lang="zh-TW" altLang="en-US" sz="2400" dirty="0"/>
              <a:t>貿易與發展</a:t>
            </a:r>
          </a:p>
          <a:p>
            <a:r>
              <a:rPr lang="zh-TW" altLang="en-US" sz="2400" dirty="0"/>
              <a:t>貿易與環境</a:t>
            </a:r>
          </a:p>
          <a:p>
            <a:r>
              <a:rPr lang="zh-TW" altLang="en-US" sz="2400" dirty="0"/>
              <a:t>爭端解決</a:t>
            </a:r>
          </a:p>
          <a:p>
            <a:r>
              <a:rPr lang="zh-TW" altLang="en-US" sz="2400" dirty="0"/>
              <a:t>智慧財產權</a:t>
            </a:r>
          </a:p>
        </p:txBody>
      </p:sp>
    </p:spTree>
    <p:extLst>
      <p:ext uri="{BB962C8B-B14F-4D97-AF65-F5344CB8AC3E}">
        <p14:creationId xmlns:p14="http://schemas.microsoft.com/office/powerpoint/2010/main" val="344771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28918" y="260350"/>
            <a:ext cx="7825628" cy="1143000"/>
          </a:xfrm>
        </p:spPr>
        <p:txBody>
          <a:bodyPr/>
          <a:lstStyle/>
          <a:p>
            <a:r>
              <a:rPr lang="zh-TW" altLang="en-US" sz="3000" b="0" dirty="0" smtClean="0"/>
              <a:t>杜哈回合降稅模式：特殊</a:t>
            </a:r>
            <a:r>
              <a:rPr lang="zh-TW" altLang="en-US" sz="3000" b="0" dirty="0"/>
              <a:t>暨差別待遇</a:t>
            </a:r>
            <a:r>
              <a:rPr lang="en-US" altLang="zh-TW" sz="3000" b="0" dirty="0"/>
              <a:t>(special &amp; different treatment)</a:t>
            </a:r>
            <a:endParaRPr lang="en-US" altLang="zh-TW" sz="3000" dirty="0"/>
          </a:p>
        </p:txBody>
      </p:sp>
      <p:graphicFrame>
        <p:nvGraphicFramePr>
          <p:cNvPr id="293965" name="Group 77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561197882"/>
              </p:ext>
            </p:extLst>
          </p:nvPr>
        </p:nvGraphicFramePr>
        <p:xfrm>
          <a:off x="421061" y="1461230"/>
          <a:ext cx="8229880" cy="4926014"/>
        </p:xfrm>
        <a:graphic>
          <a:graphicData uri="http://schemas.openxmlformats.org/drawingml/2006/table">
            <a:tbl>
              <a:tblPr/>
              <a:tblGrid>
                <a:gridCol w="2698657"/>
                <a:gridCol w="5531223"/>
              </a:tblGrid>
              <a:tr h="1404171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降稅係數為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會員可有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14%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的稅項為半幅降稅，惟該等稅項的貿易量不應超過總量的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16%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；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或可有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6.5%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的稅項免降稅，惟該等稅項的貿易量不應超過總量的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7.5%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4171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altLang="zh-TW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降稅係數為</a:t>
                      </a:r>
                      <a:r>
                        <a:rPr kumimoji="1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22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會員可有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10%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的稅項為半幅降稅，惟該等稅項的貿易量不應超過總量的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10%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；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或可有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5%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的稅項免降稅，惟該等稅項的貿易量不應超過總量的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5%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501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若會員不享彈性，則可提高降稅係數為</a:t>
                      </a:r>
                      <a:r>
                        <a:rPr kumimoji="1" lang="en-US" altLang="zh-TW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25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4171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en-US" altLang="zh-TW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反彈性集中條款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彈性之適用不得用以排除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HS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整章貨品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EAC5A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開發中會員可運用的彈性措施，不可百分之百用來保護某個產業，故建議每章最少要有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20%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的稅項，或占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9%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進口值的稅項不能使用彈性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46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2" name="Rectangle 4"/>
          <p:cNvSpPr>
            <a:spLocks noChangeArrowheads="1"/>
          </p:cNvSpPr>
          <p:nvPr/>
        </p:nvSpPr>
        <p:spPr bwMode="auto">
          <a:xfrm>
            <a:off x="395288" y="336550"/>
            <a:ext cx="8748712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TW" altLang="en-US" sz="2700">
                <a:latin typeface="標楷體" pitchFamily="65" charset="-120"/>
              </a:rPr>
              <a:t>開發中會員係數</a:t>
            </a:r>
            <a:r>
              <a:rPr lang="en-US" altLang="zh-TW" sz="2700">
                <a:latin typeface="標楷體" pitchFamily="65" charset="-120"/>
              </a:rPr>
              <a:t>25</a:t>
            </a:r>
            <a:r>
              <a:rPr lang="zh-TW" altLang="en-US" sz="2700">
                <a:latin typeface="標楷體" pitchFamily="65" charset="-120"/>
              </a:rPr>
              <a:t>，無任何彈性的降稅情形 </a:t>
            </a:r>
            <a:r>
              <a:rPr lang="en-US" altLang="zh-TW" sz="2700">
                <a:latin typeface="標楷體" pitchFamily="65" charset="-120"/>
              </a:rPr>
              <a:t>(</a:t>
            </a:r>
            <a:r>
              <a:rPr lang="zh-TW" altLang="en-US" sz="2700">
                <a:latin typeface="標楷體" pitchFamily="65" charset="-120"/>
              </a:rPr>
              <a:t>單位：</a:t>
            </a:r>
            <a:r>
              <a:rPr lang="en-US" altLang="zh-TW" sz="2700">
                <a:latin typeface="標楷體" pitchFamily="65" charset="-120"/>
              </a:rPr>
              <a:t>%)</a:t>
            </a:r>
          </a:p>
        </p:txBody>
      </p:sp>
      <p:graphicFrame>
        <p:nvGraphicFramePr>
          <p:cNvPr id="289358" name="Group 590"/>
          <p:cNvGraphicFramePr>
            <a:graphicFrameLocks noGrp="1"/>
          </p:cNvGraphicFramePr>
          <p:nvPr/>
        </p:nvGraphicFramePr>
        <p:xfrm>
          <a:off x="250825" y="1268413"/>
          <a:ext cx="8569325" cy="5486400"/>
        </p:xfrm>
        <a:graphic>
          <a:graphicData uri="http://schemas.openxmlformats.org/drawingml/2006/table">
            <a:tbl>
              <a:tblPr/>
              <a:tblGrid>
                <a:gridCol w="781050"/>
                <a:gridCol w="1477963"/>
                <a:gridCol w="1479550"/>
                <a:gridCol w="781050"/>
                <a:gridCol w="1635125"/>
                <a:gridCol w="1633537"/>
                <a:gridCol w="781050"/>
              </a:tblGrid>
              <a:tr h="365125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2B455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會員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降稅前平均基礎稅率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降稅後平均約束稅率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平均降幅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降稅前平均執行稅率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降稅後平均執行稅率</a:t>
                      </a: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平均降幅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台灣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30.0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3.4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34.6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74638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南韓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11.8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6.9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41.5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5.9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10.6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中國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9.0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6.1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32.2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9.0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33.3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印尼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35.6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14.3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59.8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7.3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印度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45.2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15.0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66.8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19.5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13.4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31.3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馬來西亞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24.2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10.9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55.0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8.6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41.9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泰國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28.5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55.8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10.2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35.3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墨西哥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34.9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14.5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58.5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10.1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17.2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阿根廷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30.6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13.6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55.6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10.4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8.3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20.2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智利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25.0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12.5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50.0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巴西</a:t>
                      </a:r>
                      <a:endParaRPr kumimoji="1" lang="zh-TW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29.8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13.3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55.4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11.0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9.6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12.7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 gridSpan="7"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資料來源：杜巧霞、靖心慈、史惠慈、陳逸潔（</a:t>
                      </a: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2008</a:t>
                      </a: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），「</a:t>
                      </a: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2008</a:t>
                      </a: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年杜哈回合談判回顧與展望」，發表於</a:t>
                      </a: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2009</a:t>
                      </a: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全球經濟展望研討會，中華經濟研究院。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10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ChangeArrowheads="1"/>
          </p:cNvSpPr>
          <p:nvPr/>
        </p:nvSpPr>
        <p:spPr bwMode="auto">
          <a:xfrm>
            <a:off x="395288" y="385763"/>
            <a:ext cx="799306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TW" altLang="en-US" sz="3000"/>
              <a:t>已開發會員降稅係數</a:t>
            </a:r>
            <a:r>
              <a:rPr lang="en-US" altLang="zh-TW" sz="3000"/>
              <a:t>8</a:t>
            </a:r>
            <a:r>
              <a:rPr lang="zh-TW" altLang="en-US" sz="3000"/>
              <a:t>的降稅情形</a:t>
            </a:r>
          </a:p>
        </p:txBody>
      </p:sp>
      <p:graphicFrame>
        <p:nvGraphicFramePr>
          <p:cNvPr id="290348" name="Group 556"/>
          <p:cNvGraphicFramePr>
            <a:graphicFrameLocks noGrp="1"/>
          </p:cNvGraphicFramePr>
          <p:nvPr/>
        </p:nvGraphicFramePr>
        <p:xfrm>
          <a:off x="144463" y="1844675"/>
          <a:ext cx="8820150" cy="4617720"/>
        </p:xfrm>
        <a:graphic>
          <a:graphicData uri="http://schemas.openxmlformats.org/drawingml/2006/table">
            <a:tbl>
              <a:tblPr/>
              <a:tblGrid>
                <a:gridCol w="855662"/>
                <a:gridCol w="1471613"/>
                <a:gridCol w="1520825"/>
                <a:gridCol w="803275"/>
                <a:gridCol w="1682750"/>
                <a:gridCol w="1682750"/>
                <a:gridCol w="803275"/>
              </a:tblGrid>
              <a:tr h="344488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2B455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會員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降稅前平均基礎稅率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降稅後平均約束稅率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平均降幅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降稅前平均執行稅率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降稅後平均執行稅率</a:t>
                      </a: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05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平均降幅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美國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52.5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52.5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加拿大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2.7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53.4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1.6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52.9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歐盟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2.1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47.5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2.1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47.5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澳大利亞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12.4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3.7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70.2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4.2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2.7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35.7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紐西蘭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13.9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75.5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2.7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38.6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日本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52.6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3.4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47.1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台灣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2.3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54.0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5.2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2.3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55.8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南韓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11.8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66.9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6.6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3.9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40.9</a:t>
                      </a:r>
                      <a:endParaRPr kumimoji="1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BEF"/>
                    </a:solidFill>
                  </a:tcPr>
                </a:tc>
              </a:tr>
              <a:tr h="228600">
                <a:tc gridSpan="7">
                  <a:txBody>
                    <a:bodyPr/>
                    <a:lstStyle>
                      <a:lvl1pPr algn="just" eaLnBrk="0" hangingPunct="0">
                        <a:spcBef>
                          <a:spcPct val="20000"/>
                        </a:spcBef>
                        <a:buClr>
                          <a:srgbClr val="AEAC5A"/>
                        </a:buClr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1pPr>
                      <a:lvl2pPr algn="just" eaLnBrk="0" hangingPunct="0">
                        <a:spcBef>
                          <a:spcPct val="20000"/>
                        </a:spcBef>
                        <a:buClr>
                          <a:srgbClr val="6378BB"/>
                        </a:buClr>
                        <a:buSzPct val="85000"/>
                        <a:buFont typeface="Wingdings" pitchFamily="2" charset="2"/>
                        <a:defRPr kumimoji="1" sz="22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2pPr>
                      <a:lvl3pPr algn="just" eaLnBrk="0" hangingPunct="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itchFamily="2" charset="2"/>
                        <a:defRPr kumimoji="1" sz="2100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3pPr>
                      <a:lvl4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4pPr>
                      <a:lvl5pPr algn="just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5pPr>
                      <a:lvl6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6pPr>
                      <a:lvl7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7pPr>
                      <a:lvl8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8pPr>
                      <a:lvl9pPr algn="just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imes New Roman" pitchFamily="18" charset="0"/>
                          <a:ea typeface="標楷體" pitchFamily="65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資料來源：杜巧霞、靖心慈、史惠慈、陳逸潔（</a:t>
                      </a:r>
                      <a:r>
                        <a:rPr kumimoji="1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2008</a:t>
                      </a:r>
                      <a:r>
                        <a:rPr kumimoji="1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），「</a:t>
                      </a:r>
                      <a:r>
                        <a:rPr kumimoji="1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2008</a:t>
                      </a:r>
                      <a:r>
                        <a:rPr kumimoji="1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年杜哈回合談判回顧與展望」，發表於</a:t>
                      </a:r>
                      <a:r>
                        <a:rPr kumimoji="1" lang="en-US" altLang="zh-TW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2009</a:t>
                      </a:r>
                      <a:r>
                        <a:rPr kumimoji="1" lang="zh-TW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B455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全球經濟展望研討會，中華經濟研究院。</a:t>
                      </a:r>
                      <a:endParaRPr kumimoji="1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95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95" y="1005372"/>
            <a:ext cx="7688620" cy="5492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740213" y="116107"/>
            <a:ext cx="57223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3000" dirty="0" smtClean="0">
                <a:latin typeface="微軟正黑體"/>
                <a:ea typeface="微軟正黑體"/>
                <a:cs typeface="微軟正黑體"/>
              </a:rPr>
              <a:t>為何ＷＴＯ之杜哈回合談不下去？</a:t>
            </a:r>
            <a:endParaRPr kumimoji="1" lang="zh-TW" altLang="en-US" sz="3000" dirty="0">
              <a:latin typeface="微軟正黑體"/>
              <a:ea typeface="微軟正黑體"/>
              <a:cs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27592822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74349" y="242047"/>
            <a:ext cx="9031008" cy="1116106"/>
          </a:xfrm>
        </p:spPr>
        <p:txBody>
          <a:bodyPr/>
          <a:lstStyle/>
          <a:p>
            <a:r>
              <a:rPr lang="zh-TW" altLang="en-US" sz="3000" dirty="0"/>
              <a:t>但是</a:t>
            </a:r>
            <a:r>
              <a:rPr lang="en-US" altLang="zh-TW" sz="3000" dirty="0"/>
              <a:t>WTO</a:t>
            </a:r>
            <a:r>
              <a:rPr lang="zh-TW" altLang="en-US" sz="3000" dirty="0"/>
              <a:t>仍有些</a:t>
            </a:r>
            <a:r>
              <a:rPr lang="zh-TW" altLang="en-US" sz="3000" dirty="0" smtClean="0"/>
              <a:t>進展：</a:t>
            </a:r>
            <a:r>
              <a:rPr lang="en-US" altLang="zh-TW" sz="3000" dirty="0" smtClean="0"/>
              <a:t>WTO</a:t>
            </a:r>
            <a:r>
              <a:rPr lang="zh-TW" altLang="en-US" sz="3000" dirty="0" smtClean="0"/>
              <a:t>貿易</a:t>
            </a:r>
            <a:r>
              <a:rPr lang="zh-TW" altLang="en-US" sz="3000" dirty="0"/>
              <a:t>便捷化</a:t>
            </a:r>
            <a:r>
              <a:rPr lang="zh-TW" altLang="en-US" sz="3000" dirty="0" smtClean="0"/>
              <a:t>協定（一）</a:t>
            </a:r>
          </a:p>
        </p:txBody>
      </p:sp>
      <p:graphicFrame>
        <p:nvGraphicFramePr>
          <p:cNvPr id="44988" name="Group 9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3042557"/>
              </p:ext>
            </p:extLst>
          </p:nvPr>
        </p:nvGraphicFramePr>
        <p:xfrm>
          <a:off x="268950" y="974440"/>
          <a:ext cx="8166847" cy="5560754"/>
        </p:xfrm>
        <a:graphic>
          <a:graphicData uri="http://schemas.openxmlformats.org/drawingml/2006/table">
            <a:tbl>
              <a:tblPr/>
              <a:tblGrid>
                <a:gridCol w="1417604"/>
                <a:gridCol w="3292953"/>
                <a:gridCol w="1155458"/>
                <a:gridCol w="1151424"/>
                <a:gridCol w="1149408"/>
              </a:tblGrid>
              <a:tr h="40849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Category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Provisions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WTO TF 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TW-SGP FTA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TW-NZ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FTA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34">
                <a:tc rowSpan="8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Transparency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(GATT Art. X)</a:t>
                      </a:r>
                      <a:endParaRPr kumimoji="1" lang="en-US" altLang="zh-TW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Publication &amp; availability of information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Internet publication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Enquiry points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Publication prior to implementation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3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Obligation to consult traders/business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3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Commenting on proposed regulations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Advance rulings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Appeal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34">
                <a:tc rowSpan="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Fee and formalities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(GATT Art. VIII)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Fees &amp; charges connected w import/export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Penalty disciplines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Pre-arrival processing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Automation/electronic submission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513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Separation of release from clearance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Risk management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Post clearance audits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Release times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Authorized operators</a:t>
                      </a:r>
                      <a:endParaRPr kumimoji="1" lang="en-US" altLang="zh-TW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91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98474" y="170329"/>
            <a:ext cx="8645526" cy="1116106"/>
          </a:xfrm>
        </p:spPr>
        <p:txBody>
          <a:bodyPr/>
          <a:lstStyle/>
          <a:p>
            <a:r>
              <a:rPr lang="zh-TW" altLang="en-US" sz="3000" dirty="0"/>
              <a:t>但是</a:t>
            </a:r>
            <a:r>
              <a:rPr lang="en-US" altLang="zh-TW" sz="3000" dirty="0"/>
              <a:t>WTO</a:t>
            </a:r>
            <a:r>
              <a:rPr lang="zh-TW" altLang="en-US" sz="3000" dirty="0"/>
              <a:t>仍有些進展：</a:t>
            </a:r>
            <a:r>
              <a:rPr lang="en-US" altLang="zh-TW" sz="3000" dirty="0"/>
              <a:t>WTO</a:t>
            </a:r>
            <a:r>
              <a:rPr lang="zh-TW" altLang="en-US" sz="3000" dirty="0"/>
              <a:t>貿易便捷化協定</a:t>
            </a:r>
            <a:r>
              <a:rPr lang="zh-TW" altLang="en-US" sz="3000" dirty="0" smtClean="0"/>
              <a:t>（二）</a:t>
            </a:r>
          </a:p>
        </p:txBody>
      </p:sp>
      <p:graphicFrame>
        <p:nvGraphicFramePr>
          <p:cNvPr id="46823" name="Group 7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078494"/>
              </p:ext>
            </p:extLst>
          </p:nvPr>
        </p:nvGraphicFramePr>
        <p:xfrm>
          <a:off x="340474" y="942868"/>
          <a:ext cx="8032563" cy="5739874"/>
        </p:xfrm>
        <a:graphic>
          <a:graphicData uri="http://schemas.openxmlformats.org/drawingml/2006/table">
            <a:tbl>
              <a:tblPr/>
              <a:tblGrid>
                <a:gridCol w="1796915"/>
                <a:gridCol w="2840155"/>
                <a:gridCol w="1132493"/>
                <a:gridCol w="1132491"/>
                <a:gridCol w="1130509"/>
              </a:tblGrid>
              <a:tr h="5200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Category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Provisions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WTO TF 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TW-SGP FTA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TW-NZ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FTA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1">
                <a:tc rowSpan="10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Fee and formalities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(GATT Art. VIII)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Expedited shipments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Consularization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9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Co-operation on custom &amp; other TF matters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9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Simplification of formalities/procedures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9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Harmonization of regulations/formalities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Use of international standards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Single window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Pre-shipment inspections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Custom brokers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Temporary admission of goods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Transit (GATT Art. V)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Freedom of transit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8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Others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Exchange of custom-related information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●</a:t>
                      </a: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Total no. of measures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29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14300"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11430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1" lang="zh-TW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itchFamily="34" charset="0"/>
                        <a:ea typeface="MS PGothic" pitchFamily="34" charset="-128"/>
                      </a:endParaRPr>
                    </a:p>
                  </a:txBody>
                  <a:tcPr marL="91444" marR="914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11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kumimoji="1" sz="28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Calibri" pitchFamily="34" charset="0"/>
                          <a:ea typeface="MS PGothic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pitchFamily="18" charset="0"/>
                          <a:ea typeface="MS PGothic" pitchFamily="34" charset="-128"/>
                          <a:cs typeface="Times New Roman" pitchFamily="18" charset="0"/>
                        </a:rPr>
                        <a:t>14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charset="0"/>
                        <a:ea typeface="MS PGothic" pitchFamily="34" charset="-128"/>
                      </a:endParaRPr>
                    </a:p>
                  </a:txBody>
                  <a:tcPr marL="91444" marR="9144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585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但是</a:t>
            </a:r>
            <a:r>
              <a:rPr lang="en-US" altLang="zh-TW" dirty="0" smtClean="0"/>
              <a:t>WTO</a:t>
            </a:r>
            <a:r>
              <a:rPr lang="zh-TW" altLang="en-US" dirty="0" smtClean="0"/>
              <a:t>仍有些進展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資通訊協定（</a:t>
            </a:r>
            <a:r>
              <a:rPr lang="en-US" altLang="zh-TW" dirty="0" smtClean="0"/>
              <a:t>ITA</a:t>
            </a:r>
            <a:r>
              <a:rPr lang="zh-TW" altLang="en-US" dirty="0" smtClean="0"/>
              <a:t>）擴大談判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列入清單之</a:t>
            </a:r>
            <a:r>
              <a:rPr lang="en-US" altLang="zh-TW" dirty="0" smtClean="0"/>
              <a:t>IT</a:t>
            </a:r>
            <a:r>
              <a:rPr lang="zh-TW" altLang="en-US" dirty="0" smtClean="0"/>
              <a:t>產品便給予零關稅。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ITA</a:t>
            </a:r>
            <a:r>
              <a:rPr lang="zh-TW" altLang="en-US" dirty="0"/>
              <a:t>協定迄今已逾</a:t>
            </a:r>
            <a:r>
              <a:rPr lang="en-US" altLang="zh-TW" dirty="0"/>
              <a:t>16</a:t>
            </a:r>
            <a:r>
              <a:rPr lang="zh-TW" altLang="en-US" dirty="0"/>
              <a:t>年</a:t>
            </a:r>
            <a:r>
              <a:rPr lang="zh-TW" altLang="en-US" dirty="0" smtClean="0"/>
              <a:t>，</a:t>
            </a:r>
            <a:r>
              <a:rPr lang="zh-TW" altLang="en-US" dirty="0"/>
              <a:t>截至</a:t>
            </a:r>
            <a:r>
              <a:rPr lang="en-US" altLang="zh-TW" dirty="0"/>
              <a:t>2010</a:t>
            </a:r>
            <a:r>
              <a:rPr lang="zh-TW" altLang="en-US" dirty="0"/>
              <a:t>年為止，</a:t>
            </a:r>
            <a:r>
              <a:rPr lang="en-US" altLang="zh-TW" dirty="0"/>
              <a:t>ITA</a:t>
            </a:r>
            <a:r>
              <a:rPr lang="zh-TW" altLang="en-US" dirty="0"/>
              <a:t>協定成員</a:t>
            </a:r>
            <a:r>
              <a:rPr lang="en-US" altLang="zh-TW" dirty="0"/>
              <a:t>ITA</a:t>
            </a:r>
            <a:r>
              <a:rPr lang="zh-TW" altLang="en-US" dirty="0"/>
              <a:t>產品貿易所佔比重已高達</a:t>
            </a:r>
            <a:r>
              <a:rPr lang="en-US" altLang="zh-TW" dirty="0"/>
              <a:t>97%</a:t>
            </a:r>
            <a:r>
              <a:rPr lang="zh-TW" altLang="en-US" dirty="0"/>
              <a:t>，貿易總額達</a:t>
            </a:r>
            <a:r>
              <a:rPr lang="en-US" altLang="zh-TW" dirty="0"/>
              <a:t>1.4</a:t>
            </a:r>
            <a:r>
              <a:rPr lang="zh-TW" altLang="en-US" dirty="0"/>
              <a:t>兆美元，約為本協議成立時之</a:t>
            </a:r>
            <a:r>
              <a:rPr lang="en-US" altLang="zh-TW" dirty="0"/>
              <a:t>3</a:t>
            </a:r>
            <a:r>
              <a:rPr lang="zh-TW" altLang="en-US" dirty="0" smtClean="0"/>
              <a:t>倍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資</a:t>
            </a:r>
            <a:r>
              <a:rPr lang="zh-TW" altLang="en-US" dirty="0"/>
              <a:t>通訊科技之發展遠超過現行協定含括範圍</a:t>
            </a:r>
            <a:r>
              <a:rPr lang="zh-TW" altLang="en-US" dirty="0" smtClean="0"/>
              <a:t>。於是</a:t>
            </a:r>
            <a:r>
              <a:rPr lang="en-US" altLang="zh-TW" dirty="0"/>
              <a:t>ITA</a:t>
            </a:r>
            <a:r>
              <a:rPr lang="zh-TW" altLang="en-US" dirty="0"/>
              <a:t>擴大談判（</a:t>
            </a:r>
            <a:r>
              <a:rPr lang="en-US" altLang="zh-TW" dirty="0"/>
              <a:t>ITA Expansion</a:t>
            </a:r>
            <a:r>
              <a:rPr lang="zh-TW" altLang="en-US" dirty="0"/>
              <a:t>）自</a:t>
            </a:r>
            <a:r>
              <a:rPr lang="en-US" altLang="zh-TW" dirty="0"/>
              <a:t>2012</a:t>
            </a:r>
            <a:r>
              <a:rPr lang="zh-TW" altLang="en-US" dirty="0"/>
              <a:t>年</a:t>
            </a:r>
            <a:r>
              <a:rPr lang="en-US" altLang="zh-TW" dirty="0"/>
              <a:t>5</a:t>
            </a:r>
            <a:r>
              <a:rPr lang="zh-TW" altLang="en-US" dirty="0"/>
              <a:t>月</a:t>
            </a:r>
            <a:r>
              <a:rPr lang="zh-TW" altLang="en-US" dirty="0" smtClean="0"/>
              <a:t>展開。歷經</a:t>
            </a:r>
            <a:r>
              <a:rPr lang="en-US" altLang="zh-TW" dirty="0"/>
              <a:t>2</a:t>
            </a:r>
            <a:r>
              <a:rPr lang="zh-TW" altLang="en-US" dirty="0"/>
              <a:t>年半的時間，於</a:t>
            </a:r>
            <a:r>
              <a:rPr lang="en-US" altLang="zh-TW" dirty="0"/>
              <a:t>2014</a:t>
            </a:r>
            <a:r>
              <a:rPr lang="zh-TW" altLang="en-US" dirty="0"/>
              <a:t>年</a:t>
            </a:r>
            <a:r>
              <a:rPr lang="en-US" altLang="zh-TW" dirty="0"/>
              <a:t>12</a:t>
            </a:r>
            <a:r>
              <a:rPr lang="zh-TW" altLang="en-US" dirty="0"/>
              <a:t>月</a:t>
            </a:r>
            <a:r>
              <a:rPr lang="en-US" altLang="zh-TW" dirty="0"/>
              <a:t>13</a:t>
            </a:r>
            <a:r>
              <a:rPr lang="zh-TW" altLang="en-US" dirty="0"/>
              <a:t>日結束的第</a:t>
            </a:r>
            <a:r>
              <a:rPr lang="en-US" altLang="zh-TW" dirty="0"/>
              <a:t>16</a:t>
            </a:r>
            <a:r>
              <a:rPr lang="zh-TW" altLang="en-US" dirty="0"/>
              <a:t>回合談判，</a:t>
            </a:r>
            <a:r>
              <a:rPr lang="zh-TW" altLang="en-US" dirty="0" smtClean="0"/>
              <a:t>仍未</a:t>
            </a:r>
            <a:r>
              <a:rPr lang="zh-TW" altLang="en-US" dirty="0"/>
              <a:t>達成結果</a:t>
            </a:r>
            <a:r>
              <a:rPr lang="zh-TW" altLang="en-US" dirty="0" smtClean="0"/>
              <a:t>。</a:t>
            </a:r>
            <a:r>
              <a:rPr lang="en-US" altLang="zh-TW" dirty="0" smtClean="0"/>
              <a:t>• </a:t>
            </a:r>
            <a:r>
              <a:rPr lang="en-US" altLang="zh-TW" dirty="0"/>
              <a:t>ITA</a:t>
            </a:r>
            <a:r>
              <a:rPr lang="zh-TW" altLang="en-US" dirty="0"/>
              <a:t>擴大談判倘通過，初步估計台灣有</a:t>
            </a:r>
            <a:r>
              <a:rPr lang="en-US" altLang="zh-TW" dirty="0"/>
              <a:t>110</a:t>
            </a:r>
            <a:r>
              <a:rPr lang="zh-TW" altLang="en-US" dirty="0"/>
              <a:t>項產品受惠，</a:t>
            </a:r>
            <a:r>
              <a:rPr lang="zh-TW" altLang="en-US" dirty="0" smtClean="0"/>
              <a:t>包括手機</a:t>
            </a:r>
            <a:r>
              <a:rPr lang="zh-TW" altLang="en-US" dirty="0"/>
              <a:t>零件、偏光板、液晶裝置等，約可節省</a:t>
            </a:r>
            <a:r>
              <a:rPr lang="en-US" altLang="zh-TW" dirty="0"/>
              <a:t>8.16</a:t>
            </a:r>
            <a:r>
              <a:rPr lang="zh-TW" altLang="en-US" dirty="0"/>
              <a:t>億美元關稅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爭議：面板、智慧型工具機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801124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98474" y="455813"/>
            <a:ext cx="7556313" cy="1116106"/>
          </a:xfrm>
        </p:spPr>
        <p:txBody>
          <a:bodyPr/>
          <a:lstStyle/>
          <a:p>
            <a:r>
              <a:rPr lang="en-US" altLang="zh-TW" sz="2400" dirty="0" smtClean="0"/>
              <a:t>WTO </a:t>
            </a:r>
            <a:r>
              <a:rPr lang="zh-TW" altLang="en-US" sz="2400" dirty="0" smtClean="0"/>
              <a:t>會員洽簽</a:t>
            </a:r>
            <a:r>
              <a:rPr lang="en-US" altLang="zh-TW" sz="2400" dirty="0" smtClean="0"/>
              <a:t>FTA</a:t>
            </a:r>
            <a:r>
              <a:rPr lang="zh-TW" altLang="en-US" sz="2400" dirty="0" smtClean="0"/>
              <a:t>與其他經濟整合協定之情況</a:t>
            </a:r>
            <a:r>
              <a:rPr lang="en-US" altLang="zh-TW" sz="2400" dirty="0" smtClean="0"/>
              <a:t>(2014)</a:t>
            </a:r>
            <a:endParaRPr lang="zh-TW" altLang="en-US" sz="24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829559" y="6410227"/>
            <a:ext cx="2432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/>
              <a:t>Source:  WTO, 2014</a:t>
            </a:r>
            <a:endParaRPr lang="zh-TW" altLang="en-US" sz="14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t="4526"/>
          <a:stretch/>
        </p:blipFill>
        <p:spPr>
          <a:xfrm>
            <a:off x="156780" y="1809948"/>
            <a:ext cx="8857883" cy="419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10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Grp="1" noChangeArrowheads="1"/>
          </p:cNvSpPr>
          <p:nvPr>
            <p:ph type="title"/>
          </p:nvPr>
        </p:nvSpPr>
        <p:spPr>
          <a:xfrm>
            <a:off x="498474" y="267273"/>
            <a:ext cx="7556313" cy="1116106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latin typeface="Arial" charset="0"/>
                <a:ea typeface="標楷體" pitchFamily="65" charset="-120"/>
              </a:rPr>
              <a:t>而亞太地區更是全球熱點</a:t>
            </a:r>
          </a:p>
        </p:txBody>
      </p:sp>
      <p:graphicFrame>
        <p:nvGraphicFramePr>
          <p:cNvPr id="3" name="資料圖表 2"/>
          <p:cNvGraphicFramePr/>
          <p:nvPr>
            <p:extLst>
              <p:ext uri="{D42A27DB-BD31-4B8C-83A1-F6EECF244321}">
                <p14:modId xmlns:p14="http://schemas.microsoft.com/office/powerpoint/2010/main" val="4246637331"/>
              </p:ext>
            </p:extLst>
          </p:nvPr>
        </p:nvGraphicFramePr>
        <p:xfrm>
          <a:off x="1846771" y="1667946"/>
          <a:ext cx="5722968" cy="4874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6885238" y="1920712"/>
            <a:ext cx="863600" cy="719138"/>
          </a:xfrm>
          <a:prstGeom prst="ellipse">
            <a:avLst/>
          </a:prstGeom>
          <a:solidFill>
            <a:srgbClr val="333399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dirty="0">
                <a:solidFill>
                  <a:schemeClr val="bg1"/>
                </a:solidFill>
              </a:rPr>
              <a:t>V</a:t>
            </a:r>
            <a:r>
              <a:rPr lang="en-US" altLang="zh-TW" dirty="0" smtClean="0">
                <a:solidFill>
                  <a:schemeClr val="bg1"/>
                </a:solidFill>
              </a:rPr>
              <a:t>-EU</a:t>
            </a:r>
            <a:endParaRPr lang="zh-TW" altLang="en-US" dirty="0">
              <a:solidFill>
                <a:schemeClr val="bg1"/>
              </a:solidFill>
            </a:endParaRPr>
          </a:p>
          <a:p>
            <a:pPr algn="ctr"/>
            <a:r>
              <a:rPr lang="en-US" altLang="zh-TW" dirty="0">
                <a:solidFill>
                  <a:schemeClr val="bg1"/>
                </a:solidFill>
              </a:rPr>
              <a:t>FTA</a:t>
            </a:r>
          </a:p>
        </p:txBody>
      </p:sp>
      <p:sp>
        <p:nvSpPr>
          <p:cNvPr id="23555" name="Oval 8"/>
          <p:cNvSpPr>
            <a:spLocks noChangeArrowheads="1"/>
          </p:cNvSpPr>
          <p:nvPr/>
        </p:nvSpPr>
        <p:spPr bwMode="auto">
          <a:xfrm>
            <a:off x="6252738" y="1647335"/>
            <a:ext cx="863600" cy="719138"/>
          </a:xfrm>
          <a:prstGeom prst="ellipse">
            <a:avLst/>
          </a:prstGeom>
          <a:solidFill>
            <a:srgbClr val="333399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dirty="0">
                <a:solidFill>
                  <a:schemeClr val="bg1"/>
                </a:solidFill>
              </a:rPr>
              <a:t>J-EU</a:t>
            </a:r>
            <a:endParaRPr lang="zh-TW" altLang="en-US" dirty="0">
              <a:solidFill>
                <a:schemeClr val="bg1"/>
              </a:solidFill>
            </a:endParaRPr>
          </a:p>
          <a:p>
            <a:pPr algn="ctr"/>
            <a:r>
              <a:rPr lang="en-US" altLang="zh-TW" dirty="0">
                <a:solidFill>
                  <a:schemeClr val="bg1"/>
                </a:solidFill>
              </a:rPr>
              <a:t>FTA</a:t>
            </a: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7522590" y="2280281"/>
            <a:ext cx="863600" cy="719138"/>
          </a:xfrm>
          <a:prstGeom prst="ellipse">
            <a:avLst/>
          </a:prstGeom>
          <a:solidFill>
            <a:srgbClr val="333399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dirty="0">
                <a:solidFill>
                  <a:schemeClr val="bg1"/>
                </a:solidFill>
              </a:rPr>
              <a:t>M</a:t>
            </a:r>
            <a:r>
              <a:rPr lang="en-US" altLang="zh-TW" dirty="0" smtClean="0">
                <a:solidFill>
                  <a:schemeClr val="bg1"/>
                </a:solidFill>
              </a:rPr>
              <a:t>-EU</a:t>
            </a:r>
            <a:endParaRPr lang="zh-TW" altLang="en-US" dirty="0">
              <a:solidFill>
                <a:schemeClr val="bg1"/>
              </a:solidFill>
            </a:endParaRPr>
          </a:p>
          <a:p>
            <a:pPr algn="ctr"/>
            <a:r>
              <a:rPr lang="en-US" altLang="zh-TW" dirty="0">
                <a:solidFill>
                  <a:schemeClr val="bg1"/>
                </a:solidFill>
              </a:rPr>
              <a:t>FTA</a:t>
            </a:r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851179" y="1860434"/>
            <a:ext cx="863600" cy="719138"/>
          </a:xfrm>
          <a:prstGeom prst="ellipse">
            <a:avLst/>
          </a:prstGeom>
          <a:solidFill>
            <a:srgbClr val="333399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dirty="0" smtClean="0">
                <a:solidFill>
                  <a:schemeClr val="bg1"/>
                </a:solidFill>
              </a:rPr>
              <a:t>TTIP</a:t>
            </a:r>
            <a:endParaRPr lang="en-US" altLang="zh-TW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80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3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區域整合協定的性質：排他性</a:t>
            </a:r>
            <a:r>
              <a:rPr lang="zh-TW" altLang="en-US" sz="3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的俱樂部</a:t>
            </a:r>
            <a:r>
              <a:rPr lang="en-US" altLang="zh-TW" sz="3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3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3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300" dirty="0" smtClean="0"/>
              <a:t>排他性的全面</a:t>
            </a:r>
            <a:r>
              <a:rPr lang="zh-TW" altLang="en-US" sz="2300" dirty="0"/>
              <a:t>消除關稅（美韓</a:t>
            </a:r>
            <a:r>
              <a:rPr lang="en-US" altLang="zh-TW" sz="2300" dirty="0"/>
              <a:t>FTA</a:t>
            </a:r>
            <a:r>
              <a:rPr lang="zh-TW" altLang="en-US" sz="2300" dirty="0"/>
              <a:t>：</a:t>
            </a:r>
            <a:r>
              <a:rPr lang="en-US" altLang="zh-TW" sz="2300" dirty="0"/>
              <a:t>98%</a:t>
            </a:r>
            <a:r>
              <a:rPr lang="zh-TW" altLang="en-US" sz="2300" dirty="0"/>
              <a:t>零關稅）</a:t>
            </a:r>
            <a:endParaRPr lang="en-US" altLang="zh-TW" sz="2300" dirty="0"/>
          </a:p>
          <a:p>
            <a:r>
              <a:rPr lang="zh-TW" altLang="en-US" sz="2300" dirty="0" smtClean="0"/>
              <a:t>排他性的彼此進一步開放投資及服務業</a:t>
            </a:r>
            <a:endParaRPr lang="en-US" altLang="zh-TW" sz="2300" dirty="0" smtClean="0"/>
          </a:p>
          <a:p>
            <a:r>
              <a:rPr lang="zh-TW" altLang="en-US" sz="2300" dirty="0"/>
              <a:t>排他性的彼此簡化通關、檢驗檢疫程序</a:t>
            </a:r>
            <a:endParaRPr lang="en-US" altLang="zh-TW" sz="2300" dirty="0"/>
          </a:p>
          <a:p>
            <a:r>
              <a:rPr lang="zh-TW" altLang="en-US" sz="2300" dirty="0" smtClean="0"/>
              <a:t>法規</a:t>
            </a:r>
            <a:r>
              <a:rPr lang="zh-TW" altLang="en-US" sz="2300" dirty="0"/>
              <a:t>調和與簡化</a:t>
            </a:r>
            <a:endParaRPr lang="en-US" altLang="zh-TW" sz="2300" dirty="0"/>
          </a:p>
          <a:p>
            <a:r>
              <a:rPr lang="zh-TW" altLang="en-US" sz="2300" dirty="0" smtClean="0"/>
              <a:t>建立新的貿易規則，提升</a:t>
            </a:r>
            <a:r>
              <a:rPr lang="zh-TW" altLang="en-US" sz="2300" dirty="0"/>
              <a:t>經營之透明化與確定性</a:t>
            </a:r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32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2319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economyincrisis.org/wp-content/uploads/2013/11/TPP-nati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2" y="1856552"/>
            <a:ext cx="5328592" cy="380469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5364163" y="1987550"/>
            <a:ext cx="3563937" cy="3241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US" altLang="zh-TW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TPP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是「跨太平洋夥伴協定」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（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Trans-Pacific Partnership Agreement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）的縮寫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85750" indent="-285750" algn="just">
              <a:lnSpc>
                <a:spcPts val="2800"/>
              </a:lnSpc>
              <a:buFont typeface="Arial" panose="020B0604020202020204" pitchFamily="34" charset="0"/>
              <a:buChar char="•"/>
              <a:defRPr/>
            </a:pP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是一個由美國主導的大型區域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經濟整合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協定，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預計在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2015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年完成談判。</a:t>
            </a:r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目前共有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國參加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*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，都是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APEC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成員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9220" name="矩形 1"/>
          <p:cNvSpPr>
            <a:spLocks noChangeArrowheads="1"/>
          </p:cNvSpPr>
          <p:nvPr/>
        </p:nvSpPr>
        <p:spPr bwMode="auto">
          <a:xfrm>
            <a:off x="684213" y="5765800"/>
            <a:ext cx="49672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TW" altLang="en-US" sz="1700" b="1"/>
              <a:t>*美國、日本、新加坡、紐西蘭、汶萊、智利、秘魯、澳洲、馬來西亞、越南、墨西哥及加拿大</a:t>
            </a:r>
          </a:p>
        </p:txBody>
      </p:sp>
      <p:sp>
        <p:nvSpPr>
          <p:cNvPr id="9221" name="矩形 2"/>
          <p:cNvSpPr>
            <a:spLocks noChangeArrowheads="1"/>
          </p:cNvSpPr>
          <p:nvPr/>
        </p:nvSpPr>
        <p:spPr bwMode="auto">
          <a:xfrm>
            <a:off x="1116013" y="231775"/>
            <a:ext cx="6980237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800" b="1">
                <a:solidFill>
                  <a:srgbClr val="C00000"/>
                </a:solidFill>
              </a:rPr>
              <a:t>「跨太平洋夥伴協定」（</a:t>
            </a:r>
            <a:r>
              <a:rPr lang="en-US" altLang="zh-TW" sz="3800" b="1">
                <a:solidFill>
                  <a:srgbClr val="C00000"/>
                </a:solidFill>
              </a:rPr>
              <a:t>TPP</a:t>
            </a:r>
            <a:r>
              <a:rPr lang="zh-TW" altLang="en-US" sz="3800" b="1">
                <a:solidFill>
                  <a:srgbClr val="C00000"/>
                </a:solidFill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50393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投影片編號版面配置區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0A7800CF-146D-4A2D-A956-AD6BEB55CEFA}" type="slidenum">
              <a:rPr lang="zh-TW" altLang="en-US" sz="1400">
                <a:ea typeface="新細明體" pitchFamily="18" charset="-12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zh-TW" sz="1400">
              <a:ea typeface="新細明體" pitchFamily="18" charset="-120"/>
            </a:endParaRP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8474" y="-179304"/>
            <a:ext cx="7556313" cy="995082"/>
          </a:xfrm>
        </p:spPr>
        <p:txBody>
          <a:bodyPr/>
          <a:lstStyle/>
          <a:p>
            <a:pPr>
              <a:defRPr/>
            </a:pPr>
            <a:r>
              <a:rPr lang="en-US" altLang="zh-TW" sz="2700" dirty="0" smtClean="0"/>
              <a:t>TPP</a:t>
            </a:r>
            <a:r>
              <a:rPr lang="zh-TW" altLang="en-US" sz="2700" dirty="0" smtClean="0"/>
              <a:t>成員國彼此之</a:t>
            </a:r>
            <a:r>
              <a:rPr lang="en-US" altLang="zh-TW" sz="2700" dirty="0" smtClean="0"/>
              <a:t>FTA</a:t>
            </a:r>
            <a:r>
              <a:rPr lang="zh-TW" altLang="en-US" sz="2700" dirty="0" smtClean="0"/>
              <a:t>連結性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7893" name="投影片編號版面配置區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23A6BE0-E3AF-4766-A533-26C6BB4999A8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zh-TW" sz="1400" smtClean="0">
              <a:ea typeface="新細明體" pitchFamily="18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7892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9"/>
          <a:stretch>
            <a:fillRect/>
          </a:stretch>
        </p:blipFill>
        <p:spPr bwMode="auto">
          <a:xfrm>
            <a:off x="827088" y="960438"/>
            <a:ext cx="7416800" cy="578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88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556" name="Rectangle 164"/>
          <p:cNvSpPr>
            <a:spLocks noGrp="1" noChangeArrowheads="1"/>
          </p:cNvSpPr>
          <p:nvPr>
            <p:ph type="title"/>
          </p:nvPr>
        </p:nvSpPr>
        <p:spPr>
          <a:xfrm>
            <a:off x="468313" y="125413"/>
            <a:ext cx="8424862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200" dirty="0" smtClean="0"/>
              <a:t>TPP</a:t>
            </a:r>
            <a:r>
              <a:rPr lang="zh-TW" altLang="en-US" sz="3200" dirty="0" smtClean="0"/>
              <a:t>談判的涵蓋範圍（與美韓</a:t>
            </a:r>
            <a:r>
              <a:rPr lang="en-US" altLang="zh-TW" sz="3200" dirty="0" smtClean="0"/>
              <a:t> FTA</a:t>
            </a:r>
            <a:r>
              <a:rPr lang="zh-TW" altLang="en-US" sz="3200" dirty="0" smtClean="0"/>
              <a:t>非常接近）</a:t>
            </a:r>
            <a:endParaRPr lang="zh-TW" altLang="en-US" sz="3200" dirty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395288" y="1700213"/>
          <a:ext cx="8426450" cy="4521202"/>
        </p:xfrm>
        <a:graphic>
          <a:graphicData uri="http://schemas.openxmlformats.org/drawingml/2006/table">
            <a:tbl>
              <a:tblPr/>
              <a:tblGrid>
                <a:gridCol w="2809875"/>
                <a:gridCol w="2808287"/>
                <a:gridCol w="2808288"/>
              </a:tblGrid>
              <a:tr h="4476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基礎規定及定義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11.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投資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21.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環境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貨品市場進入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12.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跨境服務貿易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22.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透明化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3.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農業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13.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金融服務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23.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法規一致性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4.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紡織品與成衣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14.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電信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24.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中小企業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5.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醫藥品與醫療器材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15.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電子商務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25.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競爭與商業便捷化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6.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原產地規定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16.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商務人士暫時進入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26.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合作與能力建構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7.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關務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17.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競爭政策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27.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爭端解決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8.SPS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措施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18.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政府採購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28.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例外規定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9.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技術性貿易障礙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19.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智慧財產權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29.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最終條款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10.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貿易救濟</a:t>
                      </a:r>
                    </a:p>
                  </a:txBody>
                  <a:tcPr marT="45717" marB="45717" anchor="ctr" horzOverflow="overflow"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20.</a:t>
                      </a:r>
                      <a:r>
                        <a:rPr kumimoji="1" lang="zh-TW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勞工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2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2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標楷體" charset="0"/>
                        <a:cs typeface="標楷體" charset="0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50195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39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/>
              <a:t>TPP</a:t>
            </a:r>
            <a:r>
              <a:rPr lang="zh-TW" altLang="en-US" dirty="0"/>
              <a:t>之</a:t>
            </a:r>
            <a:r>
              <a:rPr lang="zh-TW" altLang="en-US" dirty="0" smtClean="0"/>
              <a:t>進展</a:t>
            </a:r>
            <a:endParaRPr lang="zh-TW" altLang="en-US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498474" y="1827768"/>
            <a:ext cx="7803341" cy="4298396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成員包括新加坡、紐西蘭、汶萊、智利、美國、澳洲、秘魯、越南、馬來西亞、墨西哥、加拿大及日本等</a:t>
            </a:r>
            <a:r>
              <a:rPr lang="en-US" altLang="zh-TW" sz="2200" b="1" dirty="0">
                <a:latin typeface="Arial" charset="0"/>
                <a:ea typeface="標楷體" charset="0"/>
                <a:cs typeface="標楷體" charset="0"/>
              </a:rPr>
              <a:t>12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國。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自</a:t>
            </a:r>
            <a:r>
              <a:rPr lang="en-US" altLang="zh-TW" sz="2200" b="1" dirty="0">
                <a:latin typeface="Arial" charset="0"/>
                <a:ea typeface="標楷體" charset="0"/>
                <a:cs typeface="標楷體" charset="0"/>
              </a:rPr>
              <a:t>2010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年</a:t>
            </a:r>
            <a:r>
              <a:rPr lang="en-US" altLang="zh-TW" sz="2200" b="1" dirty="0">
                <a:latin typeface="Arial" charset="0"/>
                <a:ea typeface="標楷體" charset="0"/>
                <a:cs typeface="標楷體" charset="0"/>
              </a:rPr>
              <a:t>3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月啟動，已進行</a:t>
            </a:r>
            <a:r>
              <a:rPr lang="en-US" altLang="zh-TW" sz="2200" b="1" dirty="0">
                <a:latin typeface="Arial" charset="0"/>
                <a:ea typeface="標楷體" charset="0"/>
                <a:cs typeface="標楷體" charset="0"/>
              </a:rPr>
              <a:t>20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回合談判</a:t>
            </a:r>
          </a:p>
          <a:p>
            <a:pPr lvl="1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日本於</a:t>
            </a:r>
            <a:r>
              <a:rPr lang="en-US" altLang="zh-TW" sz="1800" dirty="0">
                <a:latin typeface="Arial" charset="0"/>
                <a:ea typeface="標楷體" charset="0"/>
                <a:cs typeface="標楷體" charset="0"/>
              </a:rPr>
              <a:t>2013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年</a:t>
            </a:r>
            <a:r>
              <a:rPr lang="en-US" altLang="zh-TW" sz="1800" dirty="0">
                <a:latin typeface="Arial" charset="0"/>
                <a:ea typeface="標楷體" charset="0"/>
                <a:cs typeface="標楷體" charset="0"/>
              </a:rPr>
              <a:t>7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月第</a:t>
            </a:r>
            <a:r>
              <a:rPr lang="en-US" altLang="zh-TW" sz="1800" dirty="0">
                <a:latin typeface="Arial" charset="0"/>
                <a:ea typeface="標楷體" charset="0"/>
                <a:cs typeface="標楷體" charset="0"/>
              </a:rPr>
              <a:t>18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回合時加入。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預期</a:t>
            </a:r>
            <a:r>
              <a:rPr lang="en-US" altLang="zh-TW" sz="2200" b="1" dirty="0" smtClean="0">
                <a:latin typeface="Arial" charset="0"/>
                <a:ea typeface="標楷體" charset="0"/>
                <a:cs typeface="標楷體" charset="0"/>
              </a:rPr>
              <a:t>2015</a:t>
            </a:r>
            <a:r>
              <a:rPr lang="zh-TW" altLang="en-US" sz="2200" b="1" dirty="0" smtClean="0">
                <a:latin typeface="Arial" charset="0"/>
                <a:ea typeface="標楷體" charset="0"/>
                <a:cs typeface="標楷體" charset="0"/>
              </a:rPr>
              <a:t>年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完成簽署，</a:t>
            </a:r>
            <a:r>
              <a:rPr lang="en-US" altLang="zh-TW" sz="2200" b="1" dirty="0" smtClean="0">
                <a:latin typeface="Arial" charset="0"/>
                <a:ea typeface="標楷體" charset="0"/>
                <a:cs typeface="標楷體" charset="0"/>
              </a:rPr>
              <a:t>2016</a:t>
            </a:r>
            <a:r>
              <a:rPr lang="zh-TW" altLang="en-US" sz="2200" b="1" dirty="0" smtClean="0">
                <a:latin typeface="Arial" charset="0"/>
                <a:ea typeface="標楷體" charset="0"/>
                <a:cs typeface="標楷體" charset="0"/>
              </a:rPr>
              <a:t>年生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效</a:t>
            </a:r>
            <a:endParaRPr lang="en-US" altLang="zh-TW" sz="2200" b="1" dirty="0">
              <a:latin typeface="Arial" charset="0"/>
              <a:ea typeface="標楷體" charset="0"/>
              <a:cs typeface="標楷體" charset="0"/>
            </a:endParaRPr>
          </a:p>
          <a:p>
            <a:pPr lvl="1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TW" sz="1800" b="1" dirty="0" smtClean="0">
                <a:latin typeface="Arial" charset="0"/>
                <a:ea typeface="標楷體" charset="0"/>
                <a:cs typeface="標楷體" charset="0"/>
              </a:rPr>
              <a:t>2014</a:t>
            </a:r>
            <a:r>
              <a:rPr lang="zh-TW" altLang="en-US" sz="1800" b="1" dirty="0" smtClean="0">
                <a:latin typeface="Arial" charset="0"/>
                <a:ea typeface="標楷體" charset="0"/>
                <a:cs typeface="標楷體" charset="0"/>
              </a:rPr>
              <a:t>年</a:t>
            </a:r>
            <a:r>
              <a:rPr lang="en-US" altLang="zh-TW" sz="1800" b="1" dirty="0" smtClean="0">
                <a:latin typeface="Arial" charset="0"/>
                <a:ea typeface="標楷體" charset="0"/>
                <a:cs typeface="標楷體" charset="0"/>
              </a:rPr>
              <a:t>11</a:t>
            </a:r>
            <a:r>
              <a:rPr lang="zh-TW" altLang="en-US" sz="1800" b="1" dirty="0" smtClean="0">
                <a:latin typeface="Arial" charset="0"/>
                <a:ea typeface="標楷體" charset="0"/>
                <a:cs typeface="標楷體" charset="0"/>
              </a:rPr>
              <a:t>月</a:t>
            </a:r>
            <a:r>
              <a:rPr lang="en-US" altLang="zh-TW" sz="1800" b="1" dirty="0" smtClean="0">
                <a:latin typeface="Arial" charset="0"/>
                <a:ea typeface="標楷體" charset="0"/>
                <a:cs typeface="標楷體" charset="0"/>
              </a:rPr>
              <a:t>1</a:t>
            </a:r>
            <a:r>
              <a:rPr lang="zh-TW" altLang="en-US" b="1" dirty="0" smtClean="0">
                <a:latin typeface="Arial" charset="0"/>
                <a:ea typeface="標楷體" charset="0"/>
                <a:cs typeface="標楷體" charset="0"/>
              </a:rPr>
              <a:t>澳洲</a:t>
            </a:r>
            <a:r>
              <a:rPr lang="zh-TW" altLang="en-US" sz="1800" b="1" dirty="0" smtClean="0">
                <a:latin typeface="Arial" charset="0"/>
                <a:ea typeface="標楷體" charset="0"/>
                <a:cs typeface="標楷體" charset="0"/>
              </a:rPr>
              <a:t>舉</a:t>
            </a:r>
            <a:r>
              <a:rPr lang="zh-TW" altLang="en-US" sz="1800" b="1" dirty="0">
                <a:latin typeface="Arial" charset="0"/>
                <a:ea typeface="標楷體" charset="0"/>
                <a:cs typeface="標楷體" charset="0"/>
              </a:rPr>
              <a:t>行部長會議</a:t>
            </a:r>
            <a:endParaRPr lang="zh-TW" altLang="en-US" sz="1800" dirty="0">
              <a:latin typeface="Arial" charset="0"/>
              <a:ea typeface="標楷體" charset="0"/>
              <a:cs typeface="標楷體" charset="0"/>
            </a:endParaRPr>
          </a:p>
          <a:p>
            <a:pPr lvl="2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美、日間的主要分歧：豬、牛、大米、小麥、奶製品等關稅</a:t>
            </a:r>
            <a:endParaRPr lang="en-US" altLang="zh-TW" sz="1800" dirty="0">
              <a:latin typeface="Arial" charset="0"/>
              <a:ea typeface="標楷體" charset="0"/>
              <a:cs typeface="標楷體" charset="0"/>
            </a:endParaRPr>
          </a:p>
          <a:p>
            <a:pPr lvl="2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美與越、馬主要分歧</a:t>
            </a:r>
            <a:r>
              <a:rPr lang="zh-TW" altLang="en-US" sz="1800" dirty="0" smtClean="0">
                <a:latin typeface="Arial" charset="0"/>
                <a:ea typeface="標楷體" charset="0"/>
                <a:cs typeface="標楷體" charset="0"/>
              </a:rPr>
              <a:t>：保護智慧財產權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等方面</a:t>
            </a:r>
          </a:p>
          <a:p>
            <a:pPr lvl="2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美國已開始推動</a:t>
            </a:r>
            <a:r>
              <a:rPr lang="en-US" altLang="zh-TW" sz="1800" dirty="0">
                <a:latin typeface="Arial" charset="0"/>
                <a:ea typeface="標楷體" charset="0"/>
                <a:cs typeface="標楷體" charset="0"/>
              </a:rPr>
              <a:t>TPA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（快速授權法案）之</a:t>
            </a:r>
            <a:r>
              <a:rPr lang="zh-TW" altLang="en-US" sz="1800" dirty="0" smtClean="0">
                <a:latin typeface="Arial" charset="0"/>
                <a:ea typeface="標楷體" charset="0"/>
                <a:cs typeface="標楷體" charset="0"/>
              </a:rPr>
              <a:t>立法</a:t>
            </a:r>
            <a:endParaRPr lang="en-US" altLang="zh-TW" sz="1800" dirty="0">
              <a:latin typeface="Arial" charset="0"/>
              <a:ea typeface="標楷體" charset="0"/>
              <a:cs typeface="標楷體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2200" b="1" dirty="0" smtClean="0">
                <a:latin typeface="Arial" charset="0"/>
                <a:ea typeface="標楷體" charset="0"/>
                <a:cs typeface="標楷體" charset="0"/>
              </a:rPr>
              <a:t>潛在新成員之發展</a:t>
            </a:r>
            <a:r>
              <a:rPr lang="zh-TW" altLang="en-US" sz="2200" b="1" dirty="0">
                <a:latin typeface="Arial" charset="0"/>
                <a:ea typeface="標楷體" charset="0"/>
                <a:cs typeface="標楷體" charset="0"/>
              </a:rPr>
              <a:t>：</a:t>
            </a:r>
          </a:p>
          <a:p>
            <a:pPr lvl="1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TW" altLang="en-US" sz="1800" dirty="0" smtClean="0">
                <a:latin typeface="Arial" charset="0"/>
                <a:ea typeface="標楷體" charset="0"/>
                <a:cs typeface="標楷體" charset="0"/>
              </a:rPr>
              <a:t>台灣、韓國、菲</a:t>
            </a:r>
            <a:r>
              <a:rPr lang="zh-TW" altLang="en-US" sz="1800" dirty="0">
                <a:latin typeface="Arial" charset="0"/>
                <a:ea typeface="標楷體" charset="0"/>
                <a:cs typeface="標楷體" charset="0"/>
              </a:rPr>
              <a:t>律賓、泰國等積極籌備</a:t>
            </a:r>
          </a:p>
        </p:txBody>
      </p:sp>
    </p:spTree>
    <p:extLst>
      <p:ext uri="{BB962C8B-B14F-4D97-AF65-F5344CB8AC3E}">
        <p14:creationId xmlns:p14="http://schemas.microsoft.com/office/powerpoint/2010/main" val="155487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 smtClean="0"/>
              <a:t>TPP</a:t>
            </a:r>
            <a:r>
              <a:rPr lang="zh-TW" altLang="en-US" dirty="0" smtClean="0"/>
              <a:t>於</a:t>
            </a:r>
            <a:r>
              <a:rPr lang="en-US" altLang="zh-TW" dirty="0" smtClean="0"/>
              <a:t>2015</a:t>
            </a:r>
            <a:r>
              <a:rPr lang="zh-TW" altLang="en-US" dirty="0" smtClean="0"/>
              <a:t>年完成的幾個關鍵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half" idx="1"/>
          </p:nvPr>
        </p:nvSpPr>
        <p:spPr>
          <a:xfrm>
            <a:off x="471796" y="1844675"/>
            <a:ext cx="4033837" cy="42814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zh-TW" altLang="en-US" sz="2500" dirty="0">
                <a:latin typeface="Arial" charset="0"/>
                <a:ea typeface="標楷體" charset="0"/>
                <a:cs typeface="標楷體" charset="0"/>
              </a:rPr>
              <a:t>美國雙邊談判，聚焦於日、越、馬、汶、紐五國</a:t>
            </a:r>
            <a:endParaRPr lang="en-US" altLang="zh-TW" sz="2500" dirty="0">
              <a:latin typeface="Arial" charset="0"/>
              <a:ea typeface="標楷體" charset="0"/>
              <a:cs typeface="標楷體" charset="0"/>
            </a:endParaRPr>
          </a:p>
          <a:p>
            <a:pPr lvl="1" eaLnBrk="1" hangingPunct="1"/>
            <a:r>
              <a:rPr lang="zh-TW" altLang="en-US" sz="2100" dirty="0">
                <a:latin typeface="Arial" charset="0"/>
                <a:ea typeface="標楷體" charset="0"/>
                <a:cs typeface="標楷體" charset="0"/>
              </a:rPr>
              <a:t>與其他國家均已有</a:t>
            </a:r>
            <a:r>
              <a:rPr lang="en-US" altLang="zh-TW" sz="2100" dirty="0">
                <a:latin typeface="Arial" charset="0"/>
                <a:ea typeface="標楷體" charset="0"/>
                <a:cs typeface="標楷體" charset="0"/>
              </a:rPr>
              <a:t> FTA</a:t>
            </a:r>
          </a:p>
          <a:p>
            <a:pPr lvl="1" eaLnBrk="1" hangingPunct="1">
              <a:lnSpc>
                <a:spcPct val="60000"/>
              </a:lnSpc>
            </a:pPr>
            <a:endParaRPr lang="en-US" altLang="zh-TW" dirty="0">
              <a:latin typeface="Arial" charset="0"/>
              <a:ea typeface="標楷體" charset="0"/>
              <a:cs typeface="標楷體" charset="0"/>
            </a:endParaRPr>
          </a:p>
          <a:p>
            <a:pPr eaLnBrk="1" hangingPunct="1"/>
            <a:r>
              <a:rPr lang="zh-TW" altLang="en-US" sz="2500" dirty="0">
                <a:latin typeface="Arial" charset="0"/>
                <a:ea typeface="標楷體" charset="0"/>
                <a:cs typeface="標楷體" charset="0"/>
              </a:rPr>
              <a:t>智財權、公營事業、投資仲裁、日本之農產品市場開放為關鍵重點</a:t>
            </a:r>
          </a:p>
          <a:p>
            <a:pPr eaLnBrk="1" hangingPunct="1">
              <a:lnSpc>
                <a:spcPct val="60000"/>
              </a:lnSpc>
            </a:pPr>
            <a:endParaRPr lang="zh-TW" altLang="en-US" sz="2500" dirty="0">
              <a:latin typeface="Arial" charset="0"/>
              <a:ea typeface="標楷體" charset="0"/>
              <a:cs typeface="標楷體" charset="0"/>
            </a:endParaRPr>
          </a:p>
          <a:p>
            <a:pPr eaLnBrk="1" hangingPunct="1"/>
            <a:r>
              <a:rPr lang="zh-TW" altLang="en-US" sz="2500" dirty="0">
                <a:latin typeface="Arial" charset="0"/>
                <a:ea typeface="標楷體" charset="0"/>
                <a:cs typeface="標楷體" charset="0"/>
              </a:rPr>
              <a:t>美國</a:t>
            </a:r>
            <a:r>
              <a:rPr lang="en-US" altLang="zh-TW" sz="2500" dirty="0">
                <a:latin typeface="Arial" charset="0"/>
                <a:ea typeface="標楷體" charset="0"/>
                <a:cs typeface="標楷體" charset="0"/>
              </a:rPr>
              <a:t>TPA</a:t>
            </a:r>
            <a:r>
              <a:rPr lang="zh-TW" altLang="en-US" sz="2500" dirty="0">
                <a:latin typeface="Arial" charset="0"/>
                <a:ea typeface="標楷體" charset="0"/>
                <a:cs typeface="標楷體" charset="0"/>
              </a:rPr>
              <a:t>之立法是否順</a:t>
            </a:r>
            <a:r>
              <a:rPr lang="zh-TW" altLang="en-US" sz="2500" dirty="0" smtClean="0">
                <a:latin typeface="Arial" charset="0"/>
                <a:ea typeface="標楷體" charset="0"/>
                <a:cs typeface="標楷體" charset="0"/>
              </a:rPr>
              <a:t>利：新國會為共和黨多數</a:t>
            </a:r>
            <a:endParaRPr lang="zh-TW" altLang="en-US" sz="2500" dirty="0">
              <a:latin typeface="Arial" charset="0"/>
              <a:ea typeface="標楷體" charset="0"/>
              <a:cs typeface="標楷體" charset="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sz="half" idx="2"/>
          </p:nvPr>
        </p:nvSpPr>
        <p:spPr>
          <a:xfrm>
            <a:off x="4797425" y="1700213"/>
            <a:ext cx="4167188" cy="4281487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zh-TW" altLang="en-US" sz="2500" b="1" dirty="0" smtClean="0">
                <a:latin typeface="Arial" charset="0"/>
                <a:ea typeface="標楷體" charset="0"/>
                <a:cs typeface="標楷體" charset="0"/>
              </a:rPr>
              <a:t>順利簽</a:t>
            </a:r>
            <a:r>
              <a:rPr lang="zh-TW" altLang="en-US" sz="2500" b="1" dirty="0">
                <a:latin typeface="Arial" charset="0"/>
                <a:ea typeface="標楷體" charset="0"/>
                <a:cs typeface="標楷體" charset="0"/>
              </a:rPr>
              <a:t>署的幾種可能安排</a:t>
            </a:r>
            <a:endParaRPr lang="en-US" altLang="zh-TW" sz="2500" b="1" dirty="0">
              <a:latin typeface="Arial" charset="0"/>
              <a:ea typeface="標楷體" charset="0"/>
              <a:cs typeface="標楷體" charset="0"/>
            </a:endParaRPr>
          </a:p>
          <a:p>
            <a:pPr lvl="1" eaLnBrk="1" hangingPunct="1">
              <a:lnSpc>
                <a:spcPct val="130000"/>
              </a:lnSpc>
            </a:pPr>
            <a:r>
              <a:rPr lang="zh-TW" altLang="en-US" dirty="0">
                <a:latin typeface="Arial" charset="0"/>
                <a:ea typeface="標楷體" charset="0"/>
                <a:cs typeface="標楷體" charset="0"/>
              </a:rPr>
              <a:t>全體國家達成協議</a:t>
            </a:r>
            <a:endParaRPr lang="en-US" altLang="zh-TW" dirty="0">
              <a:latin typeface="Arial" charset="0"/>
              <a:ea typeface="標楷體" charset="0"/>
              <a:cs typeface="標楷體" charset="0"/>
            </a:endParaRPr>
          </a:p>
          <a:p>
            <a:pPr lvl="1" eaLnBrk="1" hangingPunct="1"/>
            <a:r>
              <a:rPr lang="zh-TW" altLang="en-US" dirty="0">
                <a:latin typeface="Arial" charset="0"/>
                <a:ea typeface="標楷體" charset="0"/>
                <a:cs typeface="標楷體" charset="0"/>
              </a:rPr>
              <a:t>全體國家達成協議，個別國家利用「國家別附件」、「特別緩衝期」等安排，取得彈性</a:t>
            </a:r>
            <a:endParaRPr lang="en-US" altLang="zh-TW" dirty="0">
              <a:latin typeface="Arial" charset="0"/>
              <a:ea typeface="標楷體" charset="0"/>
              <a:cs typeface="標楷體" charset="0"/>
            </a:endParaRPr>
          </a:p>
          <a:p>
            <a:pPr lvl="1" eaLnBrk="1" hangingPunct="1"/>
            <a:r>
              <a:rPr lang="zh-TW" altLang="en-US" dirty="0">
                <a:latin typeface="Arial" charset="0"/>
                <a:ea typeface="標楷體" charset="0"/>
                <a:cs typeface="標楷體" charset="0"/>
              </a:rPr>
              <a:t>關鍵多數國家達成協議、例外國家加入下一波談判</a:t>
            </a:r>
            <a:endParaRPr lang="en-US" altLang="zh-TW" dirty="0">
              <a:latin typeface="Arial" charset="0"/>
              <a:ea typeface="標楷體" charset="0"/>
              <a:cs typeface="標楷體" charset="0"/>
            </a:endParaRPr>
          </a:p>
          <a:p>
            <a:pPr eaLnBrk="1" hangingPunct="1">
              <a:buFont typeface="Wingdings" charset="0"/>
              <a:buAutoNum type="arabicPeriod"/>
            </a:pPr>
            <a:endParaRPr lang="zh-TW" altLang="en-US" dirty="0">
              <a:latin typeface="Arial" charset="0"/>
              <a:ea typeface="標楷體" charset="0"/>
              <a:cs typeface="標楷體" charset="0"/>
            </a:endParaRPr>
          </a:p>
          <a:p>
            <a:pPr eaLnBrk="1" hangingPunct="1"/>
            <a:endParaRPr lang="zh-TW" altLang="en-US" dirty="0">
              <a:latin typeface="Arial" charset="0"/>
              <a:ea typeface="標楷體" charset="0"/>
              <a:cs typeface="標楷體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0D21094A-46A0-454D-BCBD-F28031E52838}" type="slidenum">
              <a:rPr lang="zh-TW" altLang="en-US" sz="1400">
                <a:ea typeface="新細明體" charset="0"/>
                <a:cs typeface="新細明體" charset="0"/>
              </a:rPr>
              <a:pPr/>
              <a:t>37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pic>
        <p:nvPicPr>
          <p:cNvPr id="8" name="Picture 2" descr="http://jto.s3.amazonaws.com/wp-content/uploads/2013/03/web3-protest-a-20130313-870x4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010" y="4569424"/>
            <a:ext cx="3963603" cy="195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525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250825" y="2133600"/>
            <a:ext cx="4322763" cy="392415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ctr" eaLnBrk="1" hangingPunct="1"/>
            <a:endParaRPr lang="en-US" altLang="zh-TW" b="1" dirty="0">
              <a:solidFill>
                <a:srgbClr val="FFFFFF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sz="2100" b="1" dirty="0">
                <a:latin typeface="微軟正黑體" charset="0"/>
                <a:ea typeface="微軟正黑體" charset="0"/>
                <a:cs typeface="微軟正黑體" charset="0"/>
              </a:rPr>
              <a:t>全名為「區域全面經濟夥伴協定」</a:t>
            </a: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(Regional Comprehensive Economic Partnership)</a:t>
            </a:r>
          </a:p>
          <a:p>
            <a:pPr algn="just" eaLnBrk="1" hangingPunct="1">
              <a:buFont typeface="Arial" charset="0"/>
              <a:buChar char="•"/>
            </a:pPr>
            <a:endParaRPr lang="en-US" altLang="zh-TW" sz="2100" b="1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由</a:t>
            </a:r>
            <a:r>
              <a:rPr lang="zh-TW" sz="2100" b="1" dirty="0">
                <a:latin typeface="微軟正黑體" charset="0"/>
                <a:ea typeface="微軟正黑體" charset="0"/>
                <a:cs typeface="微軟正黑體" charset="0"/>
              </a:rPr>
              <a:t>東協</a:t>
            </a: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(ASEAN)</a:t>
            </a: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十國</a:t>
            </a:r>
            <a:r>
              <a:rPr lang="zh-TW" sz="2100" b="1" dirty="0">
                <a:latin typeface="微軟正黑體" charset="0"/>
                <a:ea typeface="微軟正黑體" charset="0"/>
                <a:cs typeface="微軟正黑體" charset="0"/>
              </a:rPr>
              <a:t>所主導，</a:t>
            </a: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外加</a:t>
            </a:r>
            <a:r>
              <a:rPr lang="zh-TW" sz="2100" b="1" dirty="0">
                <a:latin typeface="微軟正黑體" charset="0"/>
                <a:ea typeface="微軟正黑體" charset="0"/>
                <a:cs typeface="微軟正黑體" charset="0"/>
              </a:rPr>
              <a:t>中、日、韓、紐、澳及印度等六國，共同推動的大型自由貿易協定。</a:t>
            </a:r>
            <a:endParaRPr lang="en-US" altLang="zh-TW" sz="2100" b="1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endParaRPr lang="en-US" altLang="zh-TW" sz="2100" b="1" dirty="0">
              <a:latin typeface="微軟正黑體" charset="0"/>
              <a:ea typeface="微軟正黑體" charset="0"/>
              <a:cs typeface="微軟正黑體" charset="0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因為是東協為核心，所以也可稱為東協</a:t>
            </a: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10+6</a:t>
            </a: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。預計在</a:t>
            </a:r>
            <a:r>
              <a:rPr lang="en-US" altLang="zh-TW" sz="2100" b="1" dirty="0">
                <a:latin typeface="微軟正黑體" charset="0"/>
                <a:ea typeface="微軟正黑體" charset="0"/>
                <a:cs typeface="微軟正黑體" charset="0"/>
              </a:rPr>
              <a:t>2015</a:t>
            </a:r>
            <a:r>
              <a:rPr lang="zh-TW" altLang="en-US" sz="2100" b="1" dirty="0">
                <a:latin typeface="微軟正黑體" charset="0"/>
                <a:ea typeface="微軟正黑體" charset="0"/>
                <a:cs typeface="微軟正黑體" charset="0"/>
              </a:rPr>
              <a:t>年完成談判</a:t>
            </a:r>
            <a:endParaRPr lang="zh-TW" sz="2100" b="1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148" y="1563296"/>
            <a:ext cx="3846332" cy="5106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316" name="文字方塊 1"/>
          <p:cNvSpPr txBox="1">
            <a:spLocks noChangeArrowheads="1"/>
          </p:cNvSpPr>
          <p:nvPr/>
        </p:nvSpPr>
        <p:spPr bwMode="auto">
          <a:xfrm>
            <a:off x="684213" y="260350"/>
            <a:ext cx="76327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ctr" eaLnBrk="1" hangingPunct="1"/>
            <a:r>
              <a:rPr lang="zh-TW" altLang="en-US" sz="3300" b="1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「區域全面經濟夥伴協定」</a:t>
            </a:r>
            <a:endParaRPr lang="en-US" altLang="zh-TW" sz="3300" b="1">
              <a:solidFill>
                <a:srgbClr val="C00000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algn="ctr" eaLnBrk="1" hangingPunct="1"/>
            <a:r>
              <a:rPr lang="zh-TW" altLang="en-US" sz="3300" b="1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（</a:t>
            </a:r>
            <a:r>
              <a:rPr lang="en-US" altLang="zh-TW" sz="3300" b="1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RCEP</a:t>
            </a:r>
            <a:r>
              <a:rPr lang="zh-TW" altLang="en-US" sz="3300" b="1">
                <a:solidFill>
                  <a:srgbClr val="C00000"/>
                </a:solidFill>
                <a:latin typeface="微軟正黑體" charset="0"/>
                <a:ea typeface="微軟正黑體" charset="0"/>
                <a:cs typeface="微軟正黑體" charset="0"/>
              </a:rPr>
              <a:t>；東協十加六）</a:t>
            </a:r>
            <a:endParaRPr lang="en-US" altLang="zh-TW" sz="3300" b="1">
              <a:solidFill>
                <a:srgbClr val="C00000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endParaRPr lang="zh-TW" altLang="en-US" sz="3300"/>
          </a:p>
        </p:txBody>
      </p:sp>
    </p:spTree>
    <p:extLst>
      <p:ext uri="{BB962C8B-B14F-4D97-AF65-F5344CB8AC3E}">
        <p14:creationId xmlns:p14="http://schemas.microsoft.com/office/powerpoint/2010/main" val="20488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>
                <a:solidFill>
                  <a:srgbClr val="0D0D0D"/>
                </a:solidFill>
                <a:cs typeface="Times New Roman" charset="0"/>
              </a:rPr>
              <a:t>RCEP</a:t>
            </a:r>
            <a:r>
              <a:rPr lang="zh-TW" altLang="en-US" dirty="0" smtClean="0">
                <a:solidFill>
                  <a:srgbClr val="0D0D0D"/>
                </a:solidFill>
                <a:cs typeface="Times New Roman" charset="0"/>
              </a:rPr>
              <a:t>之發展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88" y="1357313"/>
            <a:ext cx="8229600" cy="4457700"/>
          </a:xfrm>
        </p:spPr>
        <p:txBody>
          <a:bodyPr/>
          <a:lstStyle/>
          <a:p>
            <a:pPr eaLnBrk="1" hangingPunct="1">
              <a:buClrTx/>
              <a:buFont typeface="Times New Roman" charset="0"/>
              <a:buNone/>
            </a:pPr>
            <a:r>
              <a:rPr lang="zh-TW" altLang="en-US">
                <a:latin typeface="Arial" charset="0"/>
                <a:ea typeface="標楷體" charset="0"/>
                <a:cs typeface="Times New Roman" charset="0"/>
              </a:rPr>
              <a:t>整合東協原已對外洽簽</a:t>
            </a:r>
            <a:r>
              <a:rPr lang="en-US" altLang="zh-TW">
                <a:latin typeface="Arial" charset="0"/>
                <a:ea typeface="標楷體" charset="0"/>
                <a:cs typeface="Times New Roman" charset="0"/>
              </a:rPr>
              <a:t>5</a:t>
            </a:r>
            <a:r>
              <a:rPr lang="zh-TW" altLang="en-US">
                <a:latin typeface="Arial" charset="0"/>
                <a:ea typeface="標楷體" charset="0"/>
                <a:cs typeface="Times New Roman" charset="0"/>
              </a:rPr>
              <a:t>個「東協加一」</a:t>
            </a:r>
            <a:r>
              <a:rPr lang="en-US" altLang="zh-TW">
                <a:latin typeface="Arial" charset="0"/>
                <a:ea typeface="標楷體" charset="0"/>
                <a:cs typeface="Times New Roman" charset="0"/>
              </a:rPr>
              <a:t>FTA</a:t>
            </a:r>
            <a:endParaRPr lang="en-US" altLang="zh-TW">
              <a:latin typeface="Times New Roman" charset="0"/>
              <a:ea typeface="標楷體" charset="0"/>
              <a:cs typeface="標楷體" charset="0"/>
            </a:endParaRPr>
          </a:p>
          <a:p>
            <a:pPr eaLnBrk="1" hangingPunct="1"/>
            <a:endParaRPr lang="zh-TW" altLang="en-US" sz="2200">
              <a:latin typeface="Times New Roman" charset="0"/>
              <a:ea typeface="標楷體" charset="0"/>
              <a:cs typeface="標楷體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10316BA6-DD70-414F-93B0-8E1CF254148A}" type="slidenum">
              <a:rPr lang="en-US" altLang="zh-TW" sz="1400">
                <a:latin typeface="Times New Roman" charset="0"/>
                <a:ea typeface="新細明體" charset="0"/>
                <a:cs typeface="新細明體" charset="0"/>
              </a:rPr>
              <a:pPr/>
              <a:t>39</a:t>
            </a:fld>
            <a:endParaRPr lang="en-US" altLang="zh-TW" sz="1400">
              <a:latin typeface="Times New Roman" charset="0"/>
              <a:ea typeface="新細明體" charset="0"/>
              <a:cs typeface="新細明體" charset="0"/>
            </a:endParaRPr>
          </a:p>
        </p:txBody>
      </p:sp>
      <p:graphicFrame>
        <p:nvGraphicFramePr>
          <p:cNvPr id="6" name="資料庫圖表 5"/>
          <p:cNvGraphicFramePr/>
          <p:nvPr/>
        </p:nvGraphicFramePr>
        <p:xfrm>
          <a:off x="78974" y="2007008"/>
          <a:ext cx="5139265" cy="3419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342" name="文字方塊 6"/>
          <p:cNvSpPr txBox="1">
            <a:spLocks noChangeArrowheads="1"/>
          </p:cNvSpPr>
          <p:nvPr/>
        </p:nvSpPr>
        <p:spPr bwMode="auto">
          <a:xfrm>
            <a:off x="2278063" y="2997200"/>
            <a:ext cx="135731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r>
              <a:rPr lang="en-US" altLang="zh-TW">
                <a:latin typeface="Times New Roman" charset="0"/>
              </a:rPr>
              <a:t>RCEP</a:t>
            </a:r>
            <a:endParaRPr lang="zh-TW" altLang="en-US">
              <a:latin typeface="Times New Roman" charset="0"/>
            </a:endParaRPr>
          </a:p>
        </p:txBody>
      </p:sp>
      <p:sp>
        <p:nvSpPr>
          <p:cNvPr id="14343" name="文字方塊 7"/>
          <p:cNvSpPr txBox="1">
            <a:spLocks noChangeArrowheads="1"/>
          </p:cNvSpPr>
          <p:nvPr/>
        </p:nvSpPr>
        <p:spPr bwMode="auto">
          <a:xfrm>
            <a:off x="4714875" y="2357438"/>
            <a:ext cx="37147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r>
              <a:rPr lang="zh-TW" altLang="en-US" sz="2400">
                <a:latin typeface="Times New Roman" charset="0"/>
              </a:rPr>
              <a:t>原因：</a:t>
            </a:r>
            <a:endParaRPr lang="en-US" altLang="zh-TW" sz="2400">
              <a:latin typeface="Times New Roman" charset="0"/>
            </a:endParaRPr>
          </a:p>
          <a:p>
            <a:pPr>
              <a:buFont typeface="Times New Roman" charset="0"/>
              <a:buAutoNum type="arabicParenR"/>
            </a:pPr>
            <a:r>
              <a:rPr lang="zh-TW" altLang="en-US" sz="2400"/>
              <a:t>各個</a:t>
            </a:r>
            <a:r>
              <a:rPr lang="zh-TW" altLang="en-US" sz="2400">
                <a:solidFill>
                  <a:srgbClr val="0000FF"/>
                </a:solidFill>
              </a:rPr>
              <a:t>協定之自由開放程度差異大</a:t>
            </a:r>
            <a:endParaRPr lang="en-US" altLang="zh-TW" sz="2400">
              <a:solidFill>
                <a:srgbClr val="0000FF"/>
              </a:solidFill>
              <a:ea typeface="華康新儷中黑" charset="0"/>
              <a:cs typeface="Times New Roman" charset="0"/>
            </a:endParaRPr>
          </a:p>
          <a:p>
            <a:pPr>
              <a:buFont typeface="Times New Roman" charset="0"/>
              <a:buAutoNum type="arabicParenR"/>
            </a:pPr>
            <a:r>
              <a:rPr lang="zh-TW" altLang="en-US" sz="2400"/>
              <a:t>須</a:t>
            </a:r>
            <a:r>
              <a:rPr lang="zh-TW" altLang="en-US" sz="2400">
                <a:solidFill>
                  <a:srgbClr val="0000FF"/>
                </a:solidFill>
              </a:rPr>
              <a:t>適用複雜且不同之進口關稅和各國國內法規</a:t>
            </a:r>
            <a:endParaRPr lang="en-US" altLang="zh-TW" sz="2400">
              <a:solidFill>
                <a:srgbClr val="0000FF"/>
              </a:solidFill>
              <a:ea typeface="華康新儷中黑" charset="0"/>
              <a:cs typeface="華康新儷中黑" charset="0"/>
            </a:endParaRPr>
          </a:p>
        </p:txBody>
      </p:sp>
      <p:sp>
        <p:nvSpPr>
          <p:cNvPr id="14344" name="矩形 8"/>
          <p:cNvSpPr>
            <a:spLocks noChangeArrowheads="1"/>
          </p:cNvSpPr>
          <p:nvPr/>
        </p:nvSpPr>
        <p:spPr bwMode="auto">
          <a:xfrm>
            <a:off x="395288" y="5095875"/>
            <a:ext cx="83915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71500" indent="-514350">
              <a:spcBef>
                <a:spcPct val="20000"/>
              </a:spcBef>
              <a:buSzPct val="85000"/>
              <a:buFont typeface="Arial" charset="0"/>
              <a:buChar char="•"/>
            </a:pPr>
            <a:r>
              <a:rPr lang="zh-TW" altLang="en-US" sz="2500">
                <a:ea typeface="標楷體" charset="0"/>
                <a:cs typeface="標楷體" charset="0"/>
              </a:rPr>
              <a:t>目前成員包含東協</a:t>
            </a:r>
            <a:r>
              <a:rPr lang="en-US" altLang="zh-TW" sz="2500">
                <a:cs typeface="Times New Roman" charset="0"/>
              </a:rPr>
              <a:t>10</a:t>
            </a:r>
            <a:r>
              <a:rPr lang="zh-TW" altLang="en-US" sz="2500">
                <a:ea typeface="標楷體" charset="0"/>
                <a:cs typeface="標楷體" charset="0"/>
              </a:rPr>
              <a:t>國以及與東協簽有</a:t>
            </a:r>
            <a:r>
              <a:rPr lang="en-US" altLang="zh-TW" sz="2500"/>
              <a:t>FTA</a:t>
            </a:r>
            <a:r>
              <a:rPr lang="zh-TW" altLang="en-US" sz="2500">
                <a:ea typeface="標楷體" charset="0"/>
                <a:cs typeface="標楷體" charset="0"/>
              </a:rPr>
              <a:t>之</a:t>
            </a:r>
            <a:r>
              <a:rPr lang="en-US" altLang="zh-TW" sz="2500"/>
              <a:t>6</a:t>
            </a:r>
            <a:r>
              <a:rPr lang="zh-TW" altLang="en-US" sz="2500">
                <a:ea typeface="標楷體" charset="0"/>
                <a:cs typeface="標楷體" charset="0"/>
              </a:rPr>
              <a:t>國 </a:t>
            </a:r>
            <a:r>
              <a:rPr lang="en-US" altLang="zh-TW" sz="2500"/>
              <a:t>(</a:t>
            </a:r>
            <a:r>
              <a:rPr lang="zh-TW" altLang="en-US" sz="2500">
                <a:ea typeface="標楷體" charset="0"/>
                <a:cs typeface="標楷體" charset="0"/>
              </a:rPr>
              <a:t>中國大陸、日本、韓國、澳大利亞、紐西蘭及印度</a:t>
            </a:r>
            <a:r>
              <a:rPr lang="en-US" altLang="zh-TW" sz="25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6268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>
                <a:solidFill>
                  <a:srgbClr val="0D0D0D"/>
                </a:solidFill>
                <a:cs typeface="Times New Roman" charset="0"/>
              </a:rPr>
              <a:t>RCEP</a:t>
            </a:r>
            <a:r>
              <a:rPr lang="zh-TW" altLang="en-US" dirty="0" smtClean="0">
                <a:solidFill>
                  <a:srgbClr val="0D0D0D"/>
                </a:solidFill>
                <a:cs typeface="Times New Roman" charset="0"/>
              </a:rPr>
              <a:t>之發展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6057DFB5-4CD0-D148-B844-8850724653D7}" type="slidenum">
              <a:rPr lang="en-US" altLang="zh-TW" sz="1400">
                <a:latin typeface="Times New Roman" charset="0"/>
                <a:ea typeface="新細明體" charset="0"/>
                <a:cs typeface="新細明體" charset="0"/>
              </a:rPr>
              <a:pPr/>
              <a:t>40</a:t>
            </a:fld>
            <a:endParaRPr lang="en-US" altLang="zh-TW" sz="1400">
              <a:latin typeface="Times New Roman" charset="0"/>
              <a:ea typeface="新細明體" charset="0"/>
              <a:cs typeface="新細明體" charset="0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684213" y="1989138"/>
            <a:ext cx="7931150" cy="31686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TW" sz="2300" dirty="0">
                <a:latin typeface="Arial" charset="0"/>
                <a:ea typeface="標楷體" charset="0"/>
                <a:cs typeface="標楷體" charset="0"/>
              </a:rPr>
              <a:t>2014</a:t>
            </a: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年</a:t>
            </a:r>
            <a:r>
              <a:rPr lang="en-US" altLang="zh-TW" sz="2300" dirty="0">
                <a:latin typeface="Arial" charset="0"/>
                <a:ea typeface="標楷體" charset="0"/>
                <a:cs typeface="標楷體" charset="0"/>
              </a:rPr>
              <a:t>8</a:t>
            </a: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月在緬甸舉行的部長會</a:t>
            </a:r>
            <a:endParaRPr lang="en-US" altLang="zh-TW" sz="2300" dirty="0">
              <a:latin typeface="Arial" charset="0"/>
              <a:ea typeface="標楷體" charset="0"/>
              <a:cs typeface="標楷體" charset="0"/>
            </a:endParaRPr>
          </a:p>
          <a:p>
            <a:pPr lvl="1">
              <a:lnSpc>
                <a:spcPct val="150000"/>
              </a:lnSpc>
            </a:pP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各國希望就進口關稅取消比率的自由化率目標達成協議，但印度部長缺席。</a:t>
            </a:r>
            <a:endParaRPr lang="en-US" altLang="zh-TW" sz="2300" dirty="0">
              <a:latin typeface="Arial" charset="0"/>
              <a:ea typeface="標楷體" charset="0"/>
              <a:cs typeface="標楷體" charset="0"/>
            </a:endParaRPr>
          </a:p>
          <a:p>
            <a:pPr lvl="1">
              <a:lnSpc>
                <a:spcPct val="150000"/>
              </a:lnSpc>
            </a:pP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各國希望實現</a:t>
            </a:r>
            <a:r>
              <a:rPr lang="en-US" altLang="zh-TW" sz="2300" dirty="0">
                <a:latin typeface="Arial" charset="0"/>
                <a:ea typeface="標楷體" charset="0"/>
                <a:cs typeface="標楷體" charset="0"/>
              </a:rPr>
              <a:t>80</a:t>
            </a: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～</a:t>
            </a:r>
            <a:r>
              <a:rPr lang="en-US" altLang="zh-TW" sz="2300" dirty="0">
                <a:latin typeface="Arial" charset="0"/>
                <a:ea typeface="標楷體" charset="0"/>
                <a:cs typeface="標楷體" charset="0"/>
              </a:rPr>
              <a:t>90%</a:t>
            </a:r>
            <a:r>
              <a:rPr lang="zh-TW" altLang="en-US" sz="2300" dirty="0">
                <a:latin typeface="Arial" charset="0"/>
                <a:ea typeface="標楷體" charset="0"/>
                <a:cs typeface="標楷體" charset="0"/>
              </a:rPr>
              <a:t>的自由化率，但印度的提案（包含調降關稅在內）僅為</a:t>
            </a:r>
            <a:r>
              <a:rPr lang="en-US" altLang="zh-TW" sz="2300" dirty="0">
                <a:latin typeface="Arial" charset="0"/>
                <a:ea typeface="標楷體" charset="0"/>
                <a:cs typeface="標楷體" charset="0"/>
              </a:rPr>
              <a:t>40%</a:t>
            </a:r>
            <a:endParaRPr lang="zh-TW" altLang="en-US" sz="2300" dirty="0">
              <a:latin typeface="Arial" charset="0"/>
              <a:ea typeface="標楷體" charset="0"/>
              <a:cs typeface="標楷體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93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圓角矩形 7"/>
          <p:cNvSpPr/>
          <p:nvPr/>
        </p:nvSpPr>
        <p:spPr>
          <a:xfrm>
            <a:off x="734242" y="1614616"/>
            <a:ext cx="3716063" cy="4797268"/>
          </a:xfrm>
          <a:prstGeom prst="round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obliqueBottomLeft"/>
            <a:lightRig rig="soft" dir="tl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" name="圓角矩形 5"/>
          <p:cNvSpPr/>
          <p:nvPr/>
        </p:nvSpPr>
        <p:spPr>
          <a:xfrm rot="10800000">
            <a:off x="4775223" y="1659322"/>
            <a:ext cx="3716063" cy="4797266"/>
          </a:xfrm>
          <a:prstGeom prst="round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obliqueBottomLeft"/>
            <a:lightRig rig="soft" dir="tl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111250" y="2359025"/>
            <a:ext cx="3100388" cy="3413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58775" indent="-358775">
              <a:lnSpc>
                <a:spcPts val="3700"/>
              </a:lnSpc>
              <a:buFont typeface="Wingdings" panose="05000000000000000000" pitchFamily="2" charset="2"/>
              <a:buChar char="l"/>
              <a:defRPr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東協主導，預定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2015</a:t>
            </a: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年完成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68288" indent="-268288">
              <a:lnSpc>
                <a:spcPts val="3700"/>
              </a:lnSpc>
              <a:buFont typeface="Wingdings" panose="05000000000000000000" pitchFamily="2" charset="2"/>
              <a:buChar char="l"/>
              <a:defRPr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重點在整合現有的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FTA</a:t>
            </a:r>
          </a:p>
          <a:p>
            <a:pPr marL="268288" indent="-268288">
              <a:lnSpc>
                <a:spcPts val="3700"/>
              </a:lnSpc>
              <a:buFont typeface="Wingdings" panose="05000000000000000000" pitchFamily="2" charset="2"/>
              <a:buChar char="l"/>
              <a:defRPr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貨品貿易以涵蓋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90%-</a:t>
            </a: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</a:t>
            </a:r>
            <a:r>
              <a:rPr lang="en-US" altLang="zh-TW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95%</a:t>
            </a: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的項目為目標</a:t>
            </a:r>
          </a:p>
          <a:p>
            <a:pPr marL="268288" indent="-268288">
              <a:lnSpc>
                <a:spcPts val="3700"/>
              </a:lnSpc>
              <a:buFont typeface="Wingdings" panose="05000000000000000000" pitchFamily="2" charset="2"/>
              <a:buChar char="l"/>
              <a:defRPr/>
            </a:pPr>
            <a:r>
              <a:rPr lang="zh-TW" altLang="en-US" sz="2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給予開發程度較低的國家較長的適應期</a:t>
            </a:r>
            <a:endParaRPr lang="en-US" altLang="zh-TW" sz="21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7413" name="文字方塊 9"/>
          <p:cNvSpPr txBox="1">
            <a:spLocks noChangeArrowheads="1"/>
          </p:cNvSpPr>
          <p:nvPr/>
        </p:nvSpPr>
        <p:spPr bwMode="auto">
          <a:xfrm>
            <a:off x="4932363" y="2154238"/>
            <a:ext cx="3255962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268288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charset="0"/>
              <a:buChar char="l"/>
            </a:pPr>
            <a:r>
              <a:rPr lang="zh-TW" altLang="en-US" sz="2100" b="1">
                <a:latin typeface="微軟正黑體" charset="0"/>
                <a:ea typeface="微軟正黑體" charset="0"/>
                <a:cs typeface="微軟正黑體" charset="0"/>
              </a:rPr>
              <a:t>美國主導，預計</a:t>
            </a:r>
            <a:r>
              <a:rPr lang="en-US" altLang="zh-TW" sz="2100" b="1">
                <a:latin typeface="微軟正黑體" charset="0"/>
                <a:ea typeface="微軟正黑體" charset="0"/>
                <a:cs typeface="微軟正黑體" charset="0"/>
              </a:rPr>
              <a:t>2015</a:t>
            </a:r>
            <a:r>
              <a:rPr lang="zh-TW" altLang="en-US" sz="2100" b="1">
                <a:latin typeface="微軟正黑體" charset="0"/>
                <a:ea typeface="微軟正黑體" charset="0"/>
                <a:cs typeface="微軟正黑體" charset="0"/>
              </a:rPr>
              <a:t>年完成</a:t>
            </a:r>
            <a:endParaRPr lang="en-US" altLang="zh-TW" sz="2100" b="1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lnSpc>
                <a:spcPct val="150000"/>
              </a:lnSpc>
              <a:buFont typeface="Wingdings" charset="0"/>
              <a:buChar char="l"/>
            </a:pPr>
            <a:r>
              <a:rPr lang="zh-TW" altLang="en-US" sz="2100" b="1">
                <a:latin typeface="微軟正黑體" charset="0"/>
                <a:ea typeface="微軟正黑體" charset="0"/>
                <a:cs typeface="微軟正黑體" charset="0"/>
              </a:rPr>
              <a:t>高標準</a:t>
            </a:r>
            <a:r>
              <a:rPr lang="en-US" altLang="zh-TW" sz="2100" b="1">
                <a:latin typeface="微軟正黑體" charset="0"/>
                <a:ea typeface="微軟正黑體" charset="0"/>
                <a:cs typeface="微軟正黑體" charset="0"/>
              </a:rPr>
              <a:t>FTA</a:t>
            </a:r>
          </a:p>
          <a:p>
            <a:pPr eaLnBrk="1" hangingPunct="1">
              <a:lnSpc>
                <a:spcPct val="150000"/>
              </a:lnSpc>
              <a:buFont typeface="Wingdings" charset="0"/>
              <a:buChar char="l"/>
            </a:pPr>
            <a:r>
              <a:rPr lang="zh-TW" altLang="en-US" sz="2100" b="1">
                <a:latin typeface="微軟正黑體" charset="0"/>
                <a:ea typeface="微軟正黑體" charset="0"/>
                <a:cs typeface="微軟正黑體" charset="0"/>
              </a:rPr>
              <a:t>力求將全部關稅降為零，少數產品可有較長的降稅期</a:t>
            </a:r>
            <a:endParaRPr lang="en-US" altLang="zh-TW" sz="2100" b="1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lnSpc>
                <a:spcPct val="150000"/>
              </a:lnSpc>
              <a:buFont typeface="Wingdings" charset="0"/>
              <a:buChar char="l"/>
            </a:pPr>
            <a:r>
              <a:rPr lang="zh-TW" altLang="en-US" sz="2100" b="1">
                <a:latin typeface="微軟正黑體" charset="0"/>
                <a:ea typeface="微軟正黑體" charset="0"/>
                <a:cs typeface="微軟正黑體" charset="0"/>
              </a:rPr>
              <a:t>協定涵蓋如電子商務、法規調和等新興議題</a:t>
            </a:r>
            <a:endParaRPr lang="en-US" altLang="zh-TW" sz="2100" b="1">
              <a:latin typeface="微軟正黑體" charset="0"/>
              <a:ea typeface="微軟正黑體" charset="0"/>
              <a:cs typeface="微軟正黑體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9375" y="260350"/>
            <a:ext cx="2486025" cy="923925"/>
          </a:xfrm>
        </p:spPr>
        <p:txBody>
          <a:bodyPr rtlCol="0">
            <a:noAutofit/>
          </a:bodyPr>
          <a:lstStyle/>
          <a:p>
            <a:pPr defTabSz="457200" eaLnBrk="1" hangingPunct="1">
              <a:defRPr/>
            </a:pPr>
            <a:r>
              <a:rPr lang="en-US" altLang="zh-TW" sz="3200" b="1" kern="1200" cap="all" dirty="0">
                <a:ln w="3175" cmpd="sng">
                  <a:noFill/>
                </a:ln>
                <a:solidFill>
                  <a:srgbClr val="FF000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RCEP</a:t>
            </a:r>
            <a:r>
              <a:rPr lang="zh-TW" altLang="en-US" sz="3200" b="1" kern="1200" cap="all" dirty="0">
                <a:ln w="3175" cmpd="sng">
                  <a:noFill/>
                </a:ln>
                <a:solidFill>
                  <a:srgbClr val="FF000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的特色</a:t>
            </a: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678488" y="303213"/>
            <a:ext cx="2230437" cy="923925"/>
          </a:xfrm>
          <a:prstGeom prst="rect">
            <a:avLst/>
          </a:prstGeom>
        </p:spPr>
        <p:txBody>
          <a:bodyPr anchor="ctr"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altLang="zh-TW" b="1" dirty="0" smtClean="0">
                <a:solidFill>
                  <a:srgbClr val="FF000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TPP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的特色</a:t>
            </a:r>
            <a:endParaRPr lang="zh-TW" altLang="en-US" b="1" dirty="0">
              <a:solidFill>
                <a:srgbClr val="FF0000"/>
              </a:solidFill>
              <a:effectLst>
                <a:glow rad="38100">
                  <a:prstClr val="black">
                    <a:lumMod val="65000"/>
                    <a:lumOff val="35000"/>
                    <a:alpha val="40000"/>
                  </a:prst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056" y="1094631"/>
            <a:ext cx="890468" cy="1107903"/>
          </a:xfrm>
          <a:prstGeom prst="ellipse">
            <a:avLst/>
          </a:prstGeom>
          <a:ln w="63500" cap="rnd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83"/>
          <a:stretch/>
        </p:blipFill>
        <p:spPr>
          <a:xfrm>
            <a:off x="6206893" y="1085804"/>
            <a:ext cx="852724" cy="1106162"/>
          </a:xfrm>
          <a:prstGeom prst="ellipse">
            <a:avLst/>
          </a:prstGeom>
          <a:ln w="63500" cap="rnd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val="202778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4308" name="Rectangle 4"/>
          <p:cNvSpPr>
            <a:spLocks noGrp="1" noChangeArrowheads="1"/>
          </p:cNvSpPr>
          <p:nvPr>
            <p:ph type="title"/>
          </p:nvPr>
        </p:nvSpPr>
        <p:spPr>
          <a:xfrm>
            <a:off x="1042988" y="225277"/>
            <a:ext cx="6985000" cy="1143001"/>
          </a:xfrm>
        </p:spPr>
        <p:txBody>
          <a:bodyPr/>
          <a:lstStyle/>
          <a:p>
            <a:pPr algn="ctr" eaLnBrk="1" hangingPunct="1">
              <a:defRPr/>
            </a:pPr>
            <a:r>
              <a:rPr lang="zh-TW" altLang="en-US" sz="3000" dirty="0"/>
              <a:t>未來挑戰：</a:t>
            </a:r>
            <a:r>
              <a:rPr lang="en-US" altLang="zh-TW" sz="3000" dirty="0"/>
              <a:t>TPP </a:t>
            </a:r>
            <a:r>
              <a:rPr lang="en-US" altLang="zh-TW" sz="3000" dirty="0" err="1"/>
              <a:t>v.s</a:t>
            </a:r>
            <a:r>
              <a:rPr lang="en-US" altLang="zh-TW" sz="3000" dirty="0"/>
              <a:t>. RCEP</a:t>
            </a:r>
            <a:r>
              <a:rPr lang="zh-TW" altLang="en-US" sz="3000" dirty="0"/>
              <a:t>之比較</a:t>
            </a:r>
          </a:p>
        </p:txBody>
      </p:sp>
      <p:graphicFrame>
        <p:nvGraphicFramePr>
          <p:cNvPr id="1634527" name="Group 223"/>
          <p:cNvGraphicFramePr>
            <a:graphicFrameLocks noGrp="1"/>
          </p:cNvGraphicFramePr>
          <p:nvPr/>
        </p:nvGraphicFramePr>
        <p:xfrm>
          <a:off x="396875" y="1270000"/>
          <a:ext cx="8351838" cy="5472114"/>
        </p:xfrm>
        <a:graphic>
          <a:graphicData uri="http://schemas.openxmlformats.org/drawingml/2006/table">
            <a:tbl>
              <a:tblPr/>
              <a:tblGrid>
                <a:gridCol w="1800225"/>
                <a:gridCol w="3522663"/>
                <a:gridCol w="3028950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endParaRPr kumimoji="1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charset="0"/>
                        <a:cs typeface="標楷體" charset="0"/>
                      </a:endParaRP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TPP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RCEP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規模</a:t>
                      </a: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12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國成員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GDP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超過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258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兆美元，占全球總值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39.6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％</a:t>
                      </a:r>
                      <a:endParaRPr kumimoji="1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charset="0"/>
                        <a:cs typeface="標楷體" charset="0"/>
                      </a:endParaRP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30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億人口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(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全球總人口 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45%) 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、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GDP 17.23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兆美元（全球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1/3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  <a:ea typeface="標楷體" charset="0"/>
                          <a:cs typeface="標楷體" charset="0"/>
                        </a:rPr>
                        <a:t>）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談判進展</a:t>
                      </a: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預計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2013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年完成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預計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2015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年完成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162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目的及性質</a:t>
                      </a: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65113" marR="0" lvl="0" indent="-2651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高標準、廣泛、建立新貿易規則</a:t>
                      </a: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en-US" altLang="zh-TW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99</a:t>
                      </a: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％零關稅</a:t>
                      </a:r>
                    </a:p>
                    <a:p>
                      <a:pPr marL="265113" marR="0" lvl="0" indent="-2651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競爭政策、合作、服務貿易、關務、電子商務、環境、勞工、中小企業、法規調和及一致性）等</a:t>
                      </a:r>
                      <a:r>
                        <a:rPr kumimoji="1" lang="en-US" altLang="zh-TW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29</a:t>
                      </a: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章 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調和現有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FTA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之原產地規則</a:t>
                      </a: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自由化野心「兼顧」各成員需求、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95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％零關稅</a:t>
                      </a: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Char char="n"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配合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2015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年建立東協經濟共同體（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AEC</a:t>
                      </a: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）</a:t>
                      </a:r>
                      <a:endParaRPr kumimoji="1" lang="zh-TW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標楷體" charset="0"/>
                        <a:cs typeface="標楷體" charset="0"/>
                      </a:endParaRP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92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主導國家</a:t>
                      </a: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美國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印尼、東協（</a:t>
                      </a:r>
                      <a:r>
                        <a:rPr kumimoji="1" lang="en-US" altLang="zh-TW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ASEAN-Centric)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我國加入之主要困難</a:t>
                      </a:r>
                    </a:p>
                  </a:txBody>
                  <a:tcPr marL="91443" marR="91443"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標楷體" charset="0"/>
                          <a:cs typeface="標楷體" charset="0"/>
                        </a:rPr>
                        <a:t>國內準備程度、政治問題</a:t>
                      </a:r>
                    </a:p>
                  </a:txBody>
                  <a:tcPr marL="91443" marR="91443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421EC">
                        <a:alpha val="4509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50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群組 4"/>
          <p:cNvGrpSpPr>
            <a:grpSpLocks/>
          </p:cNvGrpSpPr>
          <p:nvPr/>
        </p:nvGrpSpPr>
        <p:grpSpPr bwMode="auto">
          <a:xfrm>
            <a:off x="34925" y="1700213"/>
            <a:ext cx="4525963" cy="3960812"/>
            <a:chOff x="755576" y="1052736"/>
            <a:chExt cx="7949271" cy="5760640"/>
          </a:xfrm>
        </p:grpSpPr>
        <p:pic>
          <p:nvPicPr>
            <p:cNvPr id="87043" name="圖片 2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28070" y="1052736"/>
              <a:ext cx="7876777" cy="5760640"/>
            </a:xfrm>
            <a:prstGeom prst="rect">
              <a:avLst/>
            </a:prstGeom>
            <a:noFill/>
            <a:ln>
              <a:noFill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  <a:extLst/>
          </p:spPr>
        </p:pic>
        <p:sp>
          <p:nvSpPr>
            <p:cNvPr id="4" name="矩形 3"/>
            <p:cNvSpPr/>
            <p:nvPr/>
          </p:nvSpPr>
          <p:spPr>
            <a:xfrm>
              <a:off x="755576" y="1124310"/>
              <a:ext cx="2015898" cy="9350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</p:grpSp>
      <p:pic>
        <p:nvPicPr>
          <p:cNvPr id="87045" name="圖片 5"/>
          <p:cNvPicPr>
            <a:picLocks noChangeAspect="1"/>
          </p:cNvPicPr>
          <p:nvPr/>
        </p:nvPicPr>
        <p:blipFill>
          <a:blip r:embed="rId3"/>
          <a:srcRect b="5133"/>
          <a:stretch>
            <a:fillRect/>
          </a:stretch>
        </p:blipFill>
        <p:spPr bwMode="auto">
          <a:xfrm>
            <a:off x="4643438" y="1700213"/>
            <a:ext cx="4427537" cy="3960812"/>
          </a:xfrm>
          <a:prstGeom prst="rect">
            <a:avLst/>
          </a:prstGeom>
          <a:noFill/>
          <a:ln>
            <a:noFill/>
          </a:ln>
          <a:effectLst>
            <a:outerShdw blurRad="63500" dist="38099" dir="2700000" algn="ctr" rotWithShape="0">
              <a:srgbClr val="000000">
                <a:alpha val="74998"/>
              </a:srgbClr>
            </a:outerShdw>
          </a:effectLst>
          <a:extLst/>
        </p:spPr>
      </p:pic>
      <p:sp>
        <p:nvSpPr>
          <p:cNvPr id="32771" name="標題 6"/>
          <p:cNvSpPr>
            <a:spLocks noGrp="1"/>
          </p:cNvSpPr>
          <p:nvPr>
            <p:ph type="title" idx="4294967295"/>
          </p:nvPr>
        </p:nvSpPr>
        <p:spPr>
          <a:xfrm>
            <a:off x="857126" y="241888"/>
            <a:ext cx="6985000" cy="576263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dirty="0" smtClean="0"/>
              <a:t>TPP &amp; RCEP </a:t>
            </a:r>
            <a:r>
              <a:rPr lang="zh-TW" altLang="en-US" dirty="0" smtClean="0"/>
              <a:t>差異比較</a:t>
            </a:r>
          </a:p>
        </p:txBody>
      </p:sp>
      <p:sp>
        <p:nvSpPr>
          <p:cNvPr id="8" name="矩形 7"/>
          <p:cNvSpPr/>
          <p:nvPr/>
        </p:nvSpPr>
        <p:spPr>
          <a:xfrm>
            <a:off x="1476375" y="1052513"/>
            <a:ext cx="6696075" cy="360362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4822" name="文字方塊 2"/>
          <p:cNvSpPr txBox="1">
            <a:spLocks noChangeArrowheads="1"/>
          </p:cNvSpPr>
          <p:nvPr/>
        </p:nvSpPr>
        <p:spPr bwMode="auto">
          <a:xfrm>
            <a:off x="179388" y="6381750"/>
            <a:ext cx="7848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200" b="1" i="1"/>
              <a:t>Source:</a:t>
            </a:r>
            <a:r>
              <a:rPr lang="en-US" altLang="zh-TW" sz="1200" b="1"/>
              <a:t> Vinod Aggarwal and Min Guo Koo, 2013. Trade trends and institutional design in the Asia Pacific</a:t>
            </a:r>
            <a:endParaRPr lang="zh-TW" altLang="en-US" sz="1200"/>
          </a:p>
        </p:txBody>
      </p:sp>
      <p:sp>
        <p:nvSpPr>
          <p:cNvPr id="2" name="文字方塊 1"/>
          <p:cNvSpPr txBox="1"/>
          <p:nvPr/>
        </p:nvSpPr>
        <p:spPr>
          <a:xfrm>
            <a:off x="1182688" y="1380093"/>
            <a:ext cx="19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地理區塊涵蓋性</a:t>
            </a:r>
            <a:endParaRPr kumimoji="1"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76200" y="2207697"/>
            <a:ext cx="19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議題涵蓋度</a:t>
            </a:r>
            <a:endParaRPr kumimoji="1"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76200" y="4915873"/>
            <a:ext cx="1963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本質：</a:t>
            </a:r>
            <a:endParaRPr kumimoji="1" lang="en-US" altLang="zh-TW" dirty="0" smtClean="0"/>
          </a:p>
          <a:p>
            <a:r>
              <a:rPr kumimoji="1" lang="zh-TW" altLang="en-US" dirty="0" smtClean="0"/>
              <a:t>自由化程度</a:t>
            </a:r>
            <a:endParaRPr kumimoji="1"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1476375" y="5637018"/>
            <a:ext cx="19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dirty="0" smtClean="0"/>
              <a:t>組織完整性</a:t>
            </a:r>
            <a:endParaRPr kumimoji="1"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3072280" y="4001990"/>
            <a:ext cx="19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參與成員數</a:t>
            </a:r>
            <a:endParaRPr kumimoji="1" lang="zh-TW" altLang="en-US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3320095" y="2060904"/>
            <a:ext cx="1963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dirty="0" smtClean="0"/>
              <a:t>整合程度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0497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710475" y="3181709"/>
            <a:ext cx="7556313" cy="1116106"/>
          </a:xfrm>
        </p:spPr>
        <p:txBody>
          <a:bodyPr/>
          <a:lstStyle/>
          <a:p>
            <a:pPr algn="ctr"/>
            <a:r>
              <a:rPr lang="zh-TW" altLang="en-US" dirty="0" smtClean="0"/>
              <a:t>對台灣的重要性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4184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8474" y="442966"/>
            <a:ext cx="7556313" cy="1116106"/>
          </a:xfrm>
        </p:spPr>
        <p:txBody>
          <a:bodyPr/>
          <a:lstStyle/>
          <a:p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貿易是台灣經濟發展的動力來源</a:t>
            </a:r>
            <a:endParaRPr lang="zh-TW" altLang="en-US" dirty="0">
              <a:latin typeface="微軟正黑體"/>
              <a:ea typeface="微軟正黑體"/>
              <a:cs typeface="微軟正黑體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525300" y="2168165"/>
            <a:ext cx="4772554" cy="3796651"/>
            <a:chOff x="1480306" y="1847130"/>
            <a:chExt cx="6133539" cy="45212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45" y="1847130"/>
              <a:ext cx="6121400" cy="452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圓角矩形 3"/>
            <p:cNvSpPr/>
            <p:nvPr/>
          </p:nvSpPr>
          <p:spPr>
            <a:xfrm>
              <a:off x="3229232" y="2941164"/>
              <a:ext cx="1038083" cy="3959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 smtClean="0"/>
                <a:t>Export</a:t>
              </a:r>
              <a:endParaRPr lang="zh-TW" altLang="en-US" sz="1400" dirty="0"/>
            </a:p>
          </p:txBody>
        </p:sp>
        <p:sp>
          <p:nvSpPr>
            <p:cNvPr id="6" name="圓角矩形 5"/>
            <p:cNvSpPr/>
            <p:nvPr/>
          </p:nvSpPr>
          <p:spPr>
            <a:xfrm>
              <a:off x="4466794" y="2941163"/>
              <a:ext cx="1101953" cy="3959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400" dirty="0" smtClean="0"/>
                <a:t>Import</a:t>
              </a:r>
              <a:endParaRPr lang="zh-TW" altLang="en-US" sz="1400" dirty="0"/>
            </a:p>
          </p:txBody>
        </p:sp>
        <p:sp>
          <p:nvSpPr>
            <p:cNvPr id="5" name="圓角矩形 4"/>
            <p:cNvSpPr/>
            <p:nvPr/>
          </p:nvSpPr>
          <p:spPr>
            <a:xfrm>
              <a:off x="1480306" y="1957128"/>
              <a:ext cx="1736787" cy="26237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1100" dirty="0">
                  <a:solidFill>
                    <a:schemeClr val="tx1"/>
                  </a:solidFill>
                </a:rPr>
                <a:t>Unit: US$ billions</a:t>
              </a:r>
              <a:endParaRPr lang="zh-TW" altLang="en-US" sz="11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571237" y="2586388"/>
            <a:ext cx="3421962" cy="1333448"/>
          </a:xfrm>
        </p:spPr>
        <p:txBody>
          <a:bodyPr>
            <a:noAutofit/>
          </a:bodyPr>
          <a:lstStyle/>
          <a:p>
            <a:r>
              <a:rPr lang="zh-TW" altLang="en-US" sz="1700" dirty="0" smtClean="0"/>
              <a:t>貿易依存度</a:t>
            </a:r>
            <a:r>
              <a:rPr lang="en-US" altLang="zh-TW" sz="1700" dirty="0" smtClean="0"/>
              <a:t>=136% (2013)</a:t>
            </a:r>
          </a:p>
          <a:p>
            <a:r>
              <a:rPr lang="zh-TW" altLang="en-US" sz="1700" dirty="0" smtClean="0"/>
              <a:t>貿易順差</a:t>
            </a:r>
            <a:r>
              <a:rPr lang="en-US" altLang="zh-TW" sz="1700" dirty="0" smtClean="0"/>
              <a:t>=11% of GDP</a:t>
            </a:r>
          </a:p>
          <a:p>
            <a:r>
              <a:rPr lang="en-US" altLang="zh-TW" sz="1700" dirty="0" smtClean="0"/>
              <a:t>No. 5  </a:t>
            </a:r>
            <a:r>
              <a:rPr lang="zh-TW" altLang="en-US" sz="1700" dirty="0" smtClean="0"/>
              <a:t>對外投資國</a:t>
            </a:r>
            <a:endParaRPr lang="en-US" altLang="zh-TW" sz="1700" dirty="0" smtClean="0"/>
          </a:p>
          <a:p>
            <a:endParaRPr lang="zh-TW" altLang="en-US" sz="1700" dirty="0"/>
          </a:p>
        </p:txBody>
      </p:sp>
    </p:spTree>
    <p:extLst>
      <p:ext uri="{BB962C8B-B14F-4D97-AF65-F5344CB8AC3E}">
        <p14:creationId xmlns:p14="http://schemas.microsoft.com/office/powerpoint/2010/main" val="257541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標題 4"/>
          <p:cNvSpPr>
            <a:spLocks noGrp="1"/>
          </p:cNvSpPr>
          <p:nvPr>
            <p:ph type="title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21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個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APEC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成員還沒加入者：俄羅斯、</a:t>
            </a:r>
            <a:r>
              <a:rPr lang="en-US" altLang="zh-TW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PNG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、</a:t>
            </a:r>
            <a:r>
              <a:rPr lang="zh-TW" altLang="en-US" sz="3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台灣</a:t>
            </a:r>
            <a:r>
              <a:rPr lang="en-US" altLang="zh-TW" sz="3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>…</a:t>
            </a: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  <a:t/>
            </a:r>
            <a:b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rPr>
            </a:br>
            <a:endParaRPr lang="zh-TW" altLang="en-US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920" name="投影片編號版面配置區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877BC642-E1E6-F44B-8965-65AF29D71D65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46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  <p:sp>
        <p:nvSpPr>
          <p:cNvPr id="56322" name="投影片編號版面配置區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pPr algn="r"/>
            <a:fld id="{13BC48D2-086A-8E46-B74A-A30C0AFE4F7A}" type="slidenum">
              <a:rPr lang="zh-TW" altLang="en-US" sz="1400">
                <a:ea typeface="新細明體" charset="0"/>
                <a:cs typeface="新細明體" charset="0"/>
              </a:rPr>
              <a:pPr algn="r"/>
              <a:t>46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grpSp>
        <p:nvGrpSpPr>
          <p:cNvPr id="56323" name="群組 21"/>
          <p:cNvGrpSpPr>
            <a:grpSpLocks/>
          </p:cNvGrpSpPr>
          <p:nvPr/>
        </p:nvGrpSpPr>
        <p:grpSpPr bwMode="auto">
          <a:xfrm>
            <a:off x="1412352" y="1810615"/>
            <a:ext cx="6377977" cy="4282513"/>
            <a:chOff x="1694986" y="2240997"/>
            <a:chExt cx="5679323" cy="3818193"/>
          </a:xfrm>
        </p:grpSpPr>
        <p:sp>
          <p:nvSpPr>
            <p:cNvPr id="7" name="橢圓 6"/>
            <p:cNvSpPr/>
            <p:nvPr/>
          </p:nvSpPr>
          <p:spPr bwMode="auto">
            <a:xfrm>
              <a:off x="2733676" y="2240997"/>
              <a:ext cx="4488962" cy="3818193"/>
            </a:xfrm>
            <a:prstGeom prst="ellipse">
              <a:avLst/>
            </a:prstGeom>
            <a:solidFill>
              <a:schemeClr val="accent6">
                <a:lumMod val="75000"/>
                <a:alpha val="66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sz="19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橢圓 7"/>
            <p:cNvSpPr/>
            <p:nvPr/>
          </p:nvSpPr>
          <p:spPr bwMode="auto">
            <a:xfrm>
              <a:off x="3606801" y="2680990"/>
              <a:ext cx="3489325" cy="3217863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sz="19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橢圓 8"/>
            <p:cNvSpPr/>
            <p:nvPr/>
          </p:nvSpPr>
          <p:spPr bwMode="auto">
            <a:xfrm>
              <a:off x="3962401" y="3590628"/>
              <a:ext cx="2263775" cy="1998663"/>
            </a:xfrm>
            <a:prstGeom prst="ellipse">
              <a:avLst/>
            </a:prstGeom>
            <a:solidFill>
              <a:srgbClr val="FFCCCC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sz="190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橢圓 9"/>
            <p:cNvSpPr/>
            <p:nvPr/>
          </p:nvSpPr>
          <p:spPr bwMode="auto">
            <a:xfrm>
              <a:off x="1694986" y="2872315"/>
              <a:ext cx="3502294" cy="3082768"/>
            </a:xfrm>
            <a:prstGeom prst="ellipse">
              <a:avLst/>
            </a:prstGeom>
            <a:solidFill>
              <a:srgbClr val="CCCCFF">
                <a:alpha val="50000"/>
              </a:srgbClr>
            </a:solidFill>
            <a:ln>
              <a:solidFill>
                <a:schemeClr val="accent3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zh-TW" altLang="en-US" sz="19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340" name="文字方塊 10"/>
            <p:cNvSpPr txBox="1">
              <a:spLocks noChangeArrowheads="1"/>
            </p:cNvSpPr>
            <p:nvPr/>
          </p:nvSpPr>
          <p:spPr bwMode="auto">
            <a:xfrm>
              <a:off x="1881311" y="3566764"/>
              <a:ext cx="815335" cy="1385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智利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秘魯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美國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加拿大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墨西哥</a:t>
              </a:r>
            </a:p>
          </p:txBody>
        </p:sp>
        <p:sp>
          <p:nvSpPr>
            <p:cNvPr id="56341" name="文字方塊 11"/>
            <p:cNvSpPr txBox="1">
              <a:spLocks noChangeArrowheads="1"/>
            </p:cNvSpPr>
            <p:nvPr/>
          </p:nvSpPr>
          <p:spPr bwMode="auto">
            <a:xfrm>
              <a:off x="2812938" y="3693027"/>
              <a:ext cx="815335" cy="6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澳洲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紐西蘭</a:t>
              </a:r>
            </a:p>
          </p:txBody>
        </p:sp>
        <p:sp>
          <p:nvSpPr>
            <p:cNvPr id="56342" name="文字方塊 12"/>
            <p:cNvSpPr txBox="1">
              <a:spLocks noChangeArrowheads="1"/>
            </p:cNvSpPr>
            <p:nvPr/>
          </p:nvSpPr>
          <p:spPr bwMode="auto">
            <a:xfrm>
              <a:off x="3984322" y="3251750"/>
              <a:ext cx="598369" cy="34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日本</a:t>
              </a:r>
            </a:p>
          </p:txBody>
        </p:sp>
        <p:sp>
          <p:nvSpPr>
            <p:cNvPr id="56343" name="文字方塊 13"/>
            <p:cNvSpPr txBox="1">
              <a:spLocks noChangeArrowheads="1"/>
            </p:cNvSpPr>
            <p:nvPr/>
          </p:nvSpPr>
          <p:spPr bwMode="auto">
            <a:xfrm>
              <a:off x="4179324" y="3819291"/>
              <a:ext cx="1032301" cy="1125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汶萊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越南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新加坡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馬來西亞</a:t>
              </a:r>
            </a:p>
          </p:txBody>
        </p:sp>
        <p:sp>
          <p:nvSpPr>
            <p:cNvPr id="56344" name="文字方塊 14"/>
            <p:cNvSpPr txBox="1">
              <a:spLocks noChangeArrowheads="1"/>
            </p:cNvSpPr>
            <p:nvPr/>
          </p:nvSpPr>
          <p:spPr bwMode="auto">
            <a:xfrm>
              <a:off x="5226389" y="3693768"/>
              <a:ext cx="815335" cy="1646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印尼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菲律賓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泰國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柬埔寨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寮國</a:t>
              </a:r>
              <a:endParaRPr lang="en-US" altLang="zh-TW" sz="1900">
                <a:latin typeface="微軟正黑體" panose="020B0604030504040204" pitchFamily="34" charset="-120"/>
                <a:ea typeface="微軟正黑體" panose="020B0604030504040204" pitchFamily="34" charset="-120"/>
                <a:cs typeface="標楷體" charset="0"/>
              </a:endParaRP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緬甸</a:t>
              </a:r>
            </a:p>
          </p:txBody>
        </p:sp>
        <p:sp>
          <p:nvSpPr>
            <p:cNvPr id="56345" name="文字方塊 15"/>
            <p:cNvSpPr txBox="1">
              <a:spLocks noChangeArrowheads="1"/>
            </p:cNvSpPr>
            <p:nvPr/>
          </p:nvSpPr>
          <p:spPr bwMode="auto">
            <a:xfrm>
              <a:off x="5386388" y="2900065"/>
              <a:ext cx="1032301" cy="6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中國大陸</a:t>
              </a:r>
            </a:p>
            <a:p>
              <a:r>
                <a:rPr lang="zh-TW" altLang="en-US" sz="1900"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韓國</a:t>
              </a:r>
            </a:p>
          </p:txBody>
        </p:sp>
        <p:sp>
          <p:nvSpPr>
            <p:cNvPr id="56346" name="文字方塊 16"/>
            <p:cNvSpPr txBox="1">
              <a:spLocks noChangeArrowheads="1"/>
            </p:cNvSpPr>
            <p:nvPr/>
          </p:nvSpPr>
          <p:spPr bwMode="auto">
            <a:xfrm>
              <a:off x="4241432" y="2367261"/>
              <a:ext cx="598369" cy="34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r>
                <a:rPr lang="zh-TW" altLang="en-US" sz="1900">
                  <a:solidFill>
                    <a:srgbClr val="FFFFCC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印度</a:t>
              </a:r>
            </a:p>
          </p:txBody>
        </p:sp>
        <p:sp>
          <p:nvSpPr>
            <p:cNvPr id="18" name="文字方塊 17"/>
            <p:cNvSpPr txBox="1"/>
            <p:nvPr/>
          </p:nvSpPr>
          <p:spPr bwMode="auto">
            <a:xfrm>
              <a:off x="2078038" y="5157192"/>
              <a:ext cx="1413842" cy="343009"/>
            </a:xfrm>
            <a:prstGeom prst="rect">
              <a:avLst/>
            </a:prstGeom>
            <a:noFill/>
            <a:ln w="38100">
              <a:noFill/>
            </a:ln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zh-TW" sz="19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TPP</a:t>
              </a:r>
              <a:endParaRPr lang="zh-TW" altLang="en-US" sz="1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文字方塊 18"/>
            <p:cNvSpPr txBox="1">
              <a:spLocks noChangeArrowheads="1"/>
            </p:cNvSpPr>
            <p:nvPr/>
          </p:nvSpPr>
          <p:spPr bwMode="auto">
            <a:xfrm>
              <a:off x="4667251" y="5461841"/>
              <a:ext cx="1366482" cy="34300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9pPr>
            </a:lstStyle>
            <a:p>
              <a:pPr algn="ctr" eaLnBrk="1" hangingPunct="1">
                <a:defRPr/>
              </a:pPr>
              <a:r>
                <a:rPr lang="zh-TW" altLang="en-US" sz="19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東協</a:t>
              </a:r>
            </a:p>
          </p:txBody>
        </p:sp>
        <p:sp>
          <p:nvSpPr>
            <p:cNvPr id="20" name="文字方塊 19"/>
            <p:cNvSpPr txBox="1">
              <a:spLocks noChangeArrowheads="1"/>
            </p:cNvSpPr>
            <p:nvPr/>
          </p:nvSpPr>
          <p:spPr bwMode="auto">
            <a:xfrm>
              <a:off x="6277189" y="3820059"/>
              <a:ext cx="890988" cy="34300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Times New Roman" charset="0"/>
                  <a:ea typeface="標楷體" charset="0"/>
                  <a:cs typeface="標楷體" charset="0"/>
                </a:defRPr>
              </a:lvl9pPr>
            </a:lstStyle>
            <a:p>
              <a:pPr algn="ctr" eaLnBrk="1" hangingPunct="1">
                <a:defRPr/>
              </a:pPr>
              <a:r>
                <a:rPr lang="zh-TW" altLang="en-US" sz="19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東協</a:t>
              </a:r>
              <a:r>
                <a:rPr lang="en-US" altLang="zh-TW" sz="19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reflection blurRad="12700" stA="28000" endPos="45000" dist="1000" dir="5400000" sy="-10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+3</a:t>
              </a:r>
              <a:endParaRPr lang="zh-TW" altLang="en-US" sz="19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 bwMode="auto">
            <a:xfrm>
              <a:off x="5440118" y="2304129"/>
              <a:ext cx="1934191" cy="34300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eaLnBrk="1" hangingPunct="1">
                <a:defRPr sz="2400" b="1" cap="all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標楷體" charset="0"/>
                </a:defRPr>
              </a:lvl1pPr>
              <a:lvl2pPr marL="742950" indent="-285750" eaLnBrk="0" hangingPunct="0">
                <a:defRPr>
                  <a:latin typeface="Times New Roman" charset="0"/>
                </a:defRPr>
              </a:lvl2pPr>
              <a:lvl3pPr marL="1143000" indent="-228600" eaLnBrk="0" hangingPunct="0">
                <a:defRPr>
                  <a:latin typeface="Times New Roman" charset="0"/>
                </a:defRPr>
              </a:lvl3pPr>
              <a:lvl4pPr marL="1600200" indent="-228600" eaLnBrk="0" hangingPunct="0">
                <a:defRPr>
                  <a:latin typeface="Times New Roman" charset="0"/>
                </a:defRPr>
              </a:lvl4pPr>
              <a:lvl5pPr marL="2057400" indent="-228600" eaLnBrk="0" hangingPunct="0">
                <a:defRPr>
                  <a:latin typeface="Times New Roman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Times New Roman" charset="0"/>
                </a:defRPr>
              </a:lvl9pPr>
            </a:lstStyle>
            <a:p>
              <a:pPr algn="ctr">
                <a:defRPr/>
              </a:pPr>
              <a:r>
                <a:rPr lang="zh-TW" altLang="en-US" sz="19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東協</a:t>
              </a:r>
              <a:r>
                <a:rPr lang="en-US" altLang="zh-TW" sz="19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+6</a:t>
              </a:r>
              <a:r>
                <a:rPr lang="zh-TW" altLang="en-US" sz="19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</a:t>
              </a:r>
              <a:r>
                <a:rPr lang="en-US" altLang="zh-TW" sz="19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RCEP)</a:t>
              </a:r>
              <a:endParaRPr lang="zh-TW" altLang="en-US" sz="19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6325" name="文字方塊 1"/>
          <p:cNvSpPr txBox="1">
            <a:spLocks noChangeArrowheads="1"/>
          </p:cNvSpPr>
          <p:nvPr/>
        </p:nvSpPr>
        <p:spPr bwMode="auto">
          <a:xfrm>
            <a:off x="6474061" y="5716867"/>
            <a:ext cx="936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華康新儷中黑" charset="0"/>
                <a:cs typeface="華康新儷中黑" charset="0"/>
              </a:defRPr>
            </a:lvl9pPr>
          </a:lstStyle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香港</a:t>
            </a:r>
          </a:p>
        </p:txBody>
      </p:sp>
      <p:cxnSp>
        <p:nvCxnSpPr>
          <p:cNvPr id="6" name="直線箭頭接點 5"/>
          <p:cNvCxnSpPr>
            <a:cxnSpLocks noChangeShapeType="1"/>
          </p:cNvCxnSpPr>
          <p:nvPr/>
        </p:nvCxnSpPr>
        <p:spPr bwMode="auto">
          <a:xfrm flipH="1" flipV="1">
            <a:off x="5776259" y="5623708"/>
            <a:ext cx="647700" cy="18415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196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105437" y="4500462"/>
            <a:ext cx="2560884" cy="1143000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</a:pPr>
            <a:r>
              <a:rPr lang="en-US" altLang="zh-TW" sz="2600" b="1" dirty="0" smtClean="0">
                <a:latin typeface="+mn-lt"/>
                <a:ea typeface="標楷體" charset="0"/>
              </a:rPr>
              <a:t>FTA World Map KOR vs TWN</a:t>
            </a:r>
            <a:endParaRPr lang="zh-TW" altLang="en-US" sz="2600" b="1" dirty="0">
              <a:solidFill>
                <a:srgbClr val="7F7F7F"/>
              </a:solidFill>
              <a:latin typeface="+mn-lt"/>
              <a:ea typeface="標楷體" charset="0"/>
            </a:endParaRPr>
          </a:p>
        </p:txBody>
      </p: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194263" y="6508750"/>
            <a:ext cx="27432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TW" sz="1400" dirty="0" smtClean="0">
                <a:solidFill>
                  <a:srgbClr val="B2B2B2"/>
                </a:solidFill>
              </a:rPr>
              <a:t>Source: WTO RTA Database</a:t>
            </a:r>
            <a:endParaRPr lang="zh-TW" altLang="en-US" sz="1400" dirty="0">
              <a:solidFill>
                <a:srgbClr val="B2B2B2"/>
              </a:solidFill>
            </a:endParaRPr>
          </a:p>
        </p:txBody>
      </p:sp>
      <p:sp>
        <p:nvSpPr>
          <p:cNvPr id="25608" name="Oval 8"/>
          <p:cNvSpPr>
            <a:spLocks noChangeArrowheads="1"/>
          </p:cNvSpPr>
          <p:nvPr/>
        </p:nvSpPr>
        <p:spPr bwMode="auto">
          <a:xfrm>
            <a:off x="7667625" y="5516563"/>
            <a:ext cx="36513" cy="36512"/>
          </a:xfrm>
          <a:prstGeom prst="ellipse">
            <a:avLst/>
          </a:prstGeom>
          <a:solidFill>
            <a:srgbClr val="DE2A00"/>
          </a:solidFill>
          <a:ln w="9525">
            <a:solidFill>
              <a:srgbClr val="5F5F5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TW" altLang="en-US">
              <a:solidFill>
                <a:srgbClr val="9900CC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t="6191"/>
          <a:stretch/>
        </p:blipFill>
        <p:spPr>
          <a:xfrm>
            <a:off x="2586813" y="3685882"/>
            <a:ext cx="6541503" cy="3055514"/>
          </a:xfrm>
          <a:prstGeom prst="rect">
            <a:avLst/>
          </a:prstGeom>
        </p:spPr>
      </p:pic>
      <p:sp>
        <p:nvSpPr>
          <p:cNvPr id="25606" name="Text Box 8"/>
          <p:cNvSpPr txBox="1">
            <a:spLocks noChangeArrowheads="1"/>
          </p:cNvSpPr>
          <p:nvPr/>
        </p:nvSpPr>
        <p:spPr bwMode="auto">
          <a:xfrm>
            <a:off x="4850073" y="6394513"/>
            <a:ext cx="1588434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defPPr>
              <a:defRPr lang="zh-TW"/>
            </a:defPPr>
            <a:lvl1pPr algn="ctr">
              <a:spcBef>
                <a:spcPct val="50000"/>
              </a:spcBef>
              <a:defRPr kumimoji="1" sz="2500" b="1">
                <a:latin typeface="+mj-lt"/>
                <a:ea typeface="標楷體" charset="0"/>
                <a:cs typeface="標楷體" charset="0"/>
              </a:defRPr>
            </a:lvl1pPr>
            <a:lvl2pPr>
              <a:defRPr kumimoji="1" sz="2300"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latin typeface="Arial" charset="0"/>
                <a:ea typeface="標楷體" charset="0"/>
                <a:cs typeface="標楷體" charset="0"/>
              </a:defRPr>
            </a:lvl9pPr>
          </a:lstStyle>
          <a:p>
            <a:r>
              <a:rPr lang="en-US" altLang="zh-TW" sz="1800" b="0" dirty="0" smtClean="0">
                <a:solidFill>
                  <a:srgbClr val="FF0000"/>
                </a:solidFill>
              </a:rPr>
              <a:t>Taiwan</a:t>
            </a:r>
            <a:endParaRPr lang="zh-TW" altLang="en-US" sz="1800" b="0" dirty="0">
              <a:solidFill>
                <a:srgbClr val="FF00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4176" t="5514"/>
          <a:stretch/>
        </p:blipFill>
        <p:spPr>
          <a:xfrm>
            <a:off x="631588" y="113119"/>
            <a:ext cx="6850001" cy="3555694"/>
          </a:xfrm>
          <a:prstGeom prst="rect">
            <a:avLst/>
          </a:prstGeom>
        </p:spPr>
      </p:pic>
      <p:sp>
        <p:nvSpPr>
          <p:cNvPr id="3" name="橢圓 2"/>
          <p:cNvSpPr/>
          <p:nvPr/>
        </p:nvSpPr>
        <p:spPr>
          <a:xfrm>
            <a:off x="1263192" y="395926"/>
            <a:ext cx="952107" cy="59388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6438507" y="2527954"/>
            <a:ext cx="952107" cy="59388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833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8474" y="418105"/>
            <a:ext cx="7556313" cy="1116106"/>
          </a:xfrm>
        </p:spPr>
        <p:txBody>
          <a:bodyPr/>
          <a:lstStyle/>
          <a:p>
            <a:r>
              <a:rPr lang="zh-TW" altLang="en-US" sz="3100" b="1" dirty="0" smtClean="0"/>
              <a:t>（對中小企業）造成的問題已經浮現</a:t>
            </a:r>
            <a:endParaRPr lang="zh-TW" alt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3" t="26360" r="60997" b="44232"/>
          <a:stretch>
            <a:fillRect/>
          </a:stretch>
        </p:blipFill>
        <p:spPr bwMode="auto">
          <a:xfrm>
            <a:off x="172728" y="2283626"/>
            <a:ext cx="3472750" cy="36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2"/>
          <a:stretch/>
        </p:blipFill>
        <p:spPr bwMode="auto">
          <a:xfrm>
            <a:off x="4017355" y="3411585"/>
            <a:ext cx="5126645" cy="3280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3588546" y="1712126"/>
            <a:ext cx="5140680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300" dirty="0" smtClean="0"/>
              <a:t>總名次</a:t>
            </a:r>
            <a:r>
              <a:rPr lang="en-US" altLang="zh-TW" sz="2300" dirty="0" smtClean="0"/>
              <a:t>:  </a:t>
            </a:r>
            <a:r>
              <a:rPr lang="en-US" altLang="zh-TW" sz="2300" dirty="0"/>
              <a:t>24/138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300" dirty="0" smtClean="0"/>
              <a:t>海外市場進入排名</a:t>
            </a:r>
            <a:r>
              <a:rPr lang="en-US" altLang="zh-TW" sz="2300" dirty="0" smtClean="0"/>
              <a:t>: </a:t>
            </a:r>
            <a:r>
              <a:rPr lang="en-US" altLang="zh-TW" sz="6000" dirty="0" smtClean="0">
                <a:solidFill>
                  <a:srgbClr val="FF0000"/>
                </a:solidFill>
              </a:rPr>
              <a:t>137</a:t>
            </a:r>
            <a:r>
              <a:rPr lang="en-US" altLang="zh-TW" sz="3900" dirty="0" smtClean="0">
                <a:solidFill>
                  <a:srgbClr val="FF0000"/>
                </a:solidFill>
              </a:rPr>
              <a:t>/</a:t>
            </a:r>
            <a:r>
              <a:rPr lang="en-US" altLang="zh-TW" sz="2300" dirty="0"/>
              <a:t>138</a:t>
            </a:r>
            <a:r>
              <a:rPr lang="en-US" altLang="zh-TW" sz="3900" dirty="0" smtClean="0">
                <a:solidFill>
                  <a:srgbClr val="FF0000"/>
                </a:solidFill>
              </a:rPr>
              <a:t> </a:t>
            </a:r>
            <a:endParaRPr lang="en-US" altLang="zh-TW" sz="39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83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/>
              <a:t>完成台紐</a:t>
            </a:r>
            <a:r>
              <a:rPr lang="en-US" altLang="zh-TW" b="1" dirty="0" smtClean="0"/>
              <a:t>/</a:t>
            </a:r>
            <a:r>
              <a:rPr lang="zh-TW" altLang="en-US" b="1" dirty="0" smtClean="0"/>
              <a:t>台星 </a:t>
            </a:r>
            <a:r>
              <a:rPr lang="en-US" altLang="zh-TW" b="1" dirty="0" smtClean="0"/>
              <a:t>ECA</a:t>
            </a:r>
            <a:r>
              <a:rPr lang="zh-TW" altLang="en-US" b="1" dirty="0" smtClean="0"/>
              <a:t>之簽署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4213" y="1268413"/>
            <a:ext cx="8075612" cy="4497387"/>
          </a:xfrm>
        </p:spPr>
        <p:txBody>
          <a:bodyPr/>
          <a:lstStyle/>
          <a:p>
            <a:r>
              <a:rPr lang="zh-TW" altLang="en-US" b="1" smtClean="0">
                <a:solidFill>
                  <a:srgbClr val="FF0000"/>
                </a:solidFill>
              </a:rPr>
              <a:t>這兩個經貿協定為我國迄今最為先進的</a:t>
            </a:r>
            <a:r>
              <a:rPr lang="en-US" altLang="zh-TW" b="1" smtClean="0">
                <a:solidFill>
                  <a:srgbClr val="FF0000"/>
                </a:solidFill>
              </a:rPr>
              <a:t>FTA</a:t>
            </a:r>
            <a:r>
              <a:rPr lang="zh-TW" altLang="en-US" b="1" smtClean="0">
                <a:solidFill>
                  <a:srgbClr val="FF0000"/>
                </a:solidFill>
              </a:rPr>
              <a:t>代表</a:t>
            </a:r>
            <a:endParaRPr lang="en-US" altLang="zh-TW" b="1" smtClean="0">
              <a:solidFill>
                <a:srgbClr val="FF0000"/>
              </a:solidFill>
            </a:endParaRPr>
          </a:p>
          <a:p>
            <a:pPr lvl="1"/>
            <a:r>
              <a:rPr lang="en-US" altLang="zh-TW" smtClean="0"/>
              <a:t>2013</a:t>
            </a:r>
            <a:r>
              <a:rPr lang="zh-TW" altLang="en-US" smtClean="0"/>
              <a:t>年</a:t>
            </a:r>
            <a:r>
              <a:rPr lang="en-US" altLang="zh-TW" smtClean="0"/>
              <a:t>7</a:t>
            </a:r>
            <a:r>
              <a:rPr lang="zh-TW" altLang="en-US" smtClean="0"/>
              <a:t>月簽署</a:t>
            </a:r>
            <a:r>
              <a:rPr lang="en-US" altLang="zh-TW" smtClean="0">
                <a:solidFill>
                  <a:srgbClr val="0000FF"/>
                </a:solidFill>
              </a:rPr>
              <a:t>ANZTEC</a:t>
            </a:r>
            <a:r>
              <a:rPr lang="zh-TW" altLang="en-US" smtClean="0"/>
              <a:t>，紐國與我國產農產品有產業互補，且為</a:t>
            </a:r>
            <a:r>
              <a:rPr lang="en-US" altLang="zh-TW" smtClean="0"/>
              <a:t>TPP</a:t>
            </a:r>
            <a:r>
              <a:rPr lang="zh-TW" altLang="en-US" smtClean="0"/>
              <a:t>成員，有助於我國與國際社會連結</a:t>
            </a:r>
            <a:endParaRPr lang="en-US" altLang="zh-TW" smtClean="0"/>
          </a:p>
          <a:p>
            <a:pPr lvl="2"/>
            <a:r>
              <a:rPr lang="zh-TW" altLang="en-US" smtClean="0"/>
              <a:t>我</a:t>
            </a:r>
            <a:r>
              <a:rPr lang="en-US" altLang="zh-TW" smtClean="0"/>
              <a:t>99.88</a:t>
            </a:r>
            <a:r>
              <a:rPr lang="zh-TW" altLang="en-US" smtClean="0"/>
              <a:t>％產品納入降稅；紐國</a:t>
            </a:r>
            <a:r>
              <a:rPr lang="en-US" altLang="zh-TW" smtClean="0"/>
              <a:t>100</a:t>
            </a:r>
            <a:r>
              <a:rPr lang="zh-TW" altLang="en-US" smtClean="0"/>
              <a:t>％</a:t>
            </a:r>
            <a:endParaRPr lang="en-US" altLang="zh-TW" smtClean="0"/>
          </a:p>
          <a:p>
            <a:pPr lvl="2"/>
            <a:r>
              <a:rPr lang="zh-TW" altLang="en-US" smtClean="0"/>
              <a:t>投資與服務採</a:t>
            </a:r>
            <a:r>
              <a:rPr lang="zh-TW" altLang="en-US" u="sng" smtClean="0"/>
              <a:t>負面表列</a:t>
            </a:r>
            <a:r>
              <a:rPr lang="zh-TW" altLang="en-US" smtClean="0"/>
              <a:t>之開放，我方有</a:t>
            </a:r>
            <a:r>
              <a:rPr lang="en-US" altLang="zh-TW" smtClean="0"/>
              <a:t>34</a:t>
            </a:r>
            <a:r>
              <a:rPr lang="zh-TW" altLang="en-US" smtClean="0"/>
              <a:t>項；紐國有</a:t>
            </a:r>
            <a:r>
              <a:rPr lang="en-US" altLang="zh-TW" smtClean="0"/>
              <a:t>23</a:t>
            </a:r>
            <a:r>
              <a:rPr lang="zh-TW" altLang="en-US" smtClean="0"/>
              <a:t>項</a:t>
            </a:r>
            <a:endParaRPr lang="en-US" altLang="zh-TW" smtClean="0"/>
          </a:p>
          <a:p>
            <a:pPr lvl="2"/>
            <a:r>
              <a:rPr lang="zh-TW" altLang="en-US" smtClean="0"/>
              <a:t>納入「原住民議題」</a:t>
            </a:r>
            <a:endParaRPr lang="en-US" altLang="zh-TW" smtClean="0"/>
          </a:p>
          <a:p>
            <a:pPr lvl="2">
              <a:buFont typeface="Wingdings" pitchFamily="2" charset="2"/>
              <a:buNone/>
            </a:pPr>
            <a:endParaRPr lang="en-US" altLang="zh-TW" smtClean="0"/>
          </a:p>
          <a:p>
            <a:pPr lvl="1"/>
            <a:r>
              <a:rPr lang="en-US" altLang="zh-TW" smtClean="0"/>
              <a:t>2013</a:t>
            </a:r>
            <a:r>
              <a:rPr lang="zh-TW" altLang="en-US" smtClean="0"/>
              <a:t>年</a:t>
            </a:r>
            <a:r>
              <a:rPr lang="en-US" altLang="zh-TW" smtClean="0"/>
              <a:t>11</a:t>
            </a:r>
            <a:r>
              <a:rPr lang="zh-TW" altLang="en-US" smtClean="0"/>
              <a:t>月簽署</a:t>
            </a:r>
            <a:r>
              <a:rPr lang="en-US" altLang="zh-TW" smtClean="0">
                <a:solidFill>
                  <a:srgbClr val="0000FF"/>
                </a:solidFill>
              </a:rPr>
              <a:t>ASTEP</a:t>
            </a:r>
            <a:r>
              <a:rPr lang="zh-TW" altLang="en-US" smtClean="0"/>
              <a:t>，新加坡為我國與東南亞所簽署之第</a:t>
            </a:r>
            <a:r>
              <a:rPr lang="en-US" altLang="zh-TW" smtClean="0"/>
              <a:t>1</a:t>
            </a:r>
            <a:r>
              <a:rPr lang="zh-TW" altLang="en-US" smtClean="0"/>
              <a:t>個</a:t>
            </a:r>
            <a:r>
              <a:rPr lang="en-US" altLang="zh-TW" smtClean="0"/>
              <a:t>ECA</a:t>
            </a:r>
            <a:r>
              <a:rPr lang="zh-TW" altLang="en-US" smtClean="0"/>
              <a:t>。</a:t>
            </a:r>
            <a:endParaRPr lang="en-US" altLang="zh-TW" smtClean="0"/>
          </a:p>
          <a:p>
            <a:pPr lvl="2"/>
            <a:r>
              <a:rPr lang="zh-TW" altLang="en-US" smtClean="0"/>
              <a:t>我</a:t>
            </a:r>
            <a:r>
              <a:rPr lang="en-US" altLang="zh-TW" smtClean="0"/>
              <a:t>99.48</a:t>
            </a:r>
            <a:r>
              <a:rPr lang="zh-TW" altLang="en-US" smtClean="0"/>
              <a:t>％產品承諾降稅</a:t>
            </a:r>
            <a:r>
              <a:rPr lang="en-US" altLang="zh-TW" smtClean="0"/>
              <a:t>; </a:t>
            </a:r>
            <a:r>
              <a:rPr lang="zh-TW" altLang="en-US" smtClean="0"/>
              <a:t>星</a:t>
            </a:r>
            <a:r>
              <a:rPr lang="en-US" altLang="zh-TW" smtClean="0"/>
              <a:t>100</a:t>
            </a:r>
            <a:r>
              <a:rPr lang="zh-TW" altLang="en-US" smtClean="0"/>
              <a:t>％</a:t>
            </a:r>
            <a:endParaRPr lang="en-US" altLang="zh-TW" smtClean="0"/>
          </a:p>
          <a:p>
            <a:pPr lvl="2"/>
            <a:r>
              <a:rPr lang="zh-TW" altLang="en-US" smtClean="0"/>
              <a:t>投資與服務採</a:t>
            </a:r>
            <a:r>
              <a:rPr lang="zh-TW" altLang="en-US" u="sng" smtClean="0"/>
              <a:t>負面表列</a:t>
            </a:r>
            <a:r>
              <a:rPr lang="zh-TW" altLang="en-US" smtClean="0"/>
              <a:t>之開放，我方有</a:t>
            </a:r>
            <a:r>
              <a:rPr lang="en-US" altLang="zh-TW" smtClean="0"/>
              <a:t>30</a:t>
            </a:r>
            <a:r>
              <a:rPr lang="zh-TW" altLang="en-US" smtClean="0"/>
              <a:t>項；星國有</a:t>
            </a:r>
            <a:r>
              <a:rPr lang="en-US" altLang="zh-TW" smtClean="0"/>
              <a:t>35</a:t>
            </a:r>
            <a:r>
              <a:rPr lang="zh-TW" altLang="en-US" smtClean="0"/>
              <a:t>項</a:t>
            </a:r>
            <a:endParaRPr lang="en-US" altLang="zh-TW" smtClean="0"/>
          </a:p>
        </p:txBody>
      </p:sp>
      <p:sp>
        <p:nvSpPr>
          <p:cNvPr id="33796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732588" y="6381750"/>
            <a:ext cx="2133600" cy="47625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53111AC-3D93-48DC-B23D-765128B77383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49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0011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TW" altLang="en-US" b="1" dirty="0" smtClean="0"/>
              <a:t>台日經貿之堆積木策略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altLang="zh-TW" sz="2200" smtClean="0"/>
              <a:t>2011</a:t>
            </a:r>
            <a:r>
              <a:rPr lang="zh-TW" altLang="en-US" sz="2200" smtClean="0"/>
              <a:t>年</a:t>
            </a:r>
            <a:r>
              <a:rPr lang="en-US" altLang="zh-TW" sz="2200" smtClean="0"/>
              <a:t>9</a:t>
            </a:r>
            <a:r>
              <a:rPr lang="zh-TW" altLang="en-US" sz="2200" smtClean="0"/>
              <a:t>月簽署</a:t>
            </a:r>
            <a:r>
              <a:rPr lang="zh-TW" altLang="en-US" sz="2200" b="1" smtClean="0">
                <a:solidFill>
                  <a:srgbClr val="0000FF"/>
                </a:solidFill>
              </a:rPr>
              <a:t>台日雙邊投資保障協定</a:t>
            </a:r>
            <a:r>
              <a:rPr lang="en-US" altLang="zh-TW" sz="2200" smtClean="0"/>
              <a:t>…</a:t>
            </a:r>
            <a:r>
              <a:rPr lang="zh-TW" altLang="en-US" sz="2200" smtClean="0"/>
              <a:t>台灣第一個負面表列的投資協定</a:t>
            </a:r>
          </a:p>
          <a:p>
            <a:pPr lvl="1">
              <a:lnSpc>
                <a:spcPct val="90000"/>
              </a:lnSpc>
            </a:pPr>
            <a:r>
              <a:rPr lang="zh-TW" altLang="en-US" sz="2200" smtClean="0"/>
              <a:t>給予對方之投資事業有關</a:t>
            </a:r>
            <a:r>
              <a:rPr lang="zh-TW" altLang="en-US" sz="2200" smtClean="0">
                <a:solidFill>
                  <a:srgbClr val="CC0000"/>
                </a:solidFill>
              </a:rPr>
              <a:t>設立、併購、擴充</a:t>
            </a:r>
            <a:r>
              <a:rPr lang="zh-TW" altLang="en-US" sz="2200" smtClean="0"/>
              <a:t>、營運、管理、使用與處分投資事業之</a:t>
            </a:r>
            <a:r>
              <a:rPr lang="zh-TW" altLang="en-US" sz="2200" u="sng" smtClean="0"/>
              <a:t>國民待遇</a:t>
            </a:r>
          </a:p>
          <a:p>
            <a:pPr lvl="1">
              <a:lnSpc>
                <a:spcPct val="90000"/>
              </a:lnSpc>
            </a:pPr>
            <a:endParaRPr lang="zh-TW" altLang="en-US" sz="2200" u="sng" smtClean="0"/>
          </a:p>
          <a:p>
            <a:pPr>
              <a:lnSpc>
                <a:spcPct val="90000"/>
              </a:lnSpc>
            </a:pPr>
            <a:r>
              <a:rPr lang="en-US" altLang="zh-TW" sz="2200" smtClean="0"/>
              <a:t>2012</a:t>
            </a:r>
            <a:r>
              <a:rPr lang="zh-TW" altLang="en-US" sz="2200" smtClean="0"/>
              <a:t>年</a:t>
            </a:r>
            <a:r>
              <a:rPr lang="en-US" altLang="zh-TW" sz="2200" smtClean="0"/>
              <a:t>11</a:t>
            </a:r>
            <a:r>
              <a:rPr lang="zh-TW" altLang="en-US" sz="2200" smtClean="0"/>
              <a:t>月簽署</a:t>
            </a:r>
            <a:r>
              <a:rPr lang="zh-TW" altLang="en-US" sz="2200" b="1" smtClean="0">
                <a:solidFill>
                  <a:srgbClr val="0000FF"/>
                </a:solidFill>
              </a:rPr>
              <a:t>台日電機電子產品檢驗相互承認協議</a:t>
            </a:r>
          </a:p>
          <a:p>
            <a:pPr lvl="1">
              <a:lnSpc>
                <a:spcPct val="90000"/>
              </a:lnSpc>
            </a:pPr>
            <a:r>
              <a:rPr lang="zh-TW" altLang="en-US" sz="2200" smtClean="0"/>
              <a:t>適用我國「商品檢驗法」架構下的</a:t>
            </a:r>
            <a:r>
              <a:rPr lang="en-US" altLang="zh-TW" sz="2200" smtClean="0"/>
              <a:t>281</a:t>
            </a:r>
            <a:r>
              <a:rPr lang="zh-TW" altLang="en-US" sz="2200" smtClean="0"/>
              <a:t>項電機電子類商品，及在日本「電氣用品暨材料安全法」下的</a:t>
            </a:r>
            <a:r>
              <a:rPr lang="en-US" altLang="zh-TW" sz="2200" smtClean="0"/>
              <a:t>457</a:t>
            </a:r>
            <a:r>
              <a:rPr lang="zh-TW" altLang="en-US" sz="2200" smtClean="0"/>
              <a:t>項電機電子類商品，降低雙方驗證成本</a:t>
            </a:r>
          </a:p>
          <a:p>
            <a:pPr lvl="1">
              <a:lnSpc>
                <a:spcPct val="90000"/>
              </a:lnSpc>
            </a:pPr>
            <a:endParaRPr lang="zh-TW" altLang="en-US" sz="2200" smtClean="0"/>
          </a:p>
          <a:p>
            <a:pPr>
              <a:lnSpc>
                <a:spcPct val="90000"/>
              </a:lnSpc>
            </a:pPr>
            <a:r>
              <a:rPr lang="en-US" altLang="zh-TW" sz="2200" smtClean="0"/>
              <a:t>2013</a:t>
            </a:r>
            <a:r>
              <a:rPr lang="zh-TW" altLang="en-US" sz="2200" smtClean="0"/>
              <a:t>年</a:t>
            </a:r>
            <a:r>
              <a:rPr lang="en-US" altLang="zh-TW" sz="2200" smtClean="0"/>
              <a:t>11</a:t>
            </a:r>
            <a:r>
              <a:rPr lang="zh-TW" altLang="en-US" sz="2200" smtClean="0"/>
              <a:t>月簽署</a:t>
            </a:r>
            <a:r>
              <a:rPr lang="zh-TW" altLang="en-US" sz="2200" b="1" smtClean="0">
                <a:solidFill>
                  <a:srgbClr val="0000FF"/>
                </a:solidFill>
              </a:rPr>
              <a:t>台日電子商務合作協議</a:t>
            </a:r>
          </a:p>
          <a:p>
            <a:pPr lvl="1">
              <a:lnSpc>
                <a:spcPct val="90000"/>
              </a:lnSpc>
            </a:pPr>
            <a:r>
              <a:rPr lang="zh-TW" altLang="en-US" sz="2200" smtClean="0"/>
              <a:t>減少台日雙方數位商品及服務之貿易障礙，為相關業者及消費者提供穩定與安全的交易環境</a:t>
            </a:r>
          </a:p>
        </p:txBody>
      </p:sp>
      <p:sp>
        <p:nvSpPr>
          <p:cNvPr id="34820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36A9A98-66E0-4723-9041-CD55A6267FF4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50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53432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FTA</a:t>
            </a:r>
            <a:r>
              <a:rPr lang="zh-TW" altLang="en-US" smtClean="0"/>
              <a:t>及區域整合協定之雪中送炭功能</a:t>
            </a:r>
          </a:p>
        </p:txBody>
      </p:sp>
      <p:graphicFrame>
        <p:nvGraphicFramePr>
          <p:cNvPr id="69764" name="Group 132"/>
          <p:cNvGraphicFramePr>
            <a:graphicFrameLocks noGrp="1"/>
          </p:cNvGraphicFramePr>
          <p:nvPr>
            <p:ph idx="1"/>
          </p:nvPr>
        </p:nvGraphicFramePr>
        <p:xfrm>
          <a:off x="498475" y="1981200"/>
          <a:ext cx="7556501" cy="3706813"/>
        </p:xfrm>
        <a:graphic>
          <a:graphicData uri="http://schemas.openxmlformats.org/drawingml/2006/table">
            <a:tbl>
              <a:tblPr/>
              <a:tblGrid>
                <a:gridCol w="2557655"/>
                <a:gridCol w="1203958"/>
                <a:gridCol w="1302271"/>
                <a:gridCol w="1312859"/>
                <a:gridCol w="1179758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09900"/>
                        </a:buClr>
                        <a:buSzPct val="85000"/>
                        <a:buFont typeface="Wingdings" charset="0"/>
                        <a:buNone/>
                        <a:tabLst/>
                      </a:pPr>
                      <a:endParaRPr kumimoji="1" lang="zh-TW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標楷體" charset="0"/>
                        <a:cs typeface="標楷體" charset="0"/>
                      </a:endParaRPr>
                    </a:p>
                  </a:txBody>
                  <a:tcPr marL="87121" marR="87121" anchor="ctr" horzOverflow="overflow">
                    <a:lnL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Korea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b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Japan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b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China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b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Taiwan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b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歐盟全體貨品進口成長率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-3.6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-1.9 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-2.5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-12.2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8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受惠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於韓歐盟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FTA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貨品之進口成長率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DE2A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16.5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rgbClr val="DE2A00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E2A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-1.1 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DE2A00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E2A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-0.3 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DE2A00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E2A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-3.5 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DE2A00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9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sng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未受惠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於韓歐盟</a:t>
                      </a: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FTA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貨品之進口成長率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-22.1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-3.1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-5.2 </a:t>
                      </a:r>
                      <a:endParaRPr kumimoji="1" lang="en-US" altLang="ko-KR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華康新儷中黑" charset="0"/>
                          <a:cs typeface="Times New Roman" charset="0"/>
                        </a:rPr>
                        <a:t>-19.4 </a:t>
                      </a:r>
                      <a:endParaRPr kumimoji="1" lang="en-US" altLang="ko-K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華康新儷中黑" charset="0"/>
                        <a:cs typeface="Times New Roman" charset="0"/>
                      </a:endParaRPr>
                    </a:p>
                  </a:txBody>
                  <a:tcPr marL="87121" marR="87121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87" name="投影片編號版面配置區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3CECF23-857B-4134-9141-376A5BA139D4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51</a:t>
            </a:fld>
            <a:endParaRPr lang="en-US" altLang="zh-TW" sz="1400" smtClean="0">
              <a:ea typeface="新細明體" pitchFamily="18" charset="-120"/>
            </a:endParaRPr>
          </a:p>
        </p:txBody>
      </p:sp>
      <p:sp>
        <p:nvSpPr>
          <p:cNvPr id="23585" name="Text Box 130"/>
          <p:cNvSpPr txBox="1">
            <a:spLocks noChangeArrowheads="1"/>
          </p:cNvSpPr>
          <p:nvPr/>
        </p:nvSpPr>
        <p:spPr bwMode="auto">
          <a:xfrm>
            <a:off x="684213" y="6381750"/>
            <a:ext cx="8459787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TW" sz="1500" i="1">
                <a:ea typeface="華康新儷中黑" pitchFamily="2" charset="-120"/>
              </a:rPr>
              <a:t>Source:</a:t>
            </a:r>
            <a:r>
              <a:rPr lang="en-US" altLang="zh-TW" sz="1500">
                <a:ea typeface="華康新儷中黑" pitchFamily="2" charset="-120"/>
              </a:rPr>
              <a:t> Kyung Tae Lee, 2013. </a:t>
            </a:r>
            <a:r>
              <a:rPr lang="en-US" altLang="ko-KR" sz="1500">
                <a:ea typeface="華康新儷中黑" pitchFamily="2" charset="-120"/>
              </a:rPr>
              <a:t>Roadmap for Korea’s Trade Liberalization</a:t>
            </a:r>
            <a:r>
              <a:rPr lang="en-US" altLang="zh-TW" sz="1500">
                <a:ea typeface="華康新儷中黑" pitchFamily="2" charset="-120"/>
              </a:rPr>
              <a:t> </a:t>
            </a:r>
            <a:endParaRPr lang="zh-TW" altLang="en-US" sz="1500">
              <a:ea typeface="華康新儷中黑" pitchFamily="2" charset="-120"/>
            </a:endParaRPr>
          </a:p>
        </p:txBody>
      </p:sp>
      <p:sp>
        <p:nvSpPr>
          <p:cNvPr id="23586" name="文字方塊 1"/>
          <p:cNvSpPr txBox="1">
            <a:spLocks noChangeArrowheads="1"/>
          </p:cNvSpPr>
          <p:nvPr/>
        </p:nvSpPr>
        <p:spPr bwMode="auto">
          <a:xfrm>
            <a:off x="1835150" y="1547813"/>
            <a:ext cx="5689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800">
                <a:ea typeface="華康新儷中黑" pitchFamily="2" charset="-120"/>
              </a:rPr>
              <a:t>2011-2012</a:t>
            </a:r>
            <a:r>
              <a:rPr lang="zh-TW" altLang="en-US" sz="1800">
                <a:ea typeface="華康新儷中黑" pitchFamily="2" charset="-120"/>
              </a:rPr>
              <a:t>歐盟進口自亞太主要國家之成長率比較</a:t>
            </a:r>
          </a:p>
        </p:txBody>
      </p:sp>
    </p:spTree>
    <p:extLst>
      <p:ext uri="{BB962C8B-B14F-4D97-AF65-F5344CB8AC3E}">
        <p14:creationId xmlns:p14="http://schemas.microsoft.com/office/powerpoint/2010/main" val="341893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28914" y="475510"/>
            <a:ext cx="8103254" cy="1143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參與區域整合另一個被低估的意義：法規革新</a:t>
            </a:r>
            <a:r>
              <a:rPr lang="zh-TW" altLang="en-US" sz="3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的外部壓力</a:t>
            </a:r>
            <a:endParaRPr lang="en-US" altLang="zh-TW" sz="30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8370" name="Group 3"/>
          <p:cNvGrpSpPr>
            <a:grpSpLocks/>
          </p:cNvGrpSpPr>
          <p:nvPr/>
        </p:nvGrpSpPr>
        <p:grpSpPr bwMode="auto">
          <a:xfrm>
            <a:off x="107950" y="1700213"/>
            <a:ext cx="8639175" cy="4903787"/>
            <a:chOff x="68" y="1071"/>
            <a:chExt cx="5442" cy="3089"/>
          </a:xfrm>
        </p:grpSpPr>
        <p:sp>
          <p:nvSpPr>
            <p:cNvPr id="40965" name="Rectangle 4"/>
            <p:cNvSpPr>
              <a:spLocks noChangeArrowheads="1"/>
            </p:cNvSpPr>
            <p:nvPr/>
          </p:nvSpPr>
          <p:spPr bwMode="auto">
            <a:xfrm>
              <a:off x="704" y="2796"/>
              <a:ext cx="721" cy="5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A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66" name="Rectangle 5"/>
            <p:cNvSpPr>
              <a:spLocks noChangeArrowheads="1"/>
            </p:cNvSpPr>
            <p:nvPr/>
          </p:nvSpPr>
          <p:spPr bwMode="auto">
            <a:xfrm>
              <a:off x="1539" y="2804"/>
              <a:ext cx="720" cy="596"/>
            </a:xfrm>
            <a:prstGeom prst="rect">
              <a:avLst/>
            </a:prstGeom>
            <a:solidFill>
              <a:srgbClr val="CD85B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B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67" name="Line 6"/>
            <p:cNvSpPr>
              <a:spLocks noChangeShapeType="1"/>
            </p:cNvSpPr>
            <p:nvPr/>
          </p:nvSpPr>
          <p:spPr bwMode="auto">
            <a:xfrm>
              <a:off x="1487" y="2659"/>
              <a:ext cx="0" cy="8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68" name="Line 7"/>
            <p:cNvSpPr>
              <a:spLocks noChangeShapeType="1"/>
            </p:cNvSpPr>
            <p:nvPr/>
          </p:nvSpPr>
          <p:spPr bwMode="auto">
            <a:xfrm>
              <a:off x="1281" y="2954"/>
              <a:ext cx="4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69" name="Line 8"/>
            <p:cNvSpPr>
              <a:spLocks noChangeShapeType="1"/>
            </p:cNvSpPr>
            <p:nvPr/>
          </p:nvSpPr>
          <p:spPr bwMode="auto">
            <a:xfrm flipH="1">
              <a:off x="1281" y="3201"/>
              <a:ext cx="4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70" name="Text Box 9"/>
            <p:cNvSpPr txBox="1">
              <a:spLocks noChangeArrowheads="1"/>
            </p:cNvSpPr>
            <p:nvPr/>
          </p:nvSpPr>
          <p:spPr bwMode="auto">
            <a:xfrm>
              <a:off x="567" y="3566"/>
              <a:ext cx="1904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 algn="ctr">
                <a:lnSpc>
                  <a:spcPct val="50000"/>
                </a:lnSpc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邊境上的自由化</a:t>
              </a:r>
            </a:p>
            <a:p>
              <a:pPr algn="ctr">
                <a:lnSpc>
                  <a:spcPct val="50000"/>
                </a:lnSpc>
                <a:spcBef>
                  <a:spcPct val="50000"/>
                </a:spcBef>
                <a:defRPr/>
              </a:pPr>
              <a:r>
                <a:rPr lang="en-US" altLang="zh-TW" sz="1800" smtClean="0">
                  <a:ea typeface="新細明體" charset="0"/>
                  <a:cs typeface="新細明體" charset="0"/>
                </a:rPr>
                <a:t>(On the border)</a:t>
              </a:r>
            </a:p>
          </p:txBody>
        </p:sp>
        <p:sp>
          <p:nvSpPr>
            <p:cNvPr id="40971" name="Rectangle 10"/>
            <p:cNvSpPr>
              <a:spLocks noChangeArrowheads="1"/>
            </p:cNvSpPr>
            <p:nvPr/>
          </p:nvSpPr>
          <p:spPr bwMode="auto">
            <a:xfrm>
              <a:off x="4060" y="1201"/>
              <a:ext cx="720" cy="596"/>
            </a:xfrm>
            <a:prstGeom prst="rect">
              <a:avLst/>
            </a:prstGeom>
            <a:solidFill>
              <a:srgbClr val="CD85B3">
                <a:alpha val="56862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B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72" name="Text Box 11"/>
            <p:cNvSpPr txBox="1">
              <a:spLocks noChangeArrowheads="1"/>
            </p:cNvSpPr>
            <p:nvPr/>
          </p:nvSpPr>
          <p:spPr bwMode="auto">
            <a:xfrm>
              <a:off x="3470" y="1858"/>
              <a:ext cx="1904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 algn="ctr">
                <a:lnSpc>
                  <a:spcPct val="50000"/>
                </a:lnSpc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跨境的自由化</a:t>
              </a:r>
            </a:p>
            <a:p>
              <a:pPr algn="ctr">
                <a:lnSpc>
                  <a:spcPct val="50000"/>
                </a:lnSpc>
                <a:spcBef>
                  <a:spcPct val="50000"/>
                </a:spcBef>
                <a:defRPr/>
              </a:pPr>
              <a:r>
                <a:rPr lang="en-US" altLang="zh-TW" sz="1800" smtClean="0">
                  <a:ea typeface="新細明體" charset="0"/>
                  <a:cs typeface="新細明體" charset="0"/>
                </a:rPr>
                <a:t>(Across the border)</a:t>
              </a:r>
            </a:p>
          </p:txBody>
        </p:sp>
        <p:sp>
          <p:nvSpPr>
            <p:cNvPr id="40973" name="Rectangle 12"/>
            <p:cNvSpPr>
              <a:spLocks noChangeArrowheads="1"/>
            </p:cNvSpPr>
            <p:nvPr/>
          </p:nvSpPr>
          <p:spPr bwMode="auto">
            <a:xfrm>
              <a:off x="3833" y="1253"/>
              <a:ext cx="635" cy="54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A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74" name="Line 13"/>
            <p:cNvSpPr>
              <a:spLocks noChangeShapeType="1"/>
            </p:cNvSpPr>
            <p:nvPr/>
          </p:nvSpPr>
          <p:spPr bwMode="auto">
            <a:xfrm>
              <a:off x="3606" y="1344"/>
              <a:ext cx="14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75" name="Line 14"/>
            <p:cNvSpPr>
              <a:spLocks noChangeShapeType="1"/>
            </p:cNvSpPr>
            <p:nvPr/>
          </p:nvSpPr>
          <p:spPr bwMode="auto">
            <a:xfrm>
              <a:off x="3651" y="1707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76" name="Text Box 15"/>
            <p:cNvSpPr txBox="1">
              <a:spLocks noChangeArrowheads="1"/>
            </p:cNvSpPr>
            <p:nvPr/>
          </p:nvSpPr>
          <p:spPr bwMode="auto">
            <a:xfrm>
              <a:off x="5057" y="1162"/>
              <a:ext cx="289" cy="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金流</a:t>
              </a:r>
            </a:p>
          </p:txBody>
        </p:sp>
        <p:sp>
          <p:nvSpPr>
            <p:cNvPr id="40977" name="Text Box 16"/>
            <p:cNvSpPr txBox="1">
              <a:spLocks noChangeArrowheads="1"/>
            </p:cNvSpPr>
            <p:nvPr/>
          </p:nvSpPr>
          <p:spPr bwMode="auto">
            <a:xfrm>
              <a:off x="3334" y="1299"/>
              <a:ext cx="28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資訊流</a:t>
              </a:r>
            </a:p>
          </p:txBody>
        </p:sp>
        <p:sp>
          <p:nvSpPr>
            <p:cNvPr id="40978" name="Text Box 17"/>
            <p:cNvSpPr txBox="1">
              <a:spLocks noChangeArrowheads="1"/>
            </p:cNvSpPr>
            <p:nvPr/>
          </p:nvSpPr>
          <p:spPr bwMode="auto">
            <a:xfrm>
              <a:off x="5057" y="1525"/>
              <a:ext cx="289" cy="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人才流</a:t>
              </a:r>
            </a:p>
          </p:txBody>
        </p:sp>
        <p:sp>
          <p:nvSpPr>
            <p:cNvPr id="40979" name="Line 18"/>
            <p:cNvSpPr>
              <a:spLocks noChangeShapeType="1"/>
            </p:cNvSpPr>
            <p:nvPr/>
          </p:nvSpPr>
          <p:spPr bwMode="auto">
            <a:xfrm>
              <a:off x="476" y="3884"/>
              <a:ext cx="503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80" name="Line 19"/>
            <p:cNvSpPr>
              <a:spLocks noChangeShapeType="1"/>
            </p:cNvSpPr>
            <p:nvPr/>
          </p:nvSpPr>
          <p:spPr bwMode="auto">
            <a:xfrm flipV="1">
              <a:off x="476" y="1071"/>
              <a:ext cx="0" cy="28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81" name="Text Box 20"/>
            <p:cNvSpPr txBox="1">
              <a:spLocks noChangeArrowheads="1"/>
            </p:cNvSpPr>
            <p:nvPr/>
          </p:nvSpPr>
          <p:spPr bwMode="auto">
            <a:xfrm>
              <a:off x="2608" y="3929"/>
              <a:ext cx="231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整合程度</a:t>
              </a:r>
            </a:p>
          </p:txBody>
        </p:sp>
        <p:sp>
          <p:nvSpPr>
            <p:cNvPr id="40982" name="Text Box 21"/>
            <p:cNvSpPr txBox="1">
              <a:spLocks noChangeArrowheads="1"/>
            </p:cNvSpPr>
            <p:nvPr/>
          </p:nvSpPr>
          <p:spPr bwMode="auto">
            <a:xfrm>
              <a:off x="68" y="1933"/>
              <a:ext cx="289" cy="7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時間</a:t>
              </a:r>
            </a:p>
          </p:txBody>
        </p:sp>
        <p:sp>
          <p:nvSpPr>
            <p:cNvPr id="40983" name="Rectangle 22"/>
            <p:cNvSpPr>
              <a:spLocks noChangeArrowheads="1"/>
            </p:cNvSpPr>
            <p:nvPr/>
          </p:nvSpPr>
          <p:spPr bwMode="auto">
            <a:xfrm>
              <a:off x="2386" y="2004"/>
              <a:ext cx="721" cy="5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A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84" name="Rectangle 23"/>
            <p:cNvSpPr>
              <a:spLocks noChangeArrowheads="1"/>
            </p:cNvSpPr>
            <p:nvPr/>
          </p:nvSpPr>
          <p:spPr bwMode="auto">
            <a:xfrm>
              <a:off x="2881" y="2009"/>
              <a:ext cx="720" cy="596"/>
            </a:xfrm>
            <a:prstGeom prst="rect">
              <a:avLst/>
            </a:prstGeom>
            <a:solidFill>
              <a:srgbClr val="CD85B3">
                <a:alpha val="56862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zh-TW">
                  <a:ea typeface="新細明體" charset="0"/>
                  <a:cs typeface="新細明體" charset="0"/>
                </a:rPr>
                <a:t>B</a:t>
              </a:r>
              <a:r>
                <a:rPr lang="zh-TW" altLang="en-US">
                  <a:ea typeface="新細明體" charset="0"/>
                  <a:cs typeface="新細明體" charset="0"/>
                </a:rPr>
                <a:t>國</a:t>
              </a:r>
            </a:p>
          </p:txBody>
        </p:sp>
        <p:sp>
          <p:nvSpPr>
            <p:cNvPr id="40985" name="Text Box 24"/>
            <p:cNvSpPr txBox="1">
              <a:spLocks noChangeArrowheads="1"/>
            </p:cNvSpPr>
            <p:nvPr/>
          </p:nvSpPr>
          <p:spPr bwMode="auto">
            <a:xfrm>
              <a:off x="2110" y="2700"/>
              <a:ext cx="1904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kumimoji="1" sz="25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1pPr>
              <a:lvl2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2pPr>
              <a:lvl3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3pPr>
              <a:lvl4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4pPr>
              <a:lvl5pPr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5pPr>
              <a:lvl6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6pPr>
              <a:lvl7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7pPr>
              <a:lvl8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8pPr>
              <a:lvl9pPr eaLnBrk="0" hangingPunct="0">
                <a:defRPr kumimoji="1" sz="2300">
                  <a:solidFill>
                    <a:schemeClr val="tx1"/>
                  </a:solidFill>
                  <a:latin typeface="Arial" charset="0"/>
                  <a:ea typeface="標楷體" charset="0"/>
                  <a:cs typeface="標楷體" charset="0"/>
                </a:defRPr>
              </a:lvl9pPr>
            </a:lstStyle>
            <a:p>
              <a:pPr algn="ctr">
                <a:lnSpc>
                  <a:spcPct val="70000"/>
                </a:lnSpc>
                <a:spcBef>
                  <a:spcPct val="50000"/>
                </a:spcBef>
                <a:defRPr/>
              </a:pPr>
              <a:r>
                <a:rPr lang="zh-TW" altLang="en-US" sz="1800" smtClean="0">
                  <a:ea typeface="新細明體" charset="0"/>
                  <a:cs typeface="新細明體" charset="0"/>
                </a:rPr>
                <a:t>境內的自由化</a:t>
              </a:r>
            </a:p>
            <a:p>
              <a:pPr algn="ctr">
                <a:lnSpc>
                  <a:spcPct val="70000"/>
                </a:lnSpc>
                <a:spcBef>
                  <a:spcPct val="50000"/>
                </a:spcBef>
                <a:defRPr/>
              </a:pPr>
              <a:r>
                <a:rPr lang="en-US" altLang="zh-TW" sz="1800" smtClean="0">
                  <a:ea typeface="新細明體" charset="0"/>
                  <a:cs typeface="新細明體" charset="0"/>
                </a:rPr>
                <a:t>(Behind the border)</a:t>
              </a:r>
            </a:p>
          </p:txBody>
        </p:sp>
        <p:sp>
          <p:nvSpPr>
            <p:cNvPr id="40986" name="Line 25"/>
            <p:cNvSpPr>
              <a:spLocks noChangeShapeType="1"/>
            </p:cNvSpPr>
            <p:nvPr/>
          </p:nvSpPr>
          <p:spPr bwMode="auto">
            <a:xfrm>
              <a:off x="2745" y="2132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87" name="Line 26"/>
            <p:cNvSpPr>
              <a:spLocks noChangeShapeType="1"/>
            </p:cNvSpPr>
            <p:nvPr/>
          </p:nvSpPr>
          <p:spPr bwMode="auto">
            <a:xfrm flipH="1">
              <a:off x="2745" y="2495"/>
              <a:ext cx="5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88" name="Oval 27"/>
            <p:cNvSpPr>
              <a:spLocks noChangeArrowheads="1"/>
            </p:cNvSpPr>
            <p:nvPr/>
          </p:nvSpPr>
          <p:spPr bwMode="auto">
            <a:xfrm>
              <a:off x="3251" y="2059"/>
              <a:ext cx="136" cy="1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  <p:sp>
          <p:nvSpPr>
            <p:cNvPr id="40989" name="Oval 28"/>
            <p:cNvSpPr>
              <a:spLocks noChangeArrowheads="1"/>
            </p:cNvSpPr>
            <p:nvPr/>
          </p:nvSpPr>
          <p:spPr bwMode="auto">
            <a:xfrm>
              <a:off x="2590" y="2432"/>
              <a:ext cx="136" cy="136"/>
            </a:xfrm>
            <a:prstGeom prst="ellipse">
              <a:avLst/>
            </a:prstGeom>
            <a:solidFill>
              <a:srgbClr val="CD85B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TW" altLang="en-US"/>
            </a:p>
          </p:txBody>
        </p:sp>
      </p:grpSp>
      <p:sp>
        <p:nvSpPr>
          <p:cNvPr id="40964" name="投影片編號版面配置區 1"/>
          <p:cNvSpPr>
            <a:spLocks noGrp="1"/>
          </p:cNvSpPr>
          <p:nvPr>
            <p:ph type="sldNum" sz="quarter" idx="12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>
              <a:defRPr/>
            </a:pPr>
            <a:fld id="{0F189220-B472-F344-A511-F3F8B6A6E3BA}" type="slidenum">
              <a:rPr lang="zh-TW" altLang="en-US" sz="1400" smtClean="0">
                <a:ea typeface="新細明體" charset="0"/>
                <a:cs typeface="新細明體" charset="0"/>
              </a:rPr>
              <a:pPr>
                <a:defRPr/>
              </a:pPr>
              <a:t>52</a:t>
            </a:fld>
            <a:endParaRPr lang="en-US" altLang="zh-TW" sz="1400" smtClean="0">
              <a:ea typeface="新細明體" charset="0"/>
              <a:cs typeface="新細明體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02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www.stormmediagroup.com/export/sites/stormmedia/InternationalPicUnpublish/201411/20141110024-1-cov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  <a14:imgEffect>
                      <a14:brightnessContrast bright="41000"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95" t="7536" r="9964" b="5326"/>
          <a:stretch/>
        </p:blipFill>
        <p:spPr bwMode="auto">
          <a:xfrm>
            <a:off x="5502392" y="4078941"/>
            <a:ext cx="3641607" cy="268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中韓</a:t>
            </a:r>
            <a:r>
              <a:rPr lang="en-US" altLang="zh-TW" dirty="0" smtClean="0"/>
              <a:t>FTA</a:t>
            </a:r>
            <a:r>
              <a:rPr lang="zh-TW" altLang="en-US" dirty="0" smtClean="0"/>
              <a:t>對韓商的意義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9845" y="2339800"/>
            <a:ext cx="7247032" cy="3352813"/>
          </a:xfrm>
        </p:spPr>
        <p:txBody>
          <a:bodyPr>
            <a:normAutofit/>
          </a:bodyPr>
          <a:lstStyle/>
          <a:p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文創擴大韓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流</a:t>
            </a:r>
            <a:r>
              <a:rPr lang="zh-TW" altLang="en-US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中韓</a:t>
            </a:r>
            <a:r>
              <a:rPr lang="en-US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FTA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納入廣播、電視及動畫的合拍合製約定，以及強化對音樂電視的智財權保護條款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3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大力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推動美妝美容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lang="zh-TW" altLang="en-US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檢驗檢疫的簡化及縮短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時間</a:t>
            </a:r>
            <a:endParaRPr lang="en-US" altLang="zh-TW" sz="23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韓國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要衝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電子商務</a:t>
            </a:r>
            <a:r>
              <a:rPr lang="zh-TW" altLang="en-US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爭取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了電子商務專章，以及</a:t>
            </a:r>
            <a:r>
              <a:rPr lang="en-US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700</a:t>
            </a:r>
            <a:r>
              <a:rPr lang="zh-TW" altLang="zh-TW" sz="23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元美金以下小額商品免附原產地證明待遇</a:t>
            </a:r>
            <a:r>
              <a:rPr lang="zh-TW" altLang="zh-TW" sz="23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3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EA934-2864-7543-B36B-D87D6DAEBE03}" type="slidenum">
              <a:rPr kumimoji="1" lang="zh-TW" altLang="en-US" smtClean="0"/>
              <a:t>53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8252083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 idx="4294967295"/>
          </p:nvPr>
        </p:nvSpPr>
        <p:spPr>
          <a:xfrm>
            <a:off x="848543" y="115888"/>
            <a:ext cx="6985000" cy="1143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zh-TW" b="1" dirty="0" smtClean="0"/>
              <a:t>TPP</a:t>
            </a:r>
            <a:r>
              <a:rPr lang="zh-TW" altLang="en-US" b="1" dirty="0" smtClean="0"/>
              <a:t>與</a:t>
            </a:r>
            <a:r>
              <a:rPr lang="en-US" altLang="zh-TW" b="1" dirty="0" smtClean="0"/>
              <a:t>RCEP</a:t>
            </a:r>
            <a:r>
              <a:rPr lang="zh-TW" altLang="en-US" b="1" dirty="0" smtClean="0"/>
              <a:t>雙軌並進，但以</a:t>
            </a:r>
            <a:r>
              <a:rPr lang="en-US" altLang="zh-TW" b="1" dirty="0" smtClean="0"/>
              <a:t>TPP</a:t>
            </a:r>
            <a:r>
              <a:rPr lang="zh-TW" altLang="en-US" b="1" dirty="0" smtClean="0"/>
              <a:t>做為國內準備標竿</a:t>
            </a:r>
          </a:p>
        </p:txBody>
      </p:sp>
      <p:sp>
        <p:nvSpPr>
          <p:cNvPr id="39939" name="內容版面配置區 2"/>
          <p:cNvSpPr>
            <a:spLocks noGrp="1"/>
          </p:cNvSpPr>
          <p:nvPr>
            <p:ph idx="429496729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zh-TW" smtClean="0"/>
              <a:t>TPP</a:t>
            </a:r>
            <a:r>
              <a:rPr lang="zh-TW" altLang="en-US" smtClean="0"/>
              <a:t>經濟及戰略意義顯著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高標準，促進自由化準備與國內體制現代化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經貿利益顯著（</a:t>
            </a:r>
            <a:r>
              <a:rPr lang="en-US" altLang="zh-TW" smtClean="0"/>
              <a:t>TPP</a:t>
            </a:r>
            <a:r>
              <a:rPr lang="zh-TW" altLang="en-US" smtClean="0"/>
              <a:t>＋兩岸</a:t>
            </a:r>
            <a:r>
              <a:rPr lang="en-US" altLang="zh-TW" smtClean="0"/>
              <a:t>ECFA</a:t>
            </a:r>
            <a:r>
              <a:rPr lang="zh-TW" altLang="en-US" smtClean="0"/>
              <a:t>）</a:t>
            </a:r>
          </a:p>
          <a:p>
            <a:pPr lvl="1" eaLnBrk="1" hangingPunct="1"/>
            <a:r>
              <a:rPr lang="zh-TW" altLang="en-US" smtClean="0"/>
              <a:t>台美（及其他盟友）關係之強化</a:t>
            </a:r>
            <a:endParaRPr lang="en-US" altLang="zh-TW" smtClean="0"/>
          </a:p>
          <a:p>
            <a:pPr eaLnBrk="1" hangingPunct="1">
              <a:lnSpc>
                <a:spcPct val="30000"/>
              </a:lnSpc>
            </a:pPr>
            <a:endParaRPr lang="en-US" altLang="zh-TW" smtClean="0"/>
          </a:p>
          <a:p>
            <a:pPr eaLnBrk="1" hangingPunct="1"/>
            <a:r>
              <a:rPr lang="zh-TW" altLang="en-US" smtClean="0"/>
              <a:t>現階段</a:t>
            </a:r>
            <a:r>
              <a:rPr lang="en-US" altLang="zh-TW" smtClean="0"/>
              <a:t>RCEP</a:t>
            </a:r>
            <a:r>
              <a:rPr lang="zh-TW" altLang="en-US" smtClean="0"/>
              <a:t>條件相對不成熟，挑戰較高，但亦可能出現變化</a:t>
            </a:r>
            <a:endParaRPr lang="en-US" altLang="zh-TW" smtClean="0"/>
          </a:p>
          <a:p>
            <a:pPr lvl="1" eaLnBrk="1" hangingPunct="1"/>
            <a:r>
              <a:rPr lang="zh-TW" altLang="en-US" smtClean="0"/>
              <a:t>經貿關係相同重要，但須處理兩岸問題</a:t>
            </a:r>
          </a:p>
          <a:p>
            <a:pPr lvl="1" eaLnBrk="1" hangingPunct="1"/>
            <a:r>
              <a:rPr lang="zh-TW" altLang="en-US" smtClean="0"/>
              <a:t>要求須先成為</a:t>
            </a:r>
            <a:r>
              <a:rPr lang="en-US" altLang="zh-TW" smtClean="0"/>
              <a:t>ASEAN+1</a:t>
            </a:r>
            <a:r>
              <a:rPr lang="zh-TW" altLang="en-US" smtClean="0"/>
              <a:t>夥伴或「外部經濟夥伴」，但可能出現彈性</a:t>
            </a:r>
          </a:p>
          <a:p>
            <a:pPr lvl="1" eaLnBrk="1" hangingPunct="1">
              <a:lnSpc>
                <a:spcPct val="20000"/>
              </a:lnSpc>
            </a:pPr>
            <a:endParaRPr lang="en-US" altLang="zh-TW" smtClean="0"/>
          </a:p>
          <a:p>
            <a:pPr eaLnBrk="1" hangingPunct="1"/>
            <a:r>
              <a:rPr lang="zh-TW" altLang="en-US" smtClean="0"/>
              <a:t>「外部政治因素」需納入考量</a:t>
            </a:r>
          </a:p>
        </p:txBody>
      </p:sp>
      <p:sp>
        <p:nvSpPr>
          <p:cNvPr id="39940" name="投影片編號版面配置區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127D3F6D-2BE3-4AFE-9C68-3C404EDE426B}" type="slidenum">
              <a:rPr lang="zh-TW" altLang="en-US" sz="1400">
                <a:ea typeface="新細明體" pitchFamily="18" charset="-12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54</a:t>
            </a:fld>
            <a:endParaRPr lang="en-US" altLang="zh-TW" sz="1400">
              <a:ea typeface="新細明體" pitchFamily="18" charset="-120"/>
            </a:endParaRPr>
          </a:p>
        </p:txBody>
      </p:sp>
      <p:sp>
        <p:nvSpPr>
          <p:cNvPr id="2" name="投影片編號版面配置區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/>
          <a:lstStyle/>
          <a:p>
            <a:pPr algn="r">
              <a:defRPr/>
            </a:pPr>
            <a:fld id="{AEF9643B-141D-4975-B3CC-FF116EDC08AA}" type="slidenum">
              <a:rPr lang="zh-TW" altLang="en-US" sz="1400">
                <a:latin typeface="Arial" charset="0"/>
                <a:ea typeface="新細明體" pitchFamily="18" charset="-120"/>
              </a:rPr>
              <a:pPr algn="r">
                <a:defRPr/>
              </a:pPr>
              <a:t>54</a:t>
            </a:fld>
            <a:endParaRPr lang="en-US" altLang="zh-TW" sz="1400">
              <a:latin typeface="Arial" charset="0"/>
              <a:ea typeface="新細明體" pitchFamily="18" charset="-120"/>
            </a:endParaRPr>
          </a:p>
        </p:txBody>
      </p:sp>
      <p:sp>
        <p:nvSpPr>
          <p:cNvPr id="39942" name="投影片編號版面配置區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BE5B071-DDC5-4B94-B81E-BF1AF0736D2B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54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2688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7175" y="260350"/>
            <a:ext cx="7221538" cy="1143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zh-TW" sz="3000" smtClean="0"/>
              <a:t>TPP</a:t>
            </a:r>
            <a:r>
              <a:rPr lang="zh-TW" altLang="en-US" sz="3000" smtClean="0"/>
              <a:t>自由化開放趨勢與挑戰</a:t>
            </a:r>
            <a:r>
              <a:rPr lang="en-US" altLang="zh-TW" sz="3000" smtClean="0"/>
              <a:t>--</a:t>
            </a:r>
            <a:r>
              <a:rPr lang="en-US" altLang="zh-TW" smtClean="0"/>
              <a:t/>
            </a:r>
            <a:br>
              <a:rPr lang="en-US" altLang="zh-TW" smtClean="0"/>
            </a:br>
            <a:r>
              <a:rPr lang="zh-TW" altLang="en-US" smtClean="0">
                <a:solidFill>
                  <a:srgbClr val="0000FF"/>
                </a:solidFill>
              </a:rPr>
              <a:t>深度經濟整合之意義</a:t>
            </a:r>
            <a:endParaRPr lang="en-US" altLang="zh-TW" smtClean="0">
              <a:solidFill>
                <a:srgbClr val="0000FF"/>
              </a:solidFill>
            </a:endParaRP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107950" y="1700213"/>
            <a:ext cx="8639175" cy="4903787"/>
            <a:chOff x="68" y="1071"/>
            <a:chExt cx="5442" cy="3089"/>
          </a:xfrm>
        </p:grpSpPr>
        <p:sp>
          <p:nvSpPr>
            <p:cNvPr id="40965" name="Rectangle 4"/>
            <p:cNvSpPr>
              <a:spLocks noChangeArrowheads="1"/>
            </p:cNvSpPr>
            <p:nvPr/>
          </p:nvSpPr>
          <p:spPr bwMode="auto">
            <a:xfrm>
              <a:off x="704" y="2796"/>
              <a:ext cx="721" cy="5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A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66" name="Rectangle 5"/>
            <p:cNvSpPr>
              <a:spLocks noChangeArrowheads="1"/>
            </p:cNvSpPr>
            <p:nvPr/>
          </p:nvSpPr>
          <p:spPr bwMode="auto">
            <a:xfrm>
              <a:off x="1539" y="2804"/>
              <a:ext cx="720" cy="596"/>
            </a:xfrm>
            <a:prstGeom prst="rect">
              <a:avLst/>
            </a:prstGeom>
            <a:solidFill>
              <a:srgbClr val="CD85B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B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67" name="Line 6"/>
            <p:cNvSpPr>
              <a:spLocks noChangeShapeType="1"/>
            </p:cNvSpPr>
            <p:nvPr/>
          </p:nvSpPr>
          <p:spPr bwMode="auto">
            <a:xfrm>
              <a:off x="1487" y="2659"/>
              <a:ext cx="0" cy="8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68" name="Line 7"/>
            <p:cNvSpPr>
              <a:spLocks noChangeShapeType="1"/>
            </p:cNvSpPr>
            <p:nvPr/>
          </p:nvSpPr>
          <p:spPr bwMode="auto">
            <a:xfrm>
              <a:off x="1281" y="2954"/>
              <a:ext cx="4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69" name="Line 8"/>
            <p:cNvSpPr>
              <a:spLocks noChangeShapeType="1"/>
            </p:cNvSpPr>
            <p:nvPr/>
          </p:nvSpPr>
          <p:spPr bwMode="auto">
            <a:xfrm flipH="1">
              <a:off x="1281" y="3201"/>
              <a:ext cx="4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70" name="Text Box 9"/>
            <p:cNvSpPr txBox="1">
              <a:spLocks noChangeArrowheads="1"/>
            </p:cNvSpPr>
            <p:nvPr/>
          </p:nvSpPr>
          <p:spPr bwMode="auto">
            <a:xfrm>
              <a:off x="567" y="3566"/>
              <a:ext cx="1904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lnSpc>
                  <a:spcPct val="5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邊境上的自由化</a:t>
              </a:r>
            </a:p>
            <a:p>
              <a:pPr algn="ctr" eaLnBrk="1" hangingPunct="1">
                <a:lnSpc>
                  <a:spcPct val="5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(On the border)</a:t>
              </a:r>
            </a:p>
          </p:txBody>
        </p:sp>
        <p:sp>
          <p:nvSpPr>
            <p:cNvPr id="40971" name="Rectangle 10"/>
            <p:cNvSpPr>
              <a:spLocks noChangeArrowheads="1"/>
            </p:cNvSpPr>
            <p:nvPr/>
          </p:nvSpPr>
          <p:spPr bwMode="auto">
            <a:xfrm>
              <a:off x="4060" y="1201"/>
              <a:ext cx="720" cy="596"/>
            </a:xfrm>
            <a:prstGeom prst="rect">
              <a:avLst/>
            </a:prstGeom>
            <a:solidFill>
              <a:srgbClr val="CD85B3">
                <a:alpha val="56862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B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72" name="Text Box 11"/>
            <p:cNvSpPr txBox="1">
              <a:spLocks noChangeArrowheads="1"/>
            </p:cNvSpPr>
            <p:nvPr/>
          </p:nvSpPr>
          <p:spPr bwMode="auto">
            <a:xfrm>
              <a:off x="3470" y="1858"/>
              <a:ext cx="1904" cy="3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lnSpc>
                  <a:spcPct val="5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跨境的自由化</a:t>
              </a:r>
            </a:p>
            <a:p>
              <a:pPr algn="ctr" eaLnBrk="1" hangingPunct="1">
                <a:lnSpc>
                  <a:spcPct val="5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(Across the border)</a:t>
              </a:r>
            </a:p>
          </p:txBody>
        </p:sp>
        <p:sp>
          <p:nvSpPr>
            <p:cNvPr id="40973" name="Rectangle 12"/>
            <p:cNvSpPr>
              <a:spLocks noChangeArrowheads="1"/>
            </p:cNvSpPr>
            <p:nvPr/>
          </p:nvSpPr>
          <p:spPr bwMode="auto">
            <a:xfrm>
              <a:off x="3833" y="1253"/>
              <a:ext cx="635" cy="54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A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74" name="Line 13"/>
            <p:cNvSpPr>
              <a:spLocks noChangeShapeType="1"/>
            </p:cNvSpPr>
            <p:nvPr/>
          </p:nvSpPr>
          <p:spPr bwMode="auto">
            <a:xfrm>
              <a:off x="3606" y="1344"/>
              <a:ext cx="140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75" name="Line 14"/>
            <p:cNvSpPr>
              <a:spLocks noChangeShapeType="1"/>
            </p:cNvSpPr>
            <p:nvPr/>
          </p:nvSpPr>
          <p:spPr bwMode="auto">
            <a:xfrm>
              <a:off x="3651" y="1707"/>
              <a:ext cx="13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76" name="Text Box 15"/>
            <p:cNvSpPr txBox="1">
              <a:spLocks noChangeArrowheads="1"/>
            </p:cNvSpPr>
            <p:nvPr/>
          </p:nvSpPr>
          <p:spPr bwMode="auto">
            <a:xfrm>
              <a:off x="5057" y="1162"/>
              <a:ext cx="289" cy="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金流</a:t>
              </a:r>
            </a:p>
          </p:txBody>
        </p:sp>
        <p:sp>
          <p:nvSpPr>
            <p:cNvPr id="40977" name="Text Box 16"/>
            <p:cNvSpPr txBox="1">
              <a:spLocks noChangeArrowheads="1"/>
            </p:cNvSpPr>
            <p:nvPr/>
          </p:nvSpPr>
          <p:spPr bwMode="auto">
            <a:xfrm>
              <a:off x="3334" y="1299"/>
              <a:ext cx="28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資訊流</a:t>
              </a:r>
            </a:p>
          </p:txBody>
        </p:sp>
        <p:sp>
          <p:nvSpPr>
            <p:cNvPr id="40978" name="Text Box 17"/>
            <p:cNvSpPr txBox="1">
              <a:spLocks noChangeArrowheads="1"/>
            </p:cNvSpPr>
            <p:nvPr/>
          </p:nvSpPr>
          <p:spPr bwMode="auto">
            <a:xfrm>
              <a:off x="5057" y="1525"/>
              <a:ext cx="289" cy="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人才流</a:t>
              </a:r>
            </a:p>
          </p:txBody>
        </p:sp>
        <p:sp>
          <p:nvSpPr>
            <p:cNvPr id="40979" name="Line 18"/>
            <p:cNvSpPr>
              <a:spLocks noChangeShapeType="1"/>
            </p:cNvSpPr>
            <p:nvPr/>
          </p:nvSpPr>
          <p:spPr bwMode="auto">
            <a:xfrm>
              <a:off x="476" y="3884"/>
              <a:ext cx="503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80" name="Line 19"/>
            <p:cNvSpPr>
              <a:spLocks noChangeShapeType="1"/>
            </p:cNvSpPr>
            <p:nvPr/>
          </p:nvSpPr>
          <p:spPr bwMode="auto">
            <a:xfrm flipV="1">
              <a:off x="476" y="1071"/>
              <a:ext cx="0" cy="28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81" name="Text Box 20"/>
            <p:cNvSpPr txBox="1">
              <a:spLocks noChangeArrowheads="1"/>
            </p:cNvSpPr>
            <p:nvPr/>
          </p:nvSpPr>
          <p:spPr bwMode="auto">
            <a:xfrm>
              <a:off x="2608" y="3929"/>
              <a:ext cx="231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整合程度</a:t>
              </a:r>
            </a:p>
          </p:txBody>
        </p:sp>
        <p:sp>
          <p:nvSpPr>
            <p:cNvPr id="40982" name="Text Box 21"/>
            <p:cNvSpPr txBox="1">
              <a:spLocks noChangeArrowheads="1"/>
            </p:cNvSpPr>
            <p:nvPr/>
          </p:nvSpPr>
          <p:spPr bwMode="auto">
            <a:xfrm>
              <a:off x="68" y="1933"/>
              <a:ext cx="289" cy="7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時間</a:t>
              </a:r>
            </a:p>
          </p:txBody>
        </p:sp>
        <p:sp>
          <p:nvSpPr>
            <p:cNvPr id="40983" name="Rectangle 22"/>
            <p:cNvSpPr>
              <a:spLocks noChangeArrowheads="1"/>
            </p:cNvSpPr>
            <p:nvPr/>
          </p:nvSpPr>
          <p:spPr bwMode="auto">
            <a:xfrm>
              <a:off x="2386" y="2004"/>
              <a:ext cx="721" cy="5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A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84" name="Rectangle 23"/>
            <p:cNvSpPr>
              <a:spLocks noChangeArrowheads="1"/>
            </p:cNvSpPr>
            <p:nvPr/>
          </p:nvSpPr>
          <p:spPr bwMode="auto">
            <a:xfrm>
              <a:off x="2881" y="2009"/>
              <a:ext cx="720" cy="596"/>
            </a:xfrm>
            <a:prstGeom prst="rect">
              <a:avLst/>
            </a:prstGeom>
            <a:solidFill>
              <a:srgbClr val="CD85B3">
                <a:alpha val="56862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B</a:t>
              </a:r>
              <a:r>
                <a:rPr lang="zh-TW" altLang="en-US" sz="1800">
                  <a:ea typeface="新細明體" pitchFamily="18" charset="-120"/>
                </a:rPr>
                <a:t>國</a:t>
              </a:r>
            </a:p>
          </p:txBody>
        </p:sp>
        <p:sp>
          <p:nvSpPr>
            <p:cNvPr id="40985" name="Text Box 24"/>
            <p:cNvSpPr txBox="1">
              <a:spLocks noChangeArrowheads="1"/>
            </p:cNvSpPr>
            <p:nvPr/>
          </p:nvSpPr>
          <p:spPr bwMode="auto">
            <a:xfrm>
              <a:off x="2110" y="2700"/>
              <a:ext cx="1904" cy="3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lnSpc>
                  <a:spcPct val="7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zh-TW" altLang="en-US" sz="1800">
                  <a:ea typeface="新細明體" pitchFamily="18" charset="-120"/>
                </a:rPr>
                <a:t>境內的自由化</a:t>
              </a:r>
            </a:p>
            <a:p>
              <a:pPr algn="ctr" eaLnBrk="1" hangingPunct="1">
                <a:lnSpc>
                  <a:spcPct val="70000"/>
                </a:lnSpc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TW" sz="1800">
                  <a:ea typeface="新細明體" pitchFamily="18" charset="-120"/>
                </a:rPr>
                <a:t>(Behind the border)</a:t>
              </a:r>
            </a:p>
          </p:txBody>
        </p:sp>
        <p:sp>
          <p:nvSpPr>
            <p:cNvPr id="40986" name="Line 25"/>
            <p:cNvSpPr>
              <a:spLocks noChangeShapeType="1"/>
            </p:cNvSpPr>
            <p:nvPr/>
          </p:nvSpPr>
          <p:spPr bwMode="auto">
            <a:xfrm>
              <a:off x="2745" y="2132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87" name="Line 26"/>
            <p:cNvSpPr>
              <a:spLocks noChangeShapeType="1"/>
            </p:cNvSpPr>
            <p:nvPr/>
          </p:nvSpPr>
          <p:spPr bwMode="auto">
            <a:xfrm flipH="1">
              <a:off x="2745" y="2495"/>
              <a:ext cx="5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0988" name="Oval 27"/>
            <p:cNvSpPr>
              <a:spLocks noChangeArrowheads="1"/>
            </p:cNvSpPr>
            <p:nvPr/>
          </p:nvSpPr>
          <p:spPr bwMode="auto">
            <a:xfrm>
              <a:off x="3251" y="2059"/>
              <a:ext cx="136" cy="1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TW" altLang="en-US" sz="1800">
                <a:ea typeface="華康新儷中黑" pitchFamily="2" charset="-120"/>
              </a:endParaRPr>
            </a:p>
          </p:txBody>
        </p:sp>
        <p:sp>
          <p:nvSpPr>
            <p:cNvPr id="40989" name="Oval 28"/>
            <p:cNvSpPr>
              <a:spLocks noChangeArrowheads="1"/>
            </p:cNvSpPr>
            <p:nvPr/>
          </p:nvSpPr>
          <p:spPr bwMode="auto">
            <a:xfrm>
              <a:off x="2590" y="2432"/>
              <a:ext cx="136" cy="136"/>
            </a:xfrm>
            <a:prstGeom prst="ellipse">
              <a:avLst/>
            </a:prstGeom>
            <a:solidFill>
              <a:srgbClr val="CD85B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9900"/>
                </a:buClr>
                <a:buSzPct val="85000"/>
                <a:buFont typeface="Wingdings" pitchFamily="2" charset="2"/>
                <a:buChar char="n"/>
                <a:defRPr kumimoji="1" sz="25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0000FF"/>
                </a:buClr>
                <a:buSzPct val="165000"/>
                <a:buChar char="•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rgbClr val="9900FF"/>
                </a:buClr>
                <a:buSzPct val="50000"/>
                <a:buFont typeface="Wingdings" pitchFamily="2" charset="2"/>
                <a:buChar char="n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300">
                  <a:solidFill>
                    <a:schemeClr val="tx1"/>
                  </a:solidFill>
                  <a:latin typeface="Arial" pitchFamily="34" charset="0"/>
                  <a:ea typeface="標楷體" pitchFamily="65" charset="-12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zh-TW" altLang="en-US" sz="1800">
                <a:ea typeface="華康新儷中黑" pitchFamily="2" charset="-120"/>
              </a:endParaRPr>
            </a:p>
          </p:txBody>
        </p:sp>
      </p:grpSp>
      <p:sp>
        <p:nvSpPr>
          <p:cNvPr id="40964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355136A-6491-4F41-86A1-7A6EC1053832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55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011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編號版面配置區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E839AED5-1ED9-434D-BE59-2ABB06B58215}" type="slidenum">
              <a:rPr lang="zh-TW" altLang="en-US" sz="1400">
                <a:ea typeface="新細明體" pitchFamily="18" charset="-12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56</a:t>
            </a:fld>
            <a:endParaRPr lang="en-US" altLang="zh-TW" sz="1400">
              <a:ea typeface="新細明體" pitchFamily="18" charset="-120"/>
            </a:endParaRPr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US" altLang="zh-TW" smtClean="0">
                <a:solidFill>
                  <a:srgbClr val="CC0000"/>
                </a:solidFill>
              </a:rPr>
              <a:t>FTA</a:t>
            </a:r>
            <a:r>
              <a:rPr lang="zh-TW" altLang="en-US" smtClean="0">
                <a:solidFill>
                  <a:srgbClr val="CC0000"/>
                </a:solidFill>
              </a:rPr>
              <a:t>「</a:t>
            </a:r>
            <a:r>
              <a:rPr lang="zh-TW" altLang="en-US" b="1" smtClean="0">
                <a:solidFill>
                  <a:srgbClr val="CC0000"/>
                </a:solidFill>
              </a:rPr>
              <a:t>境內自由化」</a:t>
            </a:r>
            <a:r>
              <a:rPr lang="zh-TW" altLang="en-US" smtClean="0">
                <a:solidFill>
                  <a:srgbClr val="CC0000"/>
                </a:solidFill>
              </a:rPr>
              <a:t>之程度與挑戰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28775"/>
            <a:ext cx="8137525" cy="457041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normAutofit fontScale="25000" lnSpcReduction="20000"/>
          </a:bodyPr>
          <a:lstStyle/>
          <a:p>
            <a:pPr lvl="1" eaLnBrk="1" hangingPunct="1">
              <a:lnSpc>
                <a:spcPct val="40000"/>
              </a:lnSpc>
              <a:buFontTx/>
              <a:buNone/>
            </a:pPr>
            <a:endParaRPr lang="zh-TW" altLang="en-US" sz="1900" dirty="0" smtClean="0"/>
          </a:p>
          <a:p>
            <a:pPr eaLnBrk="1" hangingPunct="1">
              <a:lnSpc>
                <a:spcPct val="120000"/>
              </a:lnSpc>
            </a:pPr>
            <a:r>
              <a:rPr lang="zh-TW" altLang="en-US" sz="8000" b="1" dirty="0" smtClean="0">
                <a:solidFill>
                  <a:srgbClr val="0000FF"/>
                </a:solidFill>
              </a:rPr>
              <a:t>服務業障礙來源有兩種</a:t>
            </a:r>
          </a:p>
          <a:p>
            <a:pPr lvl="1" eaLnBrk="1" hangingPunct="1">
              <a:lnSpc>
                <a:spcPct val="120000"/>
              </a:lnSpc>
            </a:pPr>
            <a:r>
              <a:rPr lang="zh-TW" altLang="en-US" sz="8000" dirty="0" smtClean="0"/>
              <a:t>服務業市場進入與歧視性待遇所造成之障礙</a:t>
            </a:r>
          </a:p>
          <a:p>
            <a:pPr lvl="1" eaLnBrk="1" hangingPunct="1">
              <a:lnSpc>
                <a:spcPct val="120000"/>
              </a:lnSpc>
            </a:pPr>
            <a:r>
              <a:rPr lang="zh-TW" altLang="en-US" sz="8000" dirty="0" smtClean="0"/>
              <a:t>國內監管措施</a:t>
            </a:r>
          </a:p>
          <a:p>
            <a:pPr eaLnBrk="1" hangingPunct="1">
              <a:lnSpc>
                <a:spcPct val="120000"/>
              </a:lnSpc>
            </a:pPr>
            <a:r>
              <a:rPr lang="zh-TW" altLang="en-US" sz="8000" dirty="0" smtClean="0"/>
              <a:t>傳統</a:t>
            </a:r>
            <a:r>
              <a:rPr lang="en-US" altLang="zh-TW" sz="8000" dirty="0" smtClean="0"/>
              <a:t>FTA</a:t>
            </a:r>
            <a:r>
              <a:rPr lang="zh-TW" altLang="en-US" sz="8000" dirty="0" smtClean="0"/>
              <a:t>：解決服務業市場進入障礙及歧視性措施</a:t>
            </a:r>
          </a:p>
          <a:p>
            <a:pPr lvl="1" eaLnBrk="1" hangingPunct="1">
              <a:lnSpc>
                <a:spcPct val="120000"/>
              </a:lnSpc>
            </a:pPr>
            <a:r>
              <a:rPr lang="zh-TW" altLang="en-US" sz="8000" dirty="0" smtClean="0"/>
              <a:t>執照數量、配額、交易量、設立型態、外資持股上限等</a:t>
            </a:r>
          </a:p>
          <a:p>
            <a:pPr lvl="1" eaLnBrk="1" hangingPunct="1">
              <a:lnSpc>
                <a:spcPct val="120000"/>
              </a:lnSpc>
            </a:pPr>
            <a:r>
              <a:rPr lang="zh-TW" altLang="en-US" sz="8000" dirty="0" smtClean="0"/>
              <a:t>歧視性（對外國）待遇之消除</a:t>
            </a:r>
          </a:p>
          <a:p>
            <a:pPr eaLnBrk="1" hangingPunct="1">
              <a:lnSpc>
                <a:spcPct val="120000"/>
              </a:lnSpc>
            </a:pPr>
            <a:r>
              <a:rPr lang="zh-TW" altLang="en-US" sz="8000" b="1" dirty="0" smtClean="0"/>
              <a:t>深度整合</a:t>
            </a:r>
            <a:r>
              <a:rPr lang="en-US" altLang="zh-TW" sz="8000" b="1" dirty="0" smtClean="0"/>
              <a:t>FTA</a:t>
            </a:r>
            <a:r>
              <a:rPr lang="zh-TW" altLang="en-US" sz="8000" b="1" dirty="0" smtClean="0"/>
              <a:t>：</a:t>
            </a:r>
          </a:p>
          <a:p>
            <a:pPr lvl="1" eaLnBrk="1" hangingPunct="1">
              <a:lnSpc>
                <a:spcPct val="120000"/>
              </a:lnSpc>
            </a:pPr>
            <a:r>
              <a:rPr lang="zh-TW" altLang="en-US" sz="8000" dirty="0" smtClean="0"/>
              <a:t>但因各國監管措施不同，仍對外國業者造成提供服務及市場競爭之實質障礙</a:t>
            </a:r>
          </a:p>
          <a:p>
            <a:pPr lvl="1" eaLnBrk="1" hangingPunct="1">
              <a:lnSpc>
                <a:spcPct val="120000"/>
              </a:lnSpc>
            </a:pPr>
            <a:r>
              <a:rPr lang="en-US" altLang="zh-TW" sz="8000" b="1" dirty="0" smtClean="0"/>
              <a:t>FTA</a:t>
            </a:r>
            <a:r>
              <a:rPr lang="zh-TW" altLang="en-US" sz="8000" b="1" dirty="0" smtClean="0"/>
              <a:t>對此問題，採取締約各方間之「法規調和」加以處理</a:t>
            </a:r>
          </a:p>
          <a:p>
            <a:pPr lvl="2" eaLnBrk="1" hangingPunct="1">
              <a:lnSpc>
                <a:spcPct val="120000"/>
              </a:lnSpc>
            </a:pPr>
            <a:r>
              <a:rPr lang="zh-TW" altLang="en-US" sz="8000" b="1" dirty="0" smtClean="0"/>
              <a:t>調和方式：相互調和或按國際標準</a:t>
            </a:r>
          </a:p>
        </p:txBody>
      </p:sp>
      <p:sp>
        <p:nvSpPr>
          <p:cNvPr id="44037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DF42F19-B6F2-482C-B6C8-9CCD00FF5C54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56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180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投影片編號版面配置區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A6AF69E6-12E9-48B5-837E-92E63E44EEF6}" type="slidenum">
              <a:rPr lang="zh-TW" altLang="en-US" sz="1400">
                <a:ea typeface="新細明體" pitchFamily="18" charset="-12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57</a:t>
            </a:fld>
            <a:endParaRPr lang="en-US" altLang="zh-TW" sz="1400">
              <a:ea typeface="新細明體" pitchFamily="18" charset="-120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188913"/>
            <a:ext cx="7488238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500" b="1" smtClean="0">
                <a:solidFill>
                  <a:srgbClr val="0000FF"/>
                </a:solidFill>
              </a:rPr>
              <a:t>境內自由化</a:t>
            </a:r>
            <a:r>
              <a:rPr lang="zh-TW" altLang="en-US" sz="3500" smtClean="0">
                <a:solidFill>
                  <a:schemeClr val="tx2"/>
                </a:solidFill>
              </a:rPr>
              <a:t>：</a:t>
            </a:r>
            <a:r>
              <a:rPr lang="en-US" altLang="zh-TW" sz="3500" smtClean="0">
                <a:solidFill>
                  <a:schemeClr val="tx2"/>
                </a:solidFill>
              </a:rPr>
              <a:t>FTA</a:t>
            </a:r>
            <a:r>
              <a:rPr lang="zh-TW" altLang="en-US" sz="3500" smtClean="0">
                <a:solidFill>
                  <a:schemeClr val="tx2"/>
                </a:solidFill>
              </a:rPr>
              <a:t>之法規透明化義務</a:t>
            </a:r>
            <a:endParaRPr lang="en-US" altLang="zh-TW" sz="3500" smtClean="0">
              <a:solidFill>
                <a:schemeClr val="tx2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557338"/>
            <a:ext cx="7931150" cy="47513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zh-TW" altLang="en-US" sz="2400" smtClean="0"/>
              <a:t>公布法案草案及立法理由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zh-TW" altLang="en-US" sz="2400" smtClean="0"/>
              <a:t>給予利害關係人評論機會</a:t>
            </a:r>
          </a:p>
          <a:p>
            <a:pPr lvl="1" eaLnBrk="1" hangingPunct="1">
              <a:lnSpc>
                <a:spcPct val="120000"/>
              </a:lnSpc>
              <a:defRPr/>
            </a:pPr>
            <a:r>
              <a:rPr lang="zh-TW" altLang="en-US" sz="2200" smtClean="0"/>
              <a:t>對於擬採行措施應於全國性官方刊物公告，宜給予不少於</a:t>
            </a:r>
            <a:r>
              <a:rPr lang="en-US" altLang="zh-TW" sz="2200" u="sng" smtClean="0">
                <a:solidFill>
                  <a:srgbClr val="FF3300"/>
                </a:solidFill>
              </a:rPr>
              <a:t>40</a:t>
            </a:r>
            <a:r>
              <a:rPr lang="zh-TW" altLang="en-US" sz="2200" u="sng" smtClean="0">
                <a:solidFill>
                  <a:srgbClr val="FF3300"/>
                </a:solidFill>
              </a:rPr>
              <a:t>天</a:t>
            </a:r>
            <a:r>
              <a:rPr lang="zh-TW" altLang="en-US" sz="2200" smtClean="0"/>
              <a:t>評論期 </a:t>
            </a:r>
          </a:p>
          <a:p>
            <a:pPr lvl="1" eaLnBrk="1" hangingPunct="1">
              <a:lnSpc>
                <a:spcPct val="120000"/>
              </a:lnSpc>
              <a:defRPr/>
            </a:pPr>
            <a:r>
              <a:rPr lang="zh-TW" altLang="en-US" sz="2200" smtClean="0"/>
              <a:t>目前我國為</a:t>
            </a:r>
            <a:r>
              <a:rPr lang="en-US" altLang="zh-TW" sz="2200" smtClean="0"/>
              <a:t>7</a:t>
            </a:r>
            <a:r>
              <a:rPr lang="zh-TW" altLang="en-US" sz="2200" smtClean="0"/>
              <a:t>天</a:t>
            </a:r>
          </a:p>
          <a:p>
            <a:pPr lvl="1" eaLnBrk="1" hangingPunct="1">
              <a:lnSpc>
                <a:spcPct val="120000"/>
              </a:lnSpc>
              <a:defRPr/>
            </a:pPr>
            <a:r>
              <a:rPr lang="en-US" altLang="zh-TW" sz="2000" smtClean="0"/>
              <a:t>TBT</a:t>
            </a:r>
            <a:r>
              <a:rPr lang="zh-TW" altLang="en-US" sz="2000" smtClean="0"/>
              <a:t>法規預告提供至少</a:t>
            </a:r>
            <a:r>
              <a:rPr lang="en-US" altLang="zh-TW" sz="2000" smtClean="0"/>
              <a:t>60</a:t>
            </a:r>
            <a:r>
              <a:rPr lang="zh-TW" altLang="en-US" sz="2000" smtClean="0"/>
              <a:t>日之預告評論期</a:t>
            </a:r>
            <a:endParaRPr lang="zh-TW" altLang="en-US" sz="2100" smtClean="0"/>
          </a:p>
          <a:p>
            <a:pPr eaLnBrk="1" hangingPunct="1">
              <a:lnSpc>
                <a:spcPct val="120000"/>
              </a:lnSpc>
              <a:defRPr/>
            </a:pPr>
            <a:r>
              <a:rPr lang="zh-TW" altLang="en-US" sz="2400" smtClean="0"/>
              <a:t>公開重要公眾評論意見，並說明如何處理該等意見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zh-TW" altLang="en-US" sz="2400" smtClean="0"/>
              <a:t>金融</a:t>
            </a:r>
          </a:p>
          <a:p>
            <a:pPr lvl="1" eaLnBrk="1" hangingPunct="1">
              <a:lnSpc>
                <a:spcPct val="120000"/>
              </a:lnSpc>
              <a:defRPr/>
            </a:pPr>
            <a:r>
              <a:rPr lang="zh-TW" altLang="en-US" sz="1900" smtClean="0"/>
              <a:t>有關</a:t>
            </a:r>
            <a:r>
              <a:rPr lang="zh-TW" altLang="en-US" sz="2100" smtClean="0">
                <a:solidFill>
                  <a:srgbClr val="FF0000"/>
                </a:solidFill>
              </a:rPr>
              <a:t>金融行政指導（喝咖啡）書面化義務及網站公布義務</a:t>
            </a:r>
            <a:endParaRPr lang="zh-TW" altLang="en-US" sz="1900" smtClean="0"/>
          </a:p>
        </p:txBody>
      </p:sp>
      <p:sp>
        <p:nvSpPr>
          <p:cNvPr id="48133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57EDBCB-DC77-49B9-9A5B-7FEA028FCBA0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57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711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98474" y="204031"/>
            <a:ext cx="7962901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/>
              <a:t>加入</a:t>
            </a:r>
            <a:r>
              <a:rPr lang="en-US" altLang="zh-TW" dirty="0" smtClean="0"/>
              <a:t>TPP/RCEP</a:t>
            </a:r>
            <a:r>
              <a:rPr lang="zh-TW" altLang="en-US" dirty="0" smtClean="0"/>
              <a:t>之意義：長期競爭力</a:t>
            </a:r>
          </a:p>
        </p:txBody>
      </p:sp>
      <p:sp>
        <p:nvSpPr>
          <p:cNvPr id="44034" name="內容版面配置區 1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endParaRPr lang="zh-TW" altLang="en-US" smtClean="0"/>
          </a:p>
        </p:txBody>
      </p:sp>
      <p:grpSp>
        <p:nvGrpSpPr>
          <p:cNvPr id="38916" name="群組 4"/>
          <p:cNvGrpSpPr>
            <a:grpSpLocks/>
          </p:cNvGrpSpPr>
          <p:nvPr/>
        </p:nvGrpSpPr>
        <p:grpSpPr bwMode="auto">
          <a:xfrm>
            <a:off x="900113" y="2173288"/>
            <a:ext cx="7848600" cy="3127375"/>
            <a:chOff x="899592" y="2172885"/>
            <a:chExt cx="7848872" cy="3128323"/>
          </a:xfrm>
        </p:grpSpPr>
        <p:sp>
          <p:nvSpPr>
            <p:cNvPr id="32772" name="等腰三角形 7"/>
            <p:cNvSpPr>
              <a:spLocks noChangeArrowheads="1"/>
            </p:cNvSpPr>
            <p:nvPr/>
          </p:nvSpPr>
          <p:spPr bwMode="auto">
            <a:xfrm>
              <a:off x="2626852" y="2604816"/>
              <a:ext cx="3673602" cy="2161242"/>
            </a:xfrm>
            <a:prstGeom prst="triangle">
              <a:avLst>
                <a:gd name="adj" fmla="val 50000"/>
              </a:avLst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/>
          </p:spPr>
          <p:txBody>
            <a:bodyPr/>
            <a:lstStyle/>
            <a:p>
              <a:pPr>
                <a:defRPr/>
              </a:pPr>
              <a:r>
                <a:rPr lang="zh-TW" altLang="en-US" sz="3000" b="1">
                  <a:solidFill>
                    <a:srgbClr val="FF0000"/>
                  </a:solidFill>
                  <a:latin typeface="+mj-ea"/>
                  <a:ea typeface="+mj-ea"/>
                  <a:cs typeface="微軟正黑體" charset="0"/>
                </a:rPr>
                <a:t>同等重要</a:t>
              </a: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843808" y="2172885"/>
              <a:ext cx="3168352" cy="1112099"/>
            </a:xfrm>
            <a:prstGeom prst="rect">
              <a:avLst/>
            </a:prstGeom>
            <a:solidFill>
              <a:srgbClr val="FFA329"/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TW" altLang="en-US" sz="2800" dirty="0">
                  <a:latin typeface="+mj-ea"/>
                  <a:ea typeface="+mj-ea"/>
                </a:rPr>
                <a:t>取得貨品、服務及投資的公平立足點</a:t>
              </a: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899592" y="4189109"/>
              <a:ext cx="2952328" cy="1112099"/>
            </a:xfrm>
            <a:prstGeom prst="rect">
              <a:avLst/>
            </a:prstGeom>
            <a:solidFill>
              <a:srgbClr val="FFA329"/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TW" altLang="en-US" sz="2800">
                  <a:latin typeface="標楷體" charset="0"/>
                  <a:ea typeface="標楷體" charset="0"/>
                  <a:cs typeface="標楷體" charset="0"/>
                </a:rPr>
                <a:t>避免產業斷鍊、外移風險</a:t>
              </a: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148064" y="4189109"/>
              <a:ext cx="3600400" cy="1112099"/>
            </a:xfrm>
            <a:prstGeom prst="rect">
              <a:avLst/>
            </a:prstGeom>
            <a:solidFill>
              <a:srgbClr val="FFA329"/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TW" altLang="en-US" sz="2800">
                  <a:latin typeface="標楷體" charset="0"/>
                  <a:ea typeface="標楷體" charset="0"/>
                  <a:cs typeface="標楷體" charset="0"/>
                </a:rPr>
                <a:t>推動國內法制革新及國際接軌的外部壓力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4471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26815" y="151285"/>
            <a:ext cx="6985000" cy="11430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zh-TW" altLang="en-US" dirty="0" smtClean="0"/>
              <a:t>參與</a:t>
            </a:r>
            <a:r>
              <a:rPr lang="en-US" altLang="zh-TW" dirty="0" smtClean="0"/>
              <a:t>TISA</a:t>
            </a:r>
            <a:r>
              <a:rPr lang="zh-TW" altLang="en-US" dirty="0" smtClean="0"/>
              <a:t>談判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25538"/>
            <a:ext cx="8435975" cy="5000625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2011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年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WTO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第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8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屆部長會議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(MC8) 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之「政治宣言」，指出會員應在符合透明度與廣泛度的原則下，探索不同的協商途徑</a:t>
            </a:r>
          </a:p>
          <a:p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美澳主導，以「真正服務業之友」（</a:t>
            </a:r>
            <a:r>
              <a:rPr lang="zh-TW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Really Good Friends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, </a:t>
            </a:r>
            <a:r>
              <a:rPr lang="zh-TW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RGF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)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為核心，推動「服務貿易協議」 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en-US" altLang="zh-TW" sz="2300" smtClean="0">
                <a:solidFill>
                  <a:srgbClr val="FF0000"/>
                </a:solidFill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T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rade </a:t>
            </a:r>
            <a:r>
              <a:rPr lang="en-US" altLang="zh-TW" sz="2300" smtClean="0">
                <a:solidFill>
                  <a:srgbClr val="FF0000"/>
                </a:solidFill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I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n </a:t>
            </a:r>
            <a:r>
              <a:rPr lang="en-US" altLang="zh-TW" sz="2300" smtClean="0">
                <a:solidFill>
                  <a:srgbClr val="FF0000"/>
                </a:solidFill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S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ervices </a:t>
            </a:r>
            <a:r>
              <a:rPr lang="en-US" altLang="zh-TW" sz="2300" smtClean="0">
                <a:solidFill>
                  <a:srgbClr val="FF0000"/>
                </a:solidFill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A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greement, </a:t>
            </a:r>
            <a:r>
              <a:rPr lang="en-US" altLang="zh-TW" sz="2300" smtClean="0">
                <a:solidFill>
                  <a:srgbClr val="FF0000"/>
                </a:solidFill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TISA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endParaRPr lang="zh-TW" altLang="en-US" sz="2400" smtClean="0">
              <a:latin typeface="標楷體" pitchFamily="65" charset="-120"/>
              <a:ea typeface="Arial Unicode MS" pitchFamily="34" charset="-120"/>
              <a:cs typeface="Arial Unicode MS" pitchFamily="34" charset="-120"/>
            </a:endParaRPr>
          </a:p>
          <a:p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參與國已佔世界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GDP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的 </a:t>
            </a:r>
            <a:r>
              <a:rPr lang="en-US" altLang="zh-TW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70</a:t>
            </a: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％</a:t>
            </a:r>
            <a:endParaRPr lang="en-US" altLang="zh-TW" sz="2300" smtClean="0">
              <a:latin typeface="標楷體" pitchFamily="65" charset="-120"/>
              <a:ea typeface="Arial Unicode MS" pitchFamily="34" charset="-120"/>
              <a:cs typeface="Arial Unicode MS" pitchFamily="34" charset="-120"/>
            </a:endParaRPr>
          </a:p>
          <a:p>
            <a:pPr>
              <a:buFont typeface="Wingdings" pitchFamily="2" charset="2"/>
              <a:buNone/>
            </a:pPr>
            <a:r>
              <a:rPr lang="zh-TW" altLang="en-US" sz="2300" smtClean="0">
                <a:latin typeface="標楷體" pitchFamily="65" charset="-120"/>
                <a:ea typeface="Arial Unicode MS" pitchFamily="34" charset="-120"/>
                <a:cs typeface="Arial Unicode MS" pitchFamily="34" charset="-120"/>
              </a:rPr>
              <a:t>三分之二的服務貿易量以上</a:t>
            </a:r>
          </a:p>
          <a:p>
            <a:endParaRPr lang="zh-TW" altLang="en-US" sz="2400" smtClean="0">
              <a:latin typeface="標楷體" pitchFamily="65" charset="-120"/>
              <a:ea typeface="Arial Unicode MS" pitchFamily="34" charset="-120"/>
              <a:cs typeface="Arial Unicode MS" pitchFamily="34" charset="-120"/>
            </a:endParaRPr>
          </a:p>
          <a:p>
            <a:endParaRPr lang="zh-TW" altLang="en-US" smtClean="0"/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4440362" y="3106174"/>
            <a:ext cx="3960440" cy="3528392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>
            <a:glow rad="203200">
              <a:schemeClr val="accent2">
                <a:alpha val="75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華康新儷中黑" pitchFamily="2" charset="-12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009900"/>
              </a:buClr>
              <a:buSzPct val="85000"/>
            </a:pPr>
            <a:endParaRPr lang="en-US" altLang="zh-TW" sz="2400" b="1" i="1" u="sng">
              <a:solidFill>
                <a:srgbClr val="CC0000"/>
              </a:solidFill>
              <a:ea typeface="微軟正黑體" pitchFamily="34" charset="-120"/>
            </a:endParaRPr>
          </a:p>
          <a:p>
            <a:pPr algn="ctr" eaLnBrk="1" hangingPunct="1"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 sz="2400" b="1" i="1" u="sng">
                <a:solidFill>
                  <a:srgbClr val="0000FF"/>
                </a:solidFill>
                <a:ea typeface="微軟正黑體" pitchFamily="34" charset="-120"/>
              </a:rPr>
              <a:t>參與國</a:t>
            </a: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澳洲、加拿大、哥倫比亞、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歐盟、香港、以色列、日本、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墨西哥、紐西蘭、智利、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挪威、秘魯、韓國、瑞士、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 b="1">
                <a:solidFill>
                  <a:srgbClr val="FFFF00"/>
                </a:solidFill>
                <a:ea typeface="標楷體" pitchFamily="65" charset="-120"/>
              </a:rPr>
              <a:t>台灣</a:t>
            </a: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、土耳其、美國、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巴基斯坦、冰島、巴拿馬、</a:t>
            </a:r>
            <a:endParaRPr lang="en-US" altLang="zh-TW">
              <a:solidFill>
                <a:srgbClr val="000000"/>
              </a:solidFill>
              <a:ea typeface="標楷體" pitchFamily="65" charset="-120"/>
            </a:endParaRPr>
          </a:p>
          <a:p>
            <a:pPr algn="ctr" eaLnBrk="1" hangingPunct="1">
              <a:lnSpc>
                <a:spcPct val="120000"/>
              </a:lnSpc>
              <a:spcBef>
                <a:spcPct val="20000"/>
              </a:spcBef>
              <a:buClr>
                <a:srgbClr val="009900"/>
              </a:buClr>
              <a:buSzPct val="85000"/>
            </a:pPr>
            <a:r>
              <a:rPr lang="zh-TW" altLang="en-US">
                <a:solidFill>
                  <a:srgbClr val="000000"/>
                </a:solidFill>
                <a:ea typeface="標楷體" pitchFamily="65" charset="-120"/>
              </a:rPr>
              <a:t>巴拉圭、列支敦士登、哥斯大黎加</a:t>
            </a:r>
            <a:br>
              <a:rPr lang="zh-TW" altLang="en-US">
                <a:solidFill>
                  <a:srgbClr val="000000"/>
                </a:solidFill>
                <a:ea typeface="標楷體" pitchFamily="65" charset="-120"/>
              </a:rPr>
            </a:br>
            <a:endParaRPr lang="zh-TW" altLang="en-US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56327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011AFCF-2139-45D3-81AD-6D6571DB0A75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59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337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>
                <a:cs typeface="+mj-cs"/>
              </a:rPr>
              <a:t>台灣</a:t>
            </a:r>
            <a:r>
              <a:rPr lang="zh-TW" altLang="en-US" dirty="0" smtClean="0">
                <a:cs typeface="+mj-cs"/>
              </a:rPr>
              <a:t>加入</a:t>
            </a:r>
            <a:r>
              <a:rPr lang="en-US" altLang="zh-TW" dirty="0" smtClean="0">
                <a:cs typeface="+mj-cs"/>
              </a:rPr>
              <a:t>TISA</a:t>
            </a:r>
            <a:r>
              <a:rPr lang="zh-TW" altLang="en-US" dirty="0" smtClean="0">
                <a:cs typeface="+mj-cs"/>
              </a:rPr>
              <a:t>的</a:t>
            </a:r>
            <a:r>
              <a:rPr lang="zh-TW" altLang="en-US" dirty="0">
                <a:cs typeface="+mj-cs"/>
              </a:rPr>
              <a:t>外部效益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557338"/>
            <a:ext cx="8135937" cy="5113337"/>
          </a:xfrm>
        </p:spPr>
        <p:txBody>
          <a:bodyPr/>
          <a:lstStyle/>
          <a:p>
            <a:pPr marL="476250" indent="-476250" eaLnBrk="1" hangingPunct="1">
              <a:lnSpc>
                <a:spcPct val="120000"/>
              </a:lnSpc>
            </a:pPr>
            <a:r>
              <a:rPr lang="en-US" altLang="zh-TW" sz="2300" b="1" smtClean="0">
                <a:solidFill>
                  <a:srgbClr val="FF0000"/>
                </a:solidFill>
              </a:rPr>
              <a:t>TISA</a:t>
            </a:r>
            <a:r>
              <a:rPr lang="zh-TW" altLang="en-US" sz="2300" b="1" smtClean="0">
                <a:solidFill>
                  <a:srgbClr val="FF0000"/>
                </a:solidFill>
              </a:rPr>
              <a:t>主要成員均為</a:t>
            </a:r>
            <a:r>
              <a:rPr lang="en-US" altLang="zh-TW" sz="2300" b="1" smtClean="0">
                <a:solidFill>
                  <a:srgbClr val="FF0000"/>
                </a:solidFill>
              </a:rPr>
              <a:t>TPP</a:t>
            </a:r>
            <a:r>
              <a:rPr lang="zh-TW" altLang="en-US" sz="2300" b="1" smtClean="0">
                <a:solidFill>
                  <a:srgbClr val="FF0000"/>
                </a:solidFill>
              </a:rPr>
              <a:t>成員或我有意洽簽</a:t>
            </a:r>
            <a:r>
              <a:rPr lang="en-US" altLang="zh-TW" sz="2300" b="1" smtClean="0">
                <a:solidFill>
                  <a:srgbClr val="FF0000"/>
                </a:solidFill>
              </a:rPr>
              <a:t>FTA/ECA</a:t>
            </a:r>
            <a:r>
              <a:rPr lang="zh-TW" altLang="en-US" sz="2300" b="1" smtClean="0">
                <a:solidFill>
                  <a:srgbClr val="FF0000"/>
                </a:solidFill>
              </a:rPr>
              <a:t>的對象</a:t>
            </a:r>
          </a:p>
          <a:p>
            <a:pPr marL="895350" lvl="1" indent="-438150" eaLnBrk="1" hangingPunct="1">
              <a:lnSpc>
                <a:spcPct val="120000"/>
              </a:lnSpc>
            </a:pPr>
            <a:r>
              <a:rPr lang="zh-TW" altLang="en-US" smtClean="0"/>
              <a:t>美國、澳洲、紐西蘭、新加坡、智利、日本、秘魯、歐盟、（韓國）</a:t>
            </a:r>
          </a:p>
          <a:p>
            <a:pPr marL="895350" lvl="1" indent="-438150" eaLnBrk="1" hangingPunct="1">
              <a:lnSpc>
                <a:spcPct val="120000"/>
              </a:lnSpc>
            </a:pPr>
            <a:r>
              <a:rPr lang="zh-TW" altLang="en-US" smtClean="0"/>
              <a:t>參與</a:t>
            </a:r>
            <a:r>
              <a:rPr lang="en-US" altLang="zh-TW" smtClean="0"/>
              <a:t>TISA</a:t>
            </a:r>
            <a:r>
              <a:rPr lang="zh-TW" altLang="en-US" smtClean="0"/>
              <a:t>可明確展現我國自由化之決心與信心</a:t>
            </a:r>
          </a:p>
          <a:p>
            <a:pPr marL="895350" lvl="1" indent="-438150" eaLnBrk="1" hangingPunct="1">
              <a:lnSpc>
                <a:spcPct val="120000"/>
              </a:lnSpc>
            </a:pPr>
            <a:endParaRPr lang="zh-TW" altLang="en-US" smtClean="0"/>
          </a:p>
          <a:p>
            <a:pPr marL="476250" indent="-476250" eaLnBrk="1" hangingPunct="1">
              <a:lnSpc>
                <a:spcPct val="120000"/>
              </a:lnSpc>
            </a:pPr>
            <a:r>
              <a:rPr lang="en-US" altLang="zh-TW" sz="2300" b="1" smtClean="0">
                <a:solidFill>
                  <a:srgbClr val="FF0000"/>
                </a:solidFill>
              </a:rPr>
              <a:t>TISA</a:t>
            </a:r>
            <a:r>
              <a:rPr lang="zh-TW" altLang="en-US" sz="2300" b="1" smtClean="0">
                <a:solidFill>
                  <a:srgbClr val="FF0000"/>
                </a:solidFill>
              </a:rPr>
              <a:t>完成，</a:t>
            </a:r>
            <a:r>
              <a:rPr lang="en-US" altLang="zh-TW" sz="2300" b="1" smtClean="0">
                <a:solidFill>
                  <a:srgbClr val="FF0000"/>
                </a:solidFill>
              </a:rPr>
              <a:t>FTA/ECA</a:t>
            </a:r>
            <a:r>
              <a:rPr lang="zh-TW" altLang="en-US" sz="2300" b="1" smtClean="0">
                <a:solidFill>
                  <a:srgbClr val="FF0000"/>
                </a:solidFill>
              </a:rPr>
              <a:t>等於完成一半</a:t>
            </a:r>
          </a:p>
          <a:p>
            <a:pPr marL="476250" indent="-476250" eaLnBrk="1" hangingPunct="1">
              <a:lnSpc>
                <a:spcPct val="120000"/>
              </a:lnSpc>
            </a:pPr>
            <a:endParaRPr lang="zh-TW" altLang="en-US" sz="2300" b="1" smtClean="0">
              <a:solidFill>
                <a:srgbClr val="FF0000"/>
              </a:solidFill>
            </a:endParaRPr>
          </a:p>
          <a:p>
            <a:pPr marL="476250" indent="-476250" eaLnBrk="1" hangingPunct="1">
              <a:lnSpc>
                <a:spcPct val="120000"/>
              </a:lnSpc>
            </a:pPr>
            <a:r>
              <a:rPr lang="zh-TW" altLang="en-US" sz="2300" smtClean="0"/>
              <a:t>在</a:t>
            </a:r>
            <a:r>
              <a:rPr lang="en-US" altLang="zh-TW" sz="2300" smtClean="0"/>
              <a:t>WTO</a:t>
            </a:r>
            <a:r>
              <a:rPr lang="zh-TW" altLang="en-US" sz="2300" smtClean="0"/>
              <a:t>架構下進行，且我國自初始階段即參與，而非日後「加入」</a:t>
            </a:r>
            <a:r>
              <a:rPr lang="en-US" altLang="zh-TW" sz="2300" smtClean="0"/>
              <a:t>(accession)</a:t>
            </a:r>
            <a:r>
              <a:rPr lang="zh-TW" altLang="en-US" sz="2300" smtClean="0"/>
              <a:t>，協調折衝之空間高</a:t>
            </a:r>
          </a:p>
        </p:txBody>
      </p:sp>
      <p:sp>
        <p:nvSpPr>
          <p:cNvPr id="5" name="Rectangle 6"/>
          <p:cNvSpPr txBox="1">
            <a:spLocks noGrp="1" noChangeArrowheads="1"/>
          </p:cNvSpPr>
          <p:nvPr/>
        </p:nvSpPr>
        <p:spPr bwMode="auto">
          <a:xfrm>
            <a:off x="7010400" y="6396038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新儷中黑" pitchFamily="2" charset="-120"/>
              </a:defRPr>
            </a:lvl9pPr>
          </a:lstStyle>
          <a:p>
            <a:pPr algn="r" eaLnBrk="1" hangingPunct="1">
              <a:defRPr/>
            </a:pPr>
            <a:fld id="{9AA558BE-68F5-4AB1-9ADA-87FE045700C3}" type="slidenum">
              <a:rPr lang="zh-TW" altLang="en-US" sz="1400" smtClean="0">
                <a:ea typeface="新細明體" pitchFamily="18" charset="-120"/>
              </a:rPr>
              <a:pPr algn="r" eaLnBrk="1" hangingPunct="1">
                <a:defRPr/>
              </a:pPr>
              <a:t>60</a:t>
            </a:fld>
            <a:endParaRPr lang="en-US" altLang="zh-TW" sz="1400" smtClean="0">
              <a:ea typeface="新細明體" pitchFamily="18" charset="-120"/>
            </a:endParaRPr>
          </a:p>
        </p:txBody>
      </p:sp>
      <p:sp>
        <p:nvSpPr>
          <p:cNvPr id="57349" name="投影片編號版面配置區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Char char="n"/>
              <a:defRPr kumimoji="1" sz="25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0000FF"/>
              </a:buClr>
              <a:buSzPct val="165000"/>
              <a:buChar char="•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FF"/>
              </a:buClr>
              <a:buSzPct val="50000"/>
              <a:buFont typeface="Wingdings" pitchFamily="2" charset="2"/>
              <a:buChar char="n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3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C5D4464-2BA6-47CD-AA40-A71569958DCD}" type="slidenum">
              <a:rPr lang="zh-TW" altLang="en-US" sz="1400" smtClean="0">
                <a:ea typeface="新細明體" pitchFamily="18" charset="-12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60</a:t>
            </a:fld>
            <a:endParaRPr lang="en-US" altLang="zh-TW" sz="1400" smtClean="0"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574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8198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3200" dirty="0"/>
              <a:t>2015</a:t>
            </a:r>
            <a:r>
              <a:rPr lang="zh-TW" altLang="en-US" sz="3200" dirty="0"/>
              <a:t>至</a:t>
            </a:r>
            <a:r>
              <a:rPr lang="en-US" altLang="zh-TW" sz="3200" dirty="0"/>
              <a:t>2016</a:t>
            </a:r>
            <a:r>
              <a:rPr lang="zh-TW" altLang="en-US" sz="3200" dirty="0"/>
              <a:t>年</a:t>
            </a:r>
            <a:r>
              <a:rPr lang="zh-TW" altLang="en-US" sz="3200" dirty="0" smtClean="0"/>
              <a:t>，</a:t>
            </a:r>
            <a:r>
              <a:rPr lang="en-US" altLang="zh-TW" sz="3200" dirty="0" smtClean="0"/>
              <a:t/>
            </a:r>
            <a:br>
              <a:rPr lang="en-US" altLang="zh-TW" sz="3200" dirty="0" smtClean="0"/>
            </a:br>
            <a:r>
              <a:rPr lang="zh-TW" altLang="en-US" sz="3200" dirty="0" smtClean="0"/>
              <a:t>是</a:t>
            </a:r>
            <a:r>
              <a:rPr lang="zh-TW" altLang="en-US" sz="3200" dirty="0"/>
              <a:t>台灣加入</a:t>
            </a:r>
            <a:r>
              <a:rPr lang="en-US" altLang="zh-TW" sz="3200" dirty="0"/>
              <a:t>TPP/RCEP</a:t>
            </a:r>
            <a:r>
              <a:rPr lang="zh-TW" altLang="en-US" sz="3200" dirty="0"/>
              <a:t>關鍵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A755CD66-124F-FA47-8067-E48C12E36326}" type="slidenum">
              <a:rPr lang="zh-TW" altLang="en-US" sz="1400">
                <a:latin typeface="Times New Roman" charset="0"/>
              </a:rPr>
              <a:pPr/>
              <a:t>61</a:t>
            </a:fld>
            <a:endParaRPr lang="en-US" altLang="zh-TW" sz="1400">
              <a:latin typeface="Times New Roman" charset="0"/>
            </a:endParaRPr>
          </a:p>
        </p:txBody>
      </p:sp>
      <p:grpSp>
        <p:nvGrpSpPr>
          <p:cNvPr id="20484" name="Group 36"/>
          <p:cNvGrpSpPr>
            <a:grpSpLocks/>
          </p:cNvGrpSpPr>
          <p:nvPr/>
        </p:nvGrpSpPr>
        <p:grpSpPr bwMode="auto">
          <a:xfrm>
            <a:off x="684213" y="1916113"/>
            <a:ext cx="8220075" cy="4073525"/>
            <a:chOff x="926" y="1116"/>
            <a:chExt cx="5178" cy="2566"/>
          </a:xfrm>
        </p:grpSpPr>
        <p:cxnSp>
          <p:nvCxnSpPr>
            <p:cNvPr id="33" name="直線接點 32"/>
            <p:cNvCxnSpPr>
              <a:cxnSpLocks noChangeShapeType="1"/>
            </p:cNvCxnSpPr>
            <p:nvPr/>
          </p:nvCxnSpPr>
          <p:spPr bwMode="auto">
            <a:xfrm flipV="1">
              <a:off x="1177" y="2380"/>
              <a:ext cx="4295" cy="43"/>
            </a:xfrm>
            <a:prstGeom prst="line">
              <a:avLst/>
            </a:prstGeom>
            <a:noFill/>
            <a:ln w="38100">
              <a:solidFill>
                <a:srgbClr val="262673"/>
              </a:solidFill>
              <a:round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486" name="文字方塊 9"/>
            <p:cNvSpPr txBox="1">
              <a:spLocks noChangeArrowheads="1"/>
            </p:cNvSpPr>
            <p:nvPr/>
          </p:nvSpPr>
          <p:spPr bwMode="auto">
            <a:xfrm rot="-1443005">
              <a:off x="926" y="1957"/>
              <a:ext cx="882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eaLnBrk="1" hangingPunct="1"/>
              <a:r>
                <a:rPr lang="en-US" altLang="zh-TW" sz="1700">
                  <a:solidFill>
                    <a:srgbClr val="9900CC"/>
                  </a:solidFill>
                  <a:latin typeface="Times New Roman" charset="0"/>
                  <a:ea typeface="標楷體" charset="0"/>
                  <a:cs typeface="標楷體" charset="0"/>
                </a:rPr>
                <a:t>2014</a:t>
              </a:r>
              <a:endParaRPr lang="zh-TW" altLang="en-US" sz="1700">
                <a:solidFill>
                  <a:srgbClr val="9900CC"/>
                </a:solidFill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cxnSp>
          <p:nvCxnSpPr>
            <p:cNvPr id="35" name="直線接點 34"/>
            <p:cNvCxnSpPr>
              <a:cxnSpLocks noChangeShapeType="1"/>
            </p:cNvCxnSpPr>
            <p:nvPr/>
          </p:nvCxnSpPr>
          <p:spPr bwMode="auto">
            <a:xfrm>
              <a:off x="3110" y="2069"/>
              <a:ext cx="0" cy="3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488" name="文字方塊 23"/>
            <p:cNvSpPr txBox="1">
              <a:spLocks noChangeArrowheads="1"/>
            </p:cNvSpPr>
            <p:nvPr/>
          </p:nvSpPr>
          <p:spPr bwMode="auto">
            <a:xfrm>
              <a:off x="4022" y="1797"/>
              <a:ext cx="1129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TPP</a:t>
              </a:r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生效</a:t>
              </a:r>
            </a:p>
          </p:txBody>
        </p:sp>
        <p:sp>
          <p:nvSpPr>
            <p:cNvPr id="20489" name="文字方塊 24"/>
            <p:cNvSpPr txBox="1">
              <a:spLocks noChangeArrowheads="1"/>
            </p:cNvSpPr>
            <p:nvPr/>
          </p:nvSpPr>
          <p:spPr bwMode="auto">
            <a:xfrm>
              <a:off x="2649" y="1802"/>
              <a:ext cx="960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TPP</a:t>
              </a:r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簽署？</a:t>
              </a:r>
            </a:p>
          </p:txBody>
        </p:sp>
        <p:sp>
          <p:nvSpPr>
            <p:cNvPr id="38" name="橢圓 37"/>
            <p:cNvSpPr/>
            <p:nvPr/>
          </p:nvSpPr>
          <p:spPr>
            <a:xfrm>
              <a:off x="1079" y="2317"/>
              <a:ext cx="196" cy="211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>
              <a:glow rad="101600">
                <a:schemeClr val="accent2">
                  <a:lumMod val="60000"/>
                  <a:lumOff val="40000"/>
                  <a:alpha val="75000"/>
                </a:schemeClr>
              </a:glow>
              <a:outerShdw blurRad="40005" dist="22987" dir="5400000" algn="tl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700" dirty="0"/>
            </a:p>
          </p:txBody>
        </p:sp>
        <p:sp>
          <p:nvSpPr>
            <p:cNvPr id="20493" name="文字方塊 9"/>
            <p:cNvSpPr txBox="1">
              <a:spLocks noChangeArrowheads="1"/>
            </p:cNvSpPr>
            <p:nvPr/>
          </p:nvSpPr>
          <p:spPr bwMode="auto">
            <a:xfrm rot="-1443005">
              <a:off x="4659" y="1876"/>
              <a:ext cx="882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eaLnBrk="1" hangingPunct="1"/>
              <a:r>
                <a:rPr lang="en-US" altLang="zh-TW" sz="1700">
                  <a:solidFill>
                    <a:srgbClr val="9900CC"/>
                  </a:solidFill>
                  <a:latin typeface="Times New Roman" charset="0"/>
                  <a:ea typeface="標楷體" charset="0"/>
                  <a:cs typeface="標楷體" charset="0"/>
                </a:rPr>
                <a:t>2016</a:t>
              </a:r>
              <a:endParaRPr lang="zh-TW" altLang="en-US" sz="1700">
                <a:solidFill>
                  <a:srgbClr val="9900CC"/>
                </a:solidFill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0494" name="文字方塊 9"/>
            <p:cNvSpPr txBox="1">
              <a:spLocks noChangeArrowheads="1"/>
            </p:cNvSpPr>
            <p:nvPr/>
          </p:nvSpPr>
          <p:spPr bwMode="auto">
            <a:xfrm rot="-1443005">
              <a:off x="2191" y="1876"/>
              <a:ext cx="882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eaLnBrk="1" hangingPunct="1"/>
              <a:r>
                <a:rPr lang="en-US" altLang="zh-TW" sz="1700">
                  <a:solidFill>
                    <a:srgbClr val="9900CC"/>
                  </a:solidFill>
                  <a:latin typeface="Times New Roman" charset="0"/>
                  <a:ea typeface="標楷體" charset="0"/>
                  <a:cs typeface="標楷體" charset="0"/>
                </a:rPr>
                <a:t>2015</a:t>
              </a:r>
              <a:endParaRPr lang="zh-TW" altLang="en-US" sz="1700">
                <a:solidFill>
                  <a:srgbClr val="9900CC"/>
                </a:solidFill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41" name="橢圓 40"/>
            <p:cNvSpPr/>
            <p:nvPr/>
          </p:nvSpPr>
          <p:spPr>
            <a:xfrm>
              <a:off x="2301" y="2275"/>
              <a:ext cx="197" cy="211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>
              <a:glow rad="101600">
                <a:schemeClr val="accent2">
                  <a:lumMod val="60000"/>
                  <a:lumOff val="40000"/>
                  <a:alpha val="75000"/>
                </a:schemeClr>
              </a:glow>
              <a:outerShdw blurRad="40005" dist="22987" dir="5400000" algn="tl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700"/>
            </a:p>
          </p:txBody>
        </p:sp>
        <p:sp>
          <p:nvSpPr>
            <p:cNvPr id="42" name="橢圓 41"/>
            <p:cNvSpPr/>
            <p:nvPr/>
          </p:nvSpPr>
          <p:spPr>
            <a:xfrm>
              <a:off x="4616" y="2275"/>
              <a:ext cx="197" cy="211"/>
            </a:xfrm>
            <a:prstGeom prst="ellipse">
              <a:avLst/>
            </a:prstGeom>
            <a:solidFill>
              <a:srgbClr val="800000"/>
            </a:solidFill>
            <a:ln>
              <a:noFill/>
            </a:ln>
            <a:effectLst>
              <a:glow rad="101600">
                <a:schemeClr val="accent2">
                  <a:lumMod val="60000"/>
                  <a:lumOff val="40000"/>
                  <a:alpha val="75000"/>
                </a:schemeClr>
              </a:glow>
              <a:outerShdw blurRad="40005" dist="22987" dir="5400000" algn="tl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700"/>
            </a:p>
          </p:txBody>
        </p:sp>
        <p:cxnSp>
          <p:nvCxnSpPr>
            <p:cNvPr id="43" name="直線接點 42"/>
            <p:cNvCxnSpPr>
              <a:cxnSpLocks noChangeShapeType="1"/>
            </p:cNvCxnSpPr>
            <p:nvPr/>
          </p:nvCxnSpPr>
          <p:spPr bwMode="auto">
            <a:xfrm>
              <a:off x="4698" y="2064"/>
              <a:ext cx="0" cy="3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2" name="文字方塊 24"/>
            <p:cNvSpPr txBox="1">
              <a:spLocks noChangeArrowheads="1"/>
            </p:cNvSpPr>
            <p:nvPr/>
          </p:nvSpPr>
          <p:spPr bwMode="auto">
            <a:xfrm>
              <a:off x="1592" y="3264"/>
              <a:ext cx="1243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>
                <a:lnSpc>
                  <a:spcPct val="110000"/>
                </a:lnSpc>
              </a:pPr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 </a:t>
              </a:r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七合一選舉</a:t>
              </a:r>
            </a:p>
            <a:p>
              <a:pPr algn="ctr" eaLnBrk="1" hangingPunct="1">
                <a:lnSpc>
                  <a:spcPct val="110000"/>
                </a:lnSpc>
              </a:pPr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美國國會期中改選</a:t>
              </a:r>
            </a:p>
          </p:txBody>
        </p:sp>
        <p:cxnSp>
          <p:nvCxnSpPr>
            <p:cNvPr id="45" name="直線接點 44"/>
            <p:cNvCxnSpPr>
              <a:cxnSpLocks noChangeShapeType="1"/>
            </p:cNvCxnSpPr>
            <p:nvPr/>
          </p:nvCxnSpPr>
          <p:spPr bwMode="auto">
            <a:xfrm>
              <a:off x="4079" y="2401"/>
              <a:ext cx="0" cy="3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" name="直線接點 45"/>
            <p:cNvCxnSpPr>
              <a:cxnSpLocks noChangeShapeType="1"/>
            </p:cNvCxnSpPr>
            <p:nvPr/>
          </p:nvCxnSpPr>
          <p:spPr bwMode="auto">
            <a:xfrm>
              <a:off x="2200" y="2401"/>
              <a:ext cx="17" cy="89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5" name="文字方塊 24"/>
            <p:cNvSpPr txBox="1">
              <a:spLocks noChangeArrowheads="1"/>
            </p:cNvSpPr>
            <p:nvPr/>
          </p:nvSpPr>
          <p:spPr bwMode="auto">
            <a:xfrm>
              <a:off x="3535" y="2794"/>
              <a:ext cx="960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RCEP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簽署</a:t>
              </a:r>
            </a:p>
          </p:txBody>
        </p:sp>
        <p:cxnSp>
          <p:nvCxnSpPr>
            <p:cNvPr id="48" name="直線接點 47"/>
            <p:cNvCxnSpPr>
              <a:cxnSpLocks noChangeShapeType="1"/>
            </p:cNvCxnSpPr>
            <p:nvPr/>
          </p:nvCxnSpPr>
          <p:spPr bwMode="auto">
            <a:xfrm>
              <a:off x="2657" y="2401"/>
              <a:ext cx="0" cy="3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7" name="文字方塊 24"/>
            <p:cNvSpPr txBox="1">
              <a:spLocks noChangeArrowheads="1"/>
            </p:cNvSpPr>
            <p:nvPr/>
          </p:nvSpPr>
          <p:spPr bwMode="auto">
            <a:xfrm>
              <a:off x="2021" y="2749"/>
              <a:ext cx="959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中韓</a:t>
              </a:r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FTA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簽署</a:t>
              </a:r>
            </a:p>
          </p:txBody>
        </p:sp>
        <p:cxnSp>
          <p:nvCxnSpPr>
            <p:cNvPr id="50" name="直線接點 49"/>
            <p:cNvCxnSpPr>
              <a:cxnSpLocks noChangeShapeType="1"/>
            </p:cNvCxnSpPr>
            <p:nvPr/>
          </p:nvCxnSpPr>
          <p:spPr bwMode="auto">
            <a:xfrm>
              <a:off x="5375" y="2064"/>
              <a:ext cx="0" cy="3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09" name="文字方塊 23"/>
            <p:cNvSpPr txBox="1">
              <a:spLocks noChangeArrowheads="1"/>
            </p:cNvSpPr>
            <p:nvPr/>
          </p:nvSpPr>
          <p:spPr bwMode="auto">
            <a:xfrm>
              <a:off x="4796" y="1582"/>
              <a:ext cx="1308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TPP</a:t>
              </a:r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開放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第二波成員</a:t>
              </a:r>
            </a:p>
          </p:txBody>
        </p:sp>
        <p:cxnSp>
          <p:nvCxnSpPr>
            <p:cNvPr id="52" name="直線接點 51"/>
            <p:cNvCxnSpPr>
              <a:cxnSpLocks noChangeShapeType="1"/>
            </p:cNvCxnSpPr>
            <p:nvPr/>
          </p:nvCxnSpPr>
          <p:spPr bwMode="auto">
            <a:xfrm>
              <a:off x="4700" y="2444"/>
              <a:ext cx="0" cy="3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11" name="文字方塊 24"/>
            <p:cNvSpPr txBox="1">
              <a:spLocks noChangeArrowheads="1"/>
            </p:cNvSpPr>
            <p:nvPr/>
          </p:nvSpPr>
          <p:spPr bwMode="auto">
            <a:xfrm>
              <a:off x="4321" y="2781"/>
              <a:ext cx="960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en-US" altLang="zh-TW" sz="1700">
                  <a:latin typeface="Times New Roman" charset="0"/>
                  <a:ea typeface="標楷體" charset="0"/>
                  <a:cs typeface="標楷體" charset="0"/>
                </a:rPr>
                <a:t>RCEP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生效</a:t>
              </a:r>
            </a:p>
          </p:txBody>
        </p:sp>
        <p:cxnSp>
          <p:nvCxnSpPr>
            <p:cNvPr id="54" name="直線接點 22"/>
            <p:cNvCxnSpPr>
              <a:cxnSpLocks noChangeShapeType="1"/>
            </p:cNvCxnSpPr>
            <p:nvPr/>
          </p:nvCxnSpPr>
          <p:spPr bwMode="auto">
            <a:xfrm>
              <a:off x="2656" y="1570"/>
              <a:ext cx="0" cy="8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13" name="文字方塊 24"/>
            <p:cNvSpPr txBox="1">
              <a:spLocks noChangeArrowheads="1"/>
            </p:cNvSpPr>
            <p:nvPr/>
          </p:nvSpPr>
          <p:spPr bwMode="auto">
            <a:xfrm>
              <a:off x="2021" y="1116"/>
              <a:ext cx="1134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服貿協議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審議通過（？）</a:t>
              </a:r>
            </a:p>
          </p:txBody>
        </p:sp>
        <p:cxnSp>
          <p:nvCxnSpPr>
            <p:cNvPr id="56" name="直線接點 23"/>
            <p:cNvCxnSpPr>
              <a:cxnSpLocks noChangeShapeType="1"/>
            </p:cNvCxnSpPr>
            <p:nvPr/>
          </p:nvCxnSpPr>
          <p:spPr bwMode="auto">
            <a:xfrm>
              <a:off x="2974" y="2411"/>
              <a:ext cx="0" cy="3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0515" name="文字方塊 24"/>
            <p:cNvSpPr txBox="1">
              <a:spLocks noChangeArrowheads="1"/>
            </p:cNvSpPr>
            <p:nvPr/>
          </p:nvSpPr>
          <p:spPr bwMode="auto">
            <a:xfrm>
              <a:off x="2657" y="2750"/>
              <a:ext cx="960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華康新儷中黑" charset="0"/>
                  <a:cs typeface="華康新儷中黑" charset="0"/>
                </a:defRPr>
              </a:lvl9pPr>
            </a:lstStyle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貨貿協議</a:t>
              </a:r>
            </a:p>
            <a:p>
              <a:pPr algn="ctr" eaLnBrk="1" hangingPunct="1"/>
              <a:r>
                <a:rPr lang="zh-TW" altLang="en-US" sz="1700">
                  <a:latin typeface="Times New Roman" charset="0"/>
                  <a:ea typeface="標楷體" charset="0"/>
                  <a:cs typeface="標楷體" charset="0"/>
                </a:rPr>
                <a:t>簽署（？）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020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2950" y="484188"/>
            <a:ext cx="7034213" cy="1116012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1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社會了解台灣所需，但是對政府信心不足</a:t>
            </a:r>
            <a:endParaRPr lang="zh-TW" altLang="en-US" sz="31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771" name="文字方塊 5"/>
          <p:cNvSpPr txBox="1">
            <a:spLocks noChangeArrowheads="1"/>
          </p:cNvSpPr>
          <p:nvPr/>
        </p:nvSpPr>
        <p:spPr bwMode="auto">
          <a:xfrm>
            <a:off x="400050" y="5953125"/>
            <a:ext cx="725011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資料來源：「台灣民心動態調查、對外經濟與兩岸」民調，台灣指標民調，</a:t>
            </a:r>
            <a:r>
              <a:rPr lang="en-US" altLang="zh-TW"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2014.7.31</a:t>
            </a:r>
            <a:endParaRPr lang="zh-TW" altLang="en-US" sz="1400">
              <a:solidFill>
                <a:srgbClr val="7F7F7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>
          <a:xfrm>
            <a:off x="250825" y="6245225"/>
            <a:ext cx="2133600" cy="476250"/>
          </a:xfrm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fld id="{3B9B0990-52E9-4320-BA89-0CF45A5DAF1B}" type="slidenum">
              <a:rPr lang="zh-TW" altLang="en-US" sz="1200" smtClean="0">
                <a:latin typeface="MS PGothic" pitchFamily="34" charset="-128"/>
                <a:cs typeface="Arial" pitchFamily="34" charset="0"/>
              </a:rPr>
              <a:pPr algn="l">
                <a:defRPr/>
              </a:pPr>
              <a:t>62</a:t>
            </a:fld>
            <a:endParaRPr lang="zh-TW" altLang="en-US" sz="1200" smtClean="0">
              <a:latin typeface="MS PGothic" pitchFamily="34" charset="-128"/>
              <a:cs typeface="Arial" pitchFamily="34" charset="0"/>
            </a:endParaRPr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2049463"/>
            <a:ext cx="4229100" cy="35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387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188" y="484188"/>
            <a:ext cx="7872412" cy="1116012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如何回應台灣民意動向，</a:t>
            </a:r>
            <a: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3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是兩岸路徑調和的重要考量</a:t>
            </a:r>
            <a:endParaRPr lang="zh-TW" altLang="en-US" sz="3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155" name="文字方塊 15"/>
          <p:cNvSpPr txBox="1">
            <a:spLocks noChangeArrowheads="1"/>
          </p:cNvSpPr>
          <p:nvPr/>
        </p:nvSpPr>
        <p:spPr bwMode="auto">
          <a:xfrm>
            <a:off x="498475" y="6380163"/>
            <a:ext cx="7250113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資料來源：「台灣民心動態調查、對外經濟與兩岸」民調，台灣指標民調，</a:t>
            </a:r>
            <a:r>
              <a:rPr lang="en-US" altLang="zh-TW"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</a:rPr>
              <a:t>2014.7.31</a:t>
            </a:r>
            <a:endParaRPr lang="zh-TW" altLang="en-US" sz="1400">
              <a:solidFill>
                <a:srgbClr val="7F7F7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>
          <a:xfrm>
            <a:off x="250825" y="6245225"/>
            <a:ext cx="2133600" cy="476250"/>
          </a:xfrm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l">
              <a:defRPr/>
            </a:pPr>
            <a:fld id="{66CEC549-4BC3-451B-BEFC-4EA101C746A5}" type="slidenum">
              <a:rPr lang="zh-TW" altLang="en-US" sz="1200" smtClean="0">
                <a:latin typeface="MS PGothic" pitchFamily="34" charset="-128"/>
                <a:cs typeface="Arial" pitchFamily="34" charset="0"/>
              </a:rPr>
              <a:pPr algn="l">
                <a:defRPr/>
              </a:pPr>
              <a:t>63</a:t>
            </a:fld>
            <a:endParaRPr lang="zh-TW" altLang="en-US" sz="1200" smtClean="0">
              <a:latin typeface="MS PGothic" pitchFamily="34" charset="-128"/>
              <a:cs typeface="Arial" pitchFamily="34" charset="0"/>
            </a:endParaRPr>
          </a:p>
        </p:txBody>
      </p:sp>
      <p:pic>
        <p:nvPicPr>
          <p:cNvPr id="491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2185988"/>
            <a:ext cx="4606925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360613"/>
            <a:ext cx="3024187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40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標題 1"/>
          <p:cNvSpPr>
            <a:spLocks noGrp="1"/>
          </p:cNvSpPr>
          <p:nvPr>
            <p:ph type="title"/>
          </p:nvPr>
        </p:nvSpPr>
        <p:spPr>
          <a:xfrm>
            <a:off x="801688" y="414338"/>
            <a:ext cx="7345362" cy="114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zh-TW" altLang="en-US" sz="3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台灣經貿政策面對</a:t>
            </a:r>
            <a:r>
              <a:rPr lang="zh-TW" altLang="en-US" sz="3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的挑戰</a:t>
            </a:r>
            <a:endParaRPr lang="zh-TW" altLang="en-US" sz="3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83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916113"/>
            <a:ext cx="2808287" cy="3600450"/>
          </a:xfrm>
        </p:spPr>
        <p:txBody>
          <a:bodyPr>
            <a:normAutofit fontScale="85000" lnSpcReduction="20000"/>
          </a:bodyPr>
          <a:lstStyle/>
          <a:p>
            <a:pPr indent="14288" eaLnBrk="1" hangingPunct="1">
              <a:buFont typeface="Wingdings" charset="0"/>
              <a:buNone/>
              <a:defRPr/>
            </a:pPr>
            <a:r>
              <a:rPr lang="zh-TW" altLang="en-US" sz="2100" dirty="0">
                <a:ea typeface="標楷體" charset="0"/>
              </a:rPr>
              <a:t>    </a:t>
            </a:r>
            <a:r>
              <a:rPr lang="zh-TW" altLang="en-US" sz="2100" u="sng" dirty="0">
                <a:ea typeface="標楷體" charset="0"/>
              </a:rPr>
              <a:t>政策邏輯</a:t>
            </a:r>
          </a:p>
          <a:p>
            <a:pPr indent="14288" algn="ctr" eaLnBrk="1" hangingPunct="1">
              <a:lnSpc>
                <a:spcPct val="20000"/>
              </a:lnSpc>
              <a:buFont typeface="Wingdings" charset="0"/>
              <a:buNone/>
              <a:defRPr/>
            </a:pPr>
            <a:endParaRPr lang="zh-TW" altLang="en-US" sz="2100" u="sng" dirty="0">
              <a:ea typeface="標楷體" charset="0"/>
            </a:endParaRPr>
          </a:p>
          <a:p>
            <a:pPr indent="14288" eaLnBrk="1" hangingPunct="1">
              <a:buFont typeface="Wingdings" charset="0"/>
              <a:buNone/>
              <a:defRPr/>
            </a:pPr>
            <a:r>
              <a:rPr lang="zh-TW" altLang="en-US" sz="1900" dirty="0">
                <a:ea typeface="標楷體" charset="0"/>
              </a:rPr>
              <a:t>先兩岸經貿正常化，再談區域整合</a:t>
            </a:r>
          </a:p>
          <a:p>
            <a:pPr indent="14288" eaLnBrk="1" hangingPunct="1">
              <a:lnSpc>
                <a:spcPct val="10000"/>
              </a:lnSpc>
              <a:buFont typeface="Wingdings" charset="0"/>
              <a:buNone/>
              <a:defRPr/>
            </a:pPr>
            <a:endParaRPr lang="zh-TW" altLang="en-US" sz="1900" dirty="0">
              <a:ea typeface="標楷體" charset="0"/>
            </a:endParaRPr>
          </a:p>
          <a:p>
            <a:pPr indent="14288" eaLnBrk="1" hangingPunct="1">
              <a:lnSpc>
                <a:spcPct val="40000"/>
              </a:lnSpc>
              <a:defRPr/>
            </a:pPr>
            <a:endParaRPr lang="zh-TW" altLang="en-US" sz="1900" dirty="0">
              <a:ea typeface="標楷體" charset="0"/>
            </a:endParaRPr>
          </a:p>
          <a:p>
            <a:pPr indent="14288" eaLnBrk="1" hangingPunct="1">
              <a:buFont typeface="Wingdings" charset="0"/>
              <a:buNone/>
              <a:defRPr/>
            </a:pPr>
            <a:r>
              <a:rPr lang="zh-TW" altLang="en-US" sz="1900" dirty="0">
                <a:ea typeface="標楷體" charset="0"/>
              </a:rPr>
              <a:t>先依據</a:t>
            </a:r>
            <a:r>
              <a:rPr lang="en-US" altLang="zh-TW" sz="1900" dirty="0">
                <a:ea typeface="標楷體" charset="0"/>
              </a:rPr>
              <a:t>ECFA</a:t>
            </a:r>
            <a:r>
              <a:rPr lang="zh-TW" altLang="en-US" sz="1900" dirty="0">
                <a:ea typeface="標楷體" charset="0"/>
              </a:rPr>
              <a:t>共識，加速完成服貿、貨貿</a:t>
            </a:r>
          </a:p>
          <a:p>
            <a:pPr indent="14288" eaLnBrk="1" hangingPunct="1">
              <a:lnSpc>
                <a:spcPct val="70000"/>
              </a:lnSpc>
              <a:defRPr/>
            </a:pPr>
            <a:endParaRPr lang="zh-TW" altLang="en-US" sz="1900" dirty="0">
              <a:ea typeface="標楷體" charset="0"/>
            </a:endParaRPr>
          </a:p>
          <a:p>
            <a:pPr indent="14288" eaLnBrk="1" hangingPunct="1">
              <a:buFont typeface="Wingdings" charset="0"/>
              <a:buNone/>
              <a:defRPr/>
            </a:pPr>
            <a:r>
              <a:rPr lang="zh-TW" altLang="en-US" sz="1900" dirty="0">
                <a:ea typeface="標楷體" charset="0"/>
              </a:rPr>
              <a:t>台灣取得</a:t>
            </a:r>
            <a:r>
              <a:rPr lang="zh-TW" altLang="en-US" sz="1900" dirty="0" smtClean="0">
                <a:ea typeface="標楷體" charset="0"/>
              </a:rPr>
              <a:t>中國商</a:t>
            </a:r>
            <a:r>
              <a:rPr lang="zh-TW" altLang="en-US" sz="1900" dirty="0">
                <a:ea typeface="標楷體" charset="0"/>
              </a:rPr>
              <a:t>機、加入區域整合，避免邊緣化</a:t>
            </a:r>
          </a:p>
        </p:txBody>
      </p:sp>
      <p:sp>
        <p:nvSpPr>
          <p:cNvPr id="33796" name="投影片編號版面配置區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r" eaLnBrk="1" hangingPunct="1"/>
            <a:fld id="{938406CC-D1A4-4AA2-AE8C-C3BE72ACC2AA}" type="slidenum">
              <a:rPr lang="zh-TW" altLang="en-US" sz="1400">
                <a:ea typeface="新細明體" pitchFamily="18" charset="-120"/>
              </a:rPr>
              <a:pPr algn="r" eaLnBrk="1" hangingPunct="1"/>
              <a:t>64</a:t>
            </a:fld>
            <a:endParaRPr lang="en-US" altLang="zh-TW" sz="1400">
              <a:ea typeface="新細明體" pitchFamily="18" charset="-120"/>
            </a:endParaRPr>
          </a:p>
        </p:txBody>
      </p:sp>
      <p:sp>
        <p:nvSpPr>
          <p:cNvPr id="33797" name="Rectangle 11"/>
          <p:cNvSpPr>
            <a:spLocks noChangeArrowheads="1"/>
          </p:cNvSpPr>
          <p:nvPr/>
        </p:nvSpPr>
        <p:spPr bwMode="auto">
          <a:xfrm>
            <a:off x="3276600" y="1811338"/>
            <a:ext cx="2808288" cy="428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14288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2100" u="sng"/>
              <a:t>爭議</a:t>
            </a:r>
            <a:r>
              <a:rPr lang="en-US" altLang="zh-TW" sz="2100" u="sng"/>
              <a:t>/</a:t>
            </a:r>
            <a:r>
              <a:rPr lang="zh-TW" altLang="en-US" sz="2100" u="sng"/>
              <a:t>挑戰</a:t>
            </a:r>
          </a:p>
          <a:p>
            <a:pPr algn="ctr">
              <a:lnSpc>
                <a:spcPct val="4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2100" u="sng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1900"/>
              <a:t>誰決定的大前題？不能調整？</a:t>
            </a:r>
          </a:p>
          <a:p>
            <a:pPr>
              <a:lnSpc>
                <a:spcPct val="5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en-US" altLang="zh-TW" sz="1900"/>
              <a:t>Z&gt;B</a:t>
            </a:r>
            <a:r>
              <a:rPr lang="zh-TW" altLang="en-US" sz="1900"/>
              <a:t>，但經濟安全風險為何？是否為政治整合鋪路？</a:t>
            </a:r>
          </a:p>
          <a:p>
            <a:pPr>
              <a:lnSpc>
                <a:spcPct val="3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1900"/>
              <a:t>兩岸經濟整合，就能加入區域整合？</a:t>
            </a:r>
          </a:p>
        </p:txBody>
      </p:sp>
      <p:sp>
        <p:nvSpPr>
          <p:cNvPr id="33798" name="Text Box 14"/>
          <p:cNvSpPr txBox="1">
            <a:spLocks noChangeArrowheads="1"/>
          </p:cNvSpPr>
          <p:nvPr/>
        </p:nvSpPr>
        <p:spPr bwMode="auto">
          <a:xfrm>
            <a:off x="296863" y="2276475"/>
            <a:ext cx="45878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b="1">
                <a:solidFill>
                  <a:srgbClr val="0000FF"/>
                </a:solidFill>
                <a:ea typeface="標楷體" pitchFamily="65" charset="-120"/>
              </a:rPr>
              <a:t>大前題</a:t>
            </a:r>
          </a:p>
        </p:txBody>
      </p:sp>
      <p:sp>
        <p:nvSpPr>
          <p:cNvPr id="33799" name="Text Box 15"/>
          <p:cNvSpPr txBox="1">
            <a:spLocks noChangeArrowheads="1"/>
          </p:cNvSpPr>
          <p:nvPr/>
        </p:nvSpPr>
        <p:spPr bwMode="auto">
          <a:xfrm>
            <a:off x="296863" y="3284538"/>
            <a:ext cx="4587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b="1">
                <a:solidFill>
                  <a:srgbClr val="0000FF"/>
                </a:solidFill>
                <a:ea typeface="標楷體" pitchFamily="65" charset="-120"/>
              </a:rPr>
              <a:t>小前題</a:t>
            </a:r>
          </a:p>
        </p:txBody>
      </p:sp>
      <p:sp>
        <p:nvSpPr>
          <p:cNvPr id="33800" name="Line 16"/>
          <p:cNvSpPr>
            <a:spLocks noChangeShapeType="1"/>
          </p:cNvSpPr>
          <p:nvPr/>
        </p:nvSpPr>
        <p:spPr bwMode="auto">
          <a:xfrm>
            <a:off x="827088" y="4292600"/>
            <a:ext cx="2232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1" name="Text Box 17"/>
          <p:cNvSpPr txBox="1">
            <a:spLocks noChangeArrowheads="1"/>
          </p:cNvSpPr>
          <p:nvPr/>
        </p:nvSpPr>
        <p:spPr bwMode="auto">
          <a:xfrm>
            <a:off x="296863" y="4365625"/>
            <a:ext cx="45878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TW" altLang="en-US" b="1">
                <a:solidFill>
                  <a:srgbClr val="0000FF"/>
                </a:solidFill>
                <a:ea typeface="標楷體" pitchFamily="65" charset="-120"/>
              </a:rPr>
              <a:t>結論</a:t>
            </a:r>
          </a:p>
        </p:txBody>
      </p:sp>
      <p:sp>
        <p:nvSpPr>
          <p:cNvPr id="33802" name="Rectangle 18"/>
          <p:cNvSpPr>
            <a:spLocks noChangeArrowheads="1"/>
          </p:cNvSpPr>
          <p:nvPr/>
        </p:nvSpPr>
        <p:spPr bwMode="auto">
          <a:xfrm>
            <a:off x="250825" y="1771650"/>
            <a:ext cx="3025775" cy="39624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3803" name="Rectangle 22"/>
          <p:cNvSpPr>
            <a:spLocks noChangeArrowheads="1"/>
          </p:cNvSpPr>
          <p:nvPr/>
        </p:nvSpPr>
        <p:spPr bwMode="auto">
          <a:xfrm>
            <a:off x="6156325" y="1773238"/>
            <a:ext cx="2808288" cy="428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77788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2100" u="sng"/>
              <a:t>共識方向</a:t>
            </a:r>
          </a:p>
          <a:p>
            <a:pPr algn="ctr">
              <a:lnSpc>
                <a:spcPct val="4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2100" u="sng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1900"/>
              <a:t>透過兩岸對話，改變大前題之設定</a:t>
            </a:r>
          </a:p>
          <a:p>
            <a:pPr>
              <a:lnSpc>
                <a:spcPct val="5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r>
              <a:rPr lang="zh-TW" altLang="en-US" sz="1900"/>
              <a:t>政府做出政治承諾，管理並分散風險，重建社會信心</a:t>
            </a:r>
          </a:p>
          <a:p>
            <a:pPr>
              <a:lnSpc>
                <a:spcPct val="50000"/>
              </a:lnSpc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Tx/>
              <a:buChar char="•"/>
            </a:pPr>
            <a:r>
              <a:rPr lang="zh-TW" altLang="en-US" sz="1900"/>
              <a:t>台灣加速自由化準備及兩岸對話</a:t>
            </a:r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Tx/>
              <a:buChar char="•"/>
            </a:pPr>
            <a:r>
              <a:rPr lang="zh-TW" altLang="en-US" sz="1900"/>
              <a:t>中國立場</a:t>
            </a:r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Tx/>
              <a:buChar char="•"/>
            </a:pPr>
            <a:r>
              <a:rPr lang="zh-TW" altLang="en-US" sz="1900"/>
              <a:t>美國立場</a:t>
            </a:r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  <a:p>
            <a:pPr>
              <a:spcBef>
                <a:spcPct val="20000"/>
              </a:spcBef>
              <a:buClr>
                <a:srgbClr val="009900"/>
              </a:buClr>
              <a:buSzPct val="85000"/>
              <a:buFont typeface="Wingdings" pitchFamily="2" charset="2"/>
              <a:buNone/>
            </a:pPr>
            <a:endParaRPr lang="zh-TW" altLang="en-US" sz="1900"/>
          </a:p>
        </p:txBody>
      </p:sp>
      <p:sp>
        <p:nvSpPr>
          <p:cNvPr id="33804" name="Line 23"/>
          <p:cNvSpPr>
            <a:spLocks noChangeShapeType="1"/>
          </p:cNvSpPr>
          <p:nvPr/>
        </p:nvSpPr>
        <p:spPr bwMode="auto">
          <a:xfrm flipH="1">
            <a:off x="3132138" y="2781300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5" name="Line 24"/>
          <p:cNvSpPr>
            <a:spLocks noChangeShapeType="1"/>
          </p:cNvSpPr>
          <p:nvPr/>
        </p:nvSpPr>
        <p:spPr bwMode="auto">
          <a:xfrm flipH="1">
            <a:off x="3132138" y="3716338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6" name="Line 25"/>
          <p:cNvSpPr>
            <a:spLocks noChangeShapeType="1"/>
          </p:cNvSpPr>
          <p:nvPr/>
        </p:nvSpPr>
        <p:spPr bwMode="auto">
          <a:xfrm flipH="1">
            <a:off x="3132138" y="458152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7" name="Line 26"/>
          <p:cNvSpPr>
            <a:spLocks noChangeShapeType="1"/>
          </p:cNvSpPr>
          <p:nvPr/>
        </p:nvSpPr>
        <p:spPr bwMode="auto">
          <a:xfrm flipH="1">
            <a:off x="5940425" y="2781300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8" name="Line 27"/>
          <p:cNvSpPr>
            <a:spLocks noChangeShapeType="1"/>
          </p:cNvSpPr>
          <p:nvPr/>
        </p:nvSpPr>
        <p:spPr bwMode="auto">
          <a:xfrm flipH="1">
            <a:off x="5940425" y="3644900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09" name="Line 29"/>
          <p:cNvSpPr>
            <a:spLocks noChangeShapeType="1"/>
          </p:cNvSpPr>
          <p:nvPr/>
        </p:nvSpPr>
        <p:spPr bwMode="auto">
          <a:xfrm flipH="1">
            <a:off x="5940425" y="4581525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810" name="Rectangle 30"/>
          <p:cNvSpPr>
            <a:spLocks noChangeArrowheads="1"/>
          </p:cNvSpPr>
          <p:nvPr/>
        </p:nvSpPr>
        <p:spPr bwMode="auto">
          <a:xfrm>
            <a:off x="3635375" y="1773238"/>
            <a:ext cx="2305050" cy="3960812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3811" name="Rectangle 31"/>
          <p:cNvSpPr>
            <a:spLocks noChangeArrowheads="1"/>
          </p:cNvSpPr>
          <p:nvPr/>
        </p:nvSpPr>
        <p:spPr bwMode="auto">
          <a:xfrm>
            <a:off x="6443663" y="1773238"/>
            <a:ext cx="2305050" cy="4319587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955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85775"/>
            <a:ext cx="7202487" cy="768350"/>
          </a:xfrm>
        </p:spPr>
        <p:txBody>
          <a:bodyPr/>
          <a:lstStyle/>
          <a:p>
            <a:pPr eaLnBrk="1" hangingPunct="1">
              <a:defRPr/>
            </a:pPr>
            <a:r>
              <a:rPr kumimoji="0" lang="zh-TW" altLang="en-US" smtClean="0">
                <a:ea typeface="標楷體" pitchFamily="65" charset="-120"/>
              </a:rPr>
              <a:t>重建內部信心的第一步：透明化及參與</a:t>
            </a: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900113" y="3044825"/>
            <a:ext cx="2160587" cy="11985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sz="3600" dirty="0" smtClean="0"/>
              <a:t>事前</a:t>
            </a:r>
          </a:p>
          <a:p>
            <a:pPr algn="ctr">
              <a:spcBef>
                <a:spcPct val="50000"/>
              </a:spcBef>
              <a:defRPr/>
            </a:pPr>
            <a:r>
              <a:rPr lang="zh-TW" altLang="en-US" sz="2400" dirty="0" smtClean="0"/>
              <a:t>（談判前）</a:t>
            </a:r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3276600" y="3044825"/>
            <a:ext cx="2376488" cy="11985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sz="3600" smtClean="0"/>
              <a:t>事中</a:t>
            </a:r>
          </a:p>
          <a:p>
            <a:pPr algn="ctr">
              <a:spcBef>
                <a:spcPct val="50000"/>
              </a:spcBef>
              <a:defRPr/>
            </a:pPr>
            <a:r>
              <a:rPr lang="zh-TW" altLang="en-US" sz="2400" smtClean="0"/>
              <a:t>（談判過程）</a:t>
            </a:r>
          </a:p>
        </p:txBody>
      </p:sp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6011863" y="3044825"/>
            <a:ext cx="2449512" cy="1198563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sz="3600" smtClean="0"/>
              <a:t>事後</a:t>
            </a:r>
          </a:p>
          <a:p>
            <a:pPr algn="ctr">
              <a:spcBef>
                <a:spcPct val="50000"/>
              </a:spcBef>
              <a:defRPr/>
            </a:pPr>
            <a:r>
              <a:rPr lang="zh-TW" altLang="en-US" sz="2400" smtClean="0"/>
              <a:t>（談判完成後）</a:t>
            </a:r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6013450" y="4979988"/>
            <a:ext cx="2449513" cy="650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zh-TW" altLang="en-US" sz="3600" smtClean="0"/>
              <a:t>執行監督</a:t>
            </a:r>
            <a:endParaRPr lang="zh-TW" altLang="en-US" sz="2400" smtClean="0"/>
          </a:p>
        </p:txBody>
      </p:sp>
      <p:sp>
        <p:nvSpPr>
          <p:cNvPr id="23559" name="Line 8"/>
          <p:cNvSpPr>
            <a:spLocks noChangeShapeType="1"/>
          </p:cNvSpPr>
          <p:nvPr/>
        </p:nvSpPr>
        <p:spPr bwMode="auto">
          <a:xfrm>
            <a:off x="7237413" y="4268788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latin typeface="Arial" charset="0"/>
              <a:ea typeface="MS PGothic" charset="0"/>
            </a:endParaRPr>
          </a:p>
        </p:txBody>
      </p:sp>
      <p:sp>
        <p:nvSpPr>
          <p:cNvPr id="34824" name="文字方塊 1"/>
          <p:cNvSpPr txBox="1">
            <a:spLocks noChangeArrowheads="1"/>
          </p:cNvSpPr>
          <p:nvPr/>
        </p:nvSpPr>
        <p:spPr bwMode="auto">
          <a:xfrm>
            <a:off x="2198688" y="2324100"/>
            <a:ext cx="4430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kumimoji="1" sz="28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kumimoji="1" sz="26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kumimoji="1"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kumimoji="1"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000" b="1"/>
              <a:t>經貿談判的三個主要階段與事後監督</a:t>
            </a:r>
          </a:p>
        </p:txBody>
      </p:sp>
    </p:spTree>
    <p:extLst>
      <p:ext uri="{BB962C8B-B14F-4D97-AF65-F5344CB8AC3E}">
        <p14:creationId xmlns:p14="http://schemas.microsoft.com/office/powerpoint/2010/main" val="175711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341784"/>
            <a:ext cx="8137525" cy="1143000"/>
          </a:xfrm>
        </p:spPr>
        <p:txBody>
          <a:bodyPr/>
          <a:lstStyle/>
          <a:p>
            <a:pPr eaLnBrk="1" hangingPunct="1">
              <a:lnSpc>
                <a:spcPts val="3600"/>
              </a:lnSpc>
            </a:pPr>
            <a:r>
              <a:rPr lang="zh-TW" altLang="en-US" sz="3200" b="1" dirty="0">
                <a:latin typeface="Arial" charset="0"/>
                <a:ea typeface="標楷體" charset="0"/>
                <a:cs typeface="標楷體" charset="0"/>
              </a:rPr>
              <a:t>加入</a:t>
            </a:r>
            <a:r>
              <a:rPr lang="en-US" altLang="zh-TW" sz="3200" b="1" dirty="0">
                <a:latin typeface="Arial" charset="0"/>
                <a:ea typeface="標楷體" charset="0"/>
                <a:cs typeface="標楷體" charset="0"/>
              </a:rPr>
              <a:t>TPP/RCEP</a:t>
            </a:r>
            <a:r>
              <a:rPr lang="zh-TW" altLang="en-US" sz="3200" b="1" dirty="0">
                <a:latin typeface="Arial" charset="0"/>
                <a:ea typeface="標楷體" charset="0"/>
                <a:cs typeface="標楷體" charset="0"/>
              </a:rPr>
              <a:t>的談判已經開始</a:t>
            </a:r>
            <a:r>
              <a:rPr lang="en-US" altLang="zh-TW" sz="3200" b="1" dirty="0">
                <a:latin typeface="Arial" charset="0"/>
                <a:ea typeface="標楷體" charset="0"/>
                <a:cs typeface="標楷體" charset="0"/>
              </a:rPr>
              <a:t/>
            </a:r>
            <a:br>
              <a:rPr lang="en-US" altLang="zh-TW" sz="3200" b="1" dirty="0">
                <a:latin typeface="Arial" charset="0"/>
                <a:ea typeface="標楷體" charset="0"/>
                <a:cs typeface="標楷體" charset="0"/>
              </a:rPr>
            </a:br>
            <a:r>
              <a:rPr lang="zh-TW" altLang="en-US" sz="3200" b="1" dirty="0">
                <a:latin typeface="Arial" charset="0"/>
                <a:ea typeface="標楷體" charset="0"/>
                <a:cs typeface="標楷體" charset="0"/>
              </a:rPr>
              <a:t>建立信心才能把握機會！</a:t>
            </a:r>
            <a:br>
              <a:rPr lang="zh-TW" altLang="en-US" sz="3200" b="1" dirty="0">
                <a:latin typeface="Arial" charset="0"/>
                <a:ea typeface="標楷體" charset="0"/>
                <a:cs typeface="標楷體" charset="0"/>
              </a:rPr>
            </a:br>
            <a:endParaRPr lang="zh-TW" altLang="en-US" sz="3200" b="1" dirty="0">
              <a:latin typeface="Arial" charset="0"/>
              <a:ea typeface="標楷體" charset="0"/>
              <a:cs typeface="標楷體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 kumimoji="1" sz="25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1pPr>
            <a:lvl2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2pPr>
            <a:lvl3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3pPr>
            <a:lvl4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4pPr>
            <a:lvl5pPr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5pPr>
            <a:lvl6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6pPr>
            <a:lvl7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7pPr>
            <a:lvl8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8pPr>
            <a:lvl9pPr eaLnBrk="0" hangingPunct="0">
              <a:defRPr kumimoji="1" sz="2300">
                <a:solidFill>
                  <a:schemeClr val="tx1"/>
                </a:solidFill>
                <a:latin typeface="Arial" charset="0"/>
                <a:ea typeface="標楷體" charset="0"/>
                <a:cs typeface="標楷體" charset="0"/>
              </a:defRPr>
            </a:lvl9pPr>
          </a:lstStyle>
          <a:p>
            <a:fld id="{74A94121-E421-8347-A393-7019AEE0DECC}" type="slidenum">
              <a:rPr lang="zh-TW" altLang="en-US" sz="1400">
                <a:ea typeface="新細明體" charset="0"/>
                <a:cs typeface="新細明體" charset="0"/>
              </a:rPr>
              <a:pPr/>
              <a:t>66</a:t>
            </a:fld>
            <a:endParaRPr lang="en-US" altLang="zh-TW" sz="1400">
              <a:ea typeface="新細明體" charset="0"/>
              <a:cs typeface="新細明體" charset="0"/>
            </a:endParaRPr>
          </a:p>
        </p:txBody>
      </p:sp>
      <p:graphicFrame>
        <p:nvGraphicFramePr>
          <p:cNvPr id="6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3087462"/>
              </p:ext>
            </p:extLst>
          </p:nvPr>
        </p:nvGraphicFramePr>
        <p:xfrm>
          <a:off x="467544" y="1484784"/>
          <a:ext cx="8064896" cy="5085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063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717962" y="2867440"/>
            <a:ext cx="7556313" cy="1116106"/>
          </a:xfrm>
        </p:spPr>
        <p:txBody>
          <a:bodyPr/>
          <a:lstStyle/>
          <a:p>
            <a:pPr algn="ctr"/>
            <a:r>
              <a:rPr kumimoji="1" lang="zh-TW" altLang="en-US" dirty="0" smtClean="0"/>
              <a:t>謝謝並請指教</a:t>
            </a:r>
            <a:r>
              <a:rPr kumimoji="1" lang="en-US" altLang="zh-TW" dirty="0" smtClean="0"/>
              <a:t>!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950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優勢">
  <a:themeElements>
    <a:clrScheme name="優勢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優勢">
      <a:maj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Rockwell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優勢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優勢.thmx</Template>
  <TotalTime>1087</TotalTime>
  <Words>4861</Words>
  <Application>Microsoft Office PowerPoint</Application>
  <PresentationFormat>如螢幕大小 (4:3)</PresentationFormat>
  <Paragraphs>866</Paragraphs>
  <Slides>67</Slides>
  <Notes>3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67</vt:i4>
      </vt:variant>
    </vt:vector>
  </HeadingPairs>
  <TitlesOfParts>
    <vt:vector size="69" baseType="lpstr">
      <vt:lpstr>優勢</vt:lpstr>
      <vt:lpstr>文件</vt:lpstr>
      <vt:lpstr>國際經貿趨勢與發展</vt:lpstr>
      <vt:lpstr>Who is Taiwan?</vt:lpstr>
      <vt:lpstr>產業結構（佔GDP比例）</vt:lpstr>
      <vt:lpstr>Taiwan is a major trading country in Asia Pacific</vt:lpstr>
      <vt:lpstr>外人及對外投資現況：亞洲第五大投資國，但吸引外資卻顯得無力</vt:lpstr>
      <vt:lpstr>EU’s investment in the services sector has been moving to China directl</vt:lpstr>
      <vt:lpstr>Measuring trade in value: iPhone value capture </vt:lpstr>
      <vt:lpstr>PowerPoint 簡報</vt:lpstr>
      <vt:lpstr>No. 4 exporter of IC products in the world</vt:lpstr>
      <vt:lpstr>PowerPoint 簡報</vt:lpstr>
      <vt:lpstr>PowerPoint 簡報</vt:lpstr>
      <vt:lpstr>經貿自由化及加入區域整合的關鍵意義</vt:lpstr>
      <vt:lpstr>Taiwan’s a global key supplier of intermediate goods </vt:lpstr>
      <vt:lpstr>中國是台灣最大之出口市場及進口來源</vt:lpstr>
      <vt:lpstr>台灣總排名：24/138 關稅障礙排名137/138 ！</vt:lpstr>
      <vt:lpstr>自由化及推動的手段</vt:lpstr>
      <vt:lpstr> 不過，服務「貿易」的概念：可能跟貨品貿易正好相反…</vt:lpstr>
      <vt:lpstr>無論WTO、FTA、TPP，只是落實產業政策的手段</vt:lpstr>
      <vt:lpstr>國際經貿協定的性質</vt:lpstr>
      <vt:lpstr>為何加入?</vt:lpstr>
      <vt:lpstr>杜哈回合之進展時間表</vt:lpstr>
      <vt:lpstr>杜哈回合九大議題簡介</vt:lpstr>
      <vt:lpstr>杜哈回合降稅模式：特殊暨差別待遇(special &amp; different treatment)</vt:lpstr>
      <vt:lpstr>PowerPoint 簡報</vt:lpstr>
      <vt:lpstr>PowerPoint 簡報</vt:lpstr>
      <vt:lpstr>PowerPoint 簡報</vt:lpstr>
      <vt:lpstr>但是WTO仍有些進展：WTO貿易便捷化協定（一）</vt:lpstr>
      <vt:lpstr>但是WTO仍有些進展：WTO貿易便捷化協定（二）</vt:lpstr>
      <vt:lpstr>但是WTO仍有些進展</vt:lpstr>
      <vt:lpstr>WTO 會員洽簽FTA與其他經濟整合協定之情況(2014)</vt:lpstr>
      <vt:lpstr>而亞太地區更是全球熱點</vt:lpstr>
      <vt:lpstr>區域整合協定的性質：排他性的俱樂部 </vt:lpstr>
      <vt:lpstr>PowerPoint 簡報</vt:lpstr>
      <vt:lpstr>TPP成員國彼此之FTA連結性</vt:lpstr>
      <vt:lpstr>TPP談判的涵蓋範圍（與美韓 FTA非常接近）</vt:lpstr>
      <vt:lpstr>TPP之進展</vt:lpstr>
      <vt:lpstr>TPP於2015年完成的幾個關鍵</vt:lpstr>
      <vt:lpstr>PowerPoint 簡報</vt:lpstr>
      <vt:lpstr>RCEP之發展</vt:lpstr>
      <vt:lpstr>RCEP之發展</vt:lpstr>
      <vt:lpstr>RCEP的特色</vt:lpstr>
      <vt:lpstr>未來挑戰：TPP v.s. RCEP之比較</vt:lpstr>
      <vt:lpstr>TPP &amp; RCEP 差異比較</vt:lpstr>
      <vt:lpstr>對台灣的重要性</vt:lpstr>
      <vt:lpstr>貿易是台灣經濟發展的動力來源</vt:lpstr>
      <vt:lpstr>21個APEC成員還沒加入者：俄羅斯、PNG、台灣… </vt:lpstr>
      <vt:lpstr>FTA World Map KOR vs TWN</vt:lpstr>
      <vt:lpstr>（對中小企業）造成的問題已經浮現</vt:lpstr>
      <vt:lpstr>完成台紐/台星 ECA之簽署</vt:lpstr>
      <vt:lpstr>台日經貿之堆積木策略</vt:lpstr>
      <vt:lpstr>FTA及區域整合協定之雪中送炭功能</vt:lpstr>
      <vt:lpstr>參與區域整合另一個被低估的意義：法規革新的外部壓力</vt:lpstr>
      <vt:lpstr>中韓FTA對韓商的意義</vt:lpstr>
      <vt:lpstr>TPP與RCEP雙軌並進，但以TPP做為國內準備標竿</vt:lpstr>
      <vt:lpstr>TPP自由化開放趨勢與挑戰-- 深度經濟整合之意義</vt:lpstr>
      <vt:lpstr>FTA「境內自由化」之程度與挑戰</vt:lpstr>
      <vt:lpstr>境內自由化：FTA之法規透明化義務</vt:lpstr>
      <vt:lpstr>加入TPP/RCEP之意義：長期競爭力</vt:lpstr>
      <vt:lpstr>參與TISA談判</vt:lpstr>
      <vt:lpstr>台灣加入TISA的外部效益</vt:lpstr>
      <vt:lpstr>2015至2016年， 是台灣加入TPP/RCEP關鍵</vt:lpstr>
      <vt:lpstr>社會了解台灣所需，但是對政府信心不足</vt:lpstr>
      <vt:lpstr>如何回應台灣民意動向， 是兩岸路徑調和的重要考量</vt:lpstr>
      <vt:lpstr>台灣經貿政策面對的挑戰</vt:lpstr>
      <vt:lpstr>重建內部信心的第一步：透明化及參與</vt:lpstr>
      <vt:lpstr>加入TPP/RCEP的談判已經開始 建立信心才能把握機會！ </vt:lpstr>
      <vt:lpstr>謝謝並請指教!</vt:lpstr>
    </vt:vector>
  </TitlesOfParts>
  <Company>CIER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R Lee</dc:creator>
  <cp:lastModifiedBy>國際合作組楊穎儒</cp:lastModifiedBy>
  <cp:revision>126</cp:revision>
  <cp:lastPrinted>2014-08-15T03:13:14Z</cp:lastPrinted>
  <dcterms:created xsi:type="dcterms:W3CDTF">2014-07-23T05:56:08Z</dcterms:created>
  <dcterms:modified xsi:type="dcterms:W3CDTF">2015-02-02T06:59:39Z</dcterms:modified>
</cp:coreProperties>
</file>