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7" r:id="rId1"/>
  </p:sldMasterIdLst>
  <p:notesMasterIdLst>
    <p:notesMasterId r:id="rId39"/>
  </p:notesMasterIdLst>
  <p:handoutMasterIdLst>
    <p:handoutMasterId r:id="rId40"/>
  </p:handoutMasterIdLst>
  <p:sldIdLst>
    <p:sldId id="991" r:id="rId2"/>
    <p:sldId id="1124" r:id="rId3"/>
    <p:sldId id="1285" r:id="rId4"/>
    <p:sldId id="1257" r:id="rId5"/>
    <p:sldId id="1287" r:id="rId6"/>
    <p:sldId id="1261" r:id="rId7"/>
    <p:sldId id="1260" r:id="rId8"/>
    <p:sldId id="1258" r:id="rId9"/>
    <p:sldId id="1259" r:id="rId10"/>
    <p:sldId id="1283" r:id="rId11"/>
    <p:sldId id="1288" r:id="rId12"/>
    <p:sldId id="1262" r:id="rId13"/>
    <p:sldId id="1263" r:id="rId14"/>
    <p:sldId id="1264" r:id="rId15"/>
    <p:sldId id="1266" r:id="rId16"/>
    <p:sldId id="1290" r:id="rId17"/>
    <p:sldId id="1289" r:id="rId18"/>
    <p:sldId id="1272" r:id="rId19"/>
    <p:sldId id="1273" r:id="rId20"/>
    <p:sldId id="1274" r:id="rId21"/>
    <p:sldId id="1275" r:id="rId22"/>
    <p:sldId id="1230" r:id="rId23"/>
    <p:sldId id="1231" r:id="rId24"/>
    <p:sldId id="1234" r:id="rId25"/>
    <p:sldId id="1235" r:id="rId26"/>
    <p:sldId id="1236" r:id="rId27"/>
    <p:sldId id="1237" r:id="rId28"/>
    <p:sldId id="1201" r:id="rId29"/>
    <p:sldId id="1202" r:id="rId30"/>
    <p:sldId id="1203" r:id="rId31"/>
    <p:sldId id="1277" r:id="rId32"/>
    <p:sldId id="1291" r:id="rId33"/>
    <p:sldId id="1292" r:id="rId34"/>
    <p:sldId id="1293" r:id="rId35"/>
    <p:sldId id="1294" r:id="rId36"/>
    <p:sldId id="1206" r:id="rId37"/>
    <p:sldId id="1165" r:id="rId38"/>
  </p:sldIdLst>
  <p:sldSz cx="9906000" cy="6858000" type="A4"/>
  <p:notesSz cx="6735763" cy="9866313"/>
  <p:defaultTextStyle>
    <a:defPPr>
      <a:defRPr lang="zh-TW"/>
    </a:defPPr>
    <a:lvl1pPr algn="l" rtl="0" fontAlgn="base">
      <a:spcBef>
        <a:spcPct val="0"/>
      </a:spcBef>
      <a:spcAft>
        <a:spcPct val="0"/>
      </a:spcAft>
      <a:defRPr kumimoji="1" sz="2400" kern="1200">
        <a:solidFill>
          <a:schemeClr val="tx1"/>
        </a:solidFill>
        <a:latin typeface="Times New Roman" pitchFamily="18" charset="0"/>
        <a:ea typeface="新細明體" charset="-120"/>
        <a:cs typeface="+mn-cs"/>
      </a:defRPr>
    </a:lvl1pPr>
    <a:lvl2pPr marL="457200" algn="l" rtl="0" fontAlgn="base">
      <a:spcBef>
        <a:spcPct val="0"/>
      </a:spcBef>
      <a:spcAft>
        <a:spcPct val="0"/>
      </a:spcAft>
      <a:defRPr kumimoji="1" sz="2400" kern="1200">
        <a:solidFill>
          <a:schemeClr val="tx1"/>
        </a:solidFill>
        <a:latin typeface="Times New Roman" pitchFamily="18" charset="0"/>
        <a:ea typeface="新細明體" charset="-120"/>
        <a:cs typeface="+mn-cs"/>
      </a:defRPr>
    </a:lvl2pPr>
    <a:lvl3pPr marL="914400" algn="l" rtl="0" fontAlgn="base">
      <a:spcBef>
        <a:spcPct val="0"/>
      </a:spcBef>
      <a:spcAft>
        <a:spcPct val="0"/>
      </a:spcAft>
      <a:defRPr kumimoji="1" sz="2400" kern="1200">
        <a:solidFill>
          <a:schemeClr val="tx1"/>
        </a:solidFill>
        <a:latin typeface="Times New Roman" pitchFamily="18" charset="0"/>
        <a:ea typeface="新細明體" charset="-120"/>
        <a:cs typeface="+mn-cs"/>
      </a:defRPr>
    </a:lvl3pPr>
    <a:lvl4pPr marL="1371600" algn="l" rtl="0" fontAlgn="base">
      <a:spcBef>
        <a:spcPct val="0"/>
      </a:spcBef>
      <a:spcAft>
        <a:spcPct val="0"/>
      </a:spcAft>
      <a:defRPr kumimoji="1" sz="2400" kern="1200">
        <a:solidFill>
          <a:schemeClr val="tx1"/>
        </a:solidFill>
        <a:latin typeface="Times New Roman" pitchFamily="18" charset="0"/>
        <a:ea typeface="新細明體" charset="-120"/>
        <a:cs typeface="+mn-cs"/>
      </a:defRPr>
    </a:lvl4pPr>
    <a:lvl5pPr marL="1828800" algn="l" rtl="0" fontAlgn="base">
      <a:spcBef>
        <a:spcPct val="0"/>
      </a:spcBef>
      <a:spcAft>
        <a:spcPct val="0"/>
      </a:spcAft>
      <a:defRPr kumimoji="1" sz="2400" kern="1200">
        <a:solidFill>
          <a:schemeClr val="tx1"/>
        </a:solidFill>
        <a:latin typeface="Times New Roman" pitchFamily="18" charset="0"/>
        <a:ea typeface="新細明體" charset="-120"/>
        <a:cs typeface="+mn-cs"/>
      </a:defRPr>
    </a:lvl5pPr>
    <a:lvl6pPr marL="2286000" algn="l" defTabSz="914400" rtl="0" eaLnBrk="1" latinLnBrk="0" hangingPunct="1">
      <a:defRPr kumimoji="1" sz="2400" kern="1200">
        <a:solidFill>
          <a:schemeClr val="tx1"/>
        </a:solidFill>
        <a:latin typeface="Times New Roman" pitchFamily="18" charset="0"/>
        <a:ea typeface="新細明體" charset="-120"/>
        <a:cs typeface="+mn-cs"/>
      </a:defRPr>
    </a:lvl6pPr>
    <a:lvl7pPr marL="2743200" algn="l" defTabSz="914400" rtl="0" eaLnBrk="1" latinLnBrk="0" hangingPunct="1">
      <a:defRPr kumimoji="1" sz="2400" kern="1200">
        <a:solidFill>
          <a:schemeClr val="tx1"/>
        </a:solidFill>
        <a:latin typeface="Times New Roman" pitchFamily="18" charset="0"/>
        <a:ea typeface="新細明體" charset="-120"/>
        <a:cs typeface="+mn-cs"/>
      </a:defRPr>
    </a:lvl7pPr>
    <a:lvl8pPr marL="3200400" algn="l" defTabSz="914400" rtl="0" eaLnBrk="1" latinLnBrk="0" hangingPunct="1">
      <a:defRPr kumimoji="1" sz="2400" kern="1200">
        <a:solidFill>
          <a:schemeClr val="tx1"/>
        </a:solidFill>
        <a:latin typeface="Times New Roman" pitchFamily="18" charset="0"/>
        <a:ea typeface="新細明體" charset="-120"/>
        <a:cs typeface="+mn-cs"/>
      </a:defRPr>
    </a:lvl8pPr>
    <a:lvl9pPr marL="3657600" algn="l" defTabSz="914400" rtl="0" eaLnBrk="1" latinLnBrk="0" hangingPunct="1">
      <a:defRPr kumimoji="1" sz="2400" kern="1200">
        <a:solidFill>
          <a:schemeClr val="tx1"/>
        </a:solidFill>
        <a:latin typeface="Times New Roman" pitchFamily="18"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FF"/>
    <a:srgbClr val="002E8A"/>
    <a:srgbClr val="006600"/>
    <a:srgbClr val="800080"/>
    <a:srgbClr val="008000"/>
    <a:srgbClr val="EAEAEA"/>
    <a:srgbClr val="FFCCFF"/>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59" autoAdjust="0"/>
    <p:restoredTop sz="99275" autoAdjust="0"/>
  </p:normalViewPr>
  <p:slideViewPr>
    <p:cSldViewPr>
      <p:cViewPr>
        <p:scale>
          <a:sx n="75" d="100"/>
          <a:sy n="75" d="100"/>
        </p:scale>
        <p:origin x="-715" y="96"/>
      </p:cViewPr>
      <p:guideLst>
        <p:guide orient="horz" pos="2160"/>
        <p:guide pos="31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2550"/>
    </p:cViewPr>
  </p:sorterViewPr>
  <p:notesViewPr>
    <p:cSldViewPr>
      <p:cViewPr>
        <p:scale>
          <a:sx n="75" d="100"/>
          <a:sy n="75" d="100"/>
        </p:scale>
        <p:origin x="-672" y="-72"/>
      </p:cViewPr>
      <p:guideLst>
        <p:guide orient="horz" pos="3108"/>
        <p:guide pos="212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file:///D:\&#30435;&#29702;&#26371;\&#34277;&#3602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Documents%20and%20Settings\a130041\&#26700;&#38754;\&#30435;&#29702;&#26371;\&#34277;&#36027;.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Documents%20and%20Settings\a130041\&#26700;&#38754;\&#30435;&#29702;&#26371;\&#34277;&#36027;.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Documents%20and%20Settings\a130041\&#26700;&#38754;\&#30435;&#29702;&#26371;\&#34277;&#36027;.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2380796150481188"/>
          <c:y val="5.1400554097404488E-2"/>
          <c:w val="0.76339114953288423"/>
          <c:h val="0.70142716535433058"/>
        </c:manualLayout>
      </c:layout>
      <c:barChart>
        <c:barDir val="col"/>
        <c:grouping val="clustered"/>
        <c:varyColors val="0"/>
        <c:ser>
          <c:idx val="0"/>
          <c:order val="0"/>
          <c:tx>
            <c:strRef>
              <c:f>Sheet1!$E$3</c:f>
              <c:strCache>
                <c:ptCount val="1"/>
                <c:pt idx="0">
                  <c:v>藥品費用(億)</c:v>
                </c:pt>
              </c:strCache>
            </c:strRef>
          </c:tx>
          <c:invertIfNegative val="0"/>
          <c:dLbls>
            <c:txPr>
              <a:bodyPr/>
              <a:lstStyle/>
              <a:p>
                <a:pPr>
                  <a:defRPr>
                    <a:solidFill>
                      <a:schemeClr val="tx1"/>
                    </a:solidFill>
                  </a:defRPr>
                </a:pPr>
                <a:endParaRPr lang="zh-TW"/>
              </a:p>
            </c:txPr>
            <c:dLblPos val="inEnd"/>
            <c:showLegendKey val="0"/>
            <c:showVal val="1"/>
            <c:showCatName val="0"/>
            <c:showSerName val="0"/>
            <c:showPercent val="0"/>
            <c:showBubbleSize val="0"/>
            <c:showLeaderLines val="0"/>
          </c:dLbls>
          <c:cat>
            <c:strRef>
              <c:f>Sheet1!$D$4:$D$9</c:f>
              <c:strCache>
                <c:ptCount val="6"/>
                <c:pt idx="0">
                  <c:v>94年</c:v>
                </c:pt>
                <c:pt idx="1">
                  <c:v>95年</c:v>
                </c:pt>
                <c:pt idx="2">
                  <c:v>96年</c:v>
                </c:pt>
                <c:pt idx="3">
                  <c:v>97年</c:v>
                </c:pt>
                <c:pt idx="4">
                  <c:v>98年</c:v>
                </c:pt>
                <c:pt idx="5">
                  <c:v>99年(1-9月)</c:v>
                </c:pt>
              </c:strCache>
            </c:strRef>
          </c:cat>
          <c:val>
            <c:numRef>
              <c:f>Sheet1!$E$4:$E$9</c:f>
              <c:numCache>
                <c:formatCode>_(* #,##0_);_(* \(#,##0\);_(* "-"_);_(@_)</c:formatCode>
                <c:ptCount val="6"/>
                <c:pt idx="0">
                  <c:v>1115.1202188099946</c:v>
                </c:pt>
                <c:pt idx="1">
                  <c:v>1130.2949955299998</c:v>
                </c:pt>
                <c:pt idx="2">
                  <c:v>1156.2165925300001</c:v>
                </c:pt>
                <c:pt idx="3">
                  <c:v>1235</c:v>
                </c:pt>
                <c:pt idx="4">
                  <c:v>1300</c:v>
                </c:pt>
                <c:pt idx="5">
                  <c:v>964</c:v>
                </c:pt>
              </c:numCache>
            </c:numRef>
          </c:val>
        </c:ser>
        <c:dLbls>
          <c:showLegendKey val="0"/>
          <c:showVal val="0"/>
          <c:showCatName val="0"/>
          <c:showSerName val="0"/>
          <c:showPercent val="0"/>
          <c:showBubbleSize val="0"/>
        </c:dLbls>
        <c:gapWidth val="150"/>
        <c:axId val="74217728"/>
        <c:axId val="74244096"/>
      </c:barChart>
      <c:lineChart>
        <c:grouping val="standard"/>
        <c:varyColors val="0"/>
        <c:ser>
          <c:idx val="1"/>
          <c:order val="1"/>
          <c:tx>
            <c:strRef>
              <c:f>Sheet1!$F$3</c:f>
              <c:strCache>
                <c:ptCount val="1"/>
                <c:pt idx="0">
                  <c:v>藥費佔率</c:v>
                </c:pt>
              </c:strCache>
            </c:strRef>
          </c:tx>
          <c:dLbls>
            <c:dLblPos val="t"/>
            <c:showLegendKey val="0"/>
            <c:showVal val="1"/>
            <c:showCatName val="0"/>
            <c:showSerName val="0"/>
            <c:showPercent val="0"/>
            <c:showBubbleSize val="0"/>
            <c:showLeaderLines val="0"/>
          </c:dLbls>
          <c:cat>
            <c:strRef>
              <c:f>Sheet1!$D$4:$D$9</c:f>
              <c:strCache>
                <c:ptCount val="6"/>
                <c:pt idx="0">
                  <c:v>94年</c:v>
                </c:pt>
                <c:pt idx="1">
                  <c:v>95年</c:v>
                </c:pt>
                <c:pt idx="2">
                  <c:v>96年</c:v>
                </c:pt>
                <c:pt idx="3">
                  <c:v>97年</c:v>
                </c:pt>
                <c:pt idx="4">
                  <c:v>98年</c:v>
                </c:pt>
                <c:pt idx="5">
                  <c:v>99年(1-9月)</c:v>
                </c:pt>
              </c:strCache>
            </c:strRef>
          </c:cat>
          <c:val>
            <c:numRef>
              <c:f>Sheet1!$F$4:$F$9</c:f>
              <c:numCache>
                <c:formatCode>0.0%</c:formatCode>
                <c:ptCount val="6"/>
                <c:pt idx="0">
                  <c:v>0.24787310000000001</c:v>
                </c:pt>
                <c:pt idx="1">
                  <c:v>0.25044312999999996</c:v>
                </c:pt>
                <c:pt idx="2">
                  <c:v>0.24757443000000062</c:v>
                </c:pt>
                <c:pt idx="3">
                  <c:v>0.25221580999999998</c:v>
                </c:pt>
                <c:pt idx="4">
                  <c:v>0.25363237</c:v>
                </c:pt>
                <c:pt idx="5" formatCode="0.00%">
                  <c:v>0.25</c:v>
                </c:pt>
              </c:numCache>
            </c:numRef>
          </c:val>
          <c:smooth val="0"/>
        </c:ser>
        <c:ser>
          <c:idx val="2"/>
          <c:order val="2"/>
          <c:tx>
            <c:strRef>
              <c:f>Sheet1!$G$3</c:f>
              <c:strCache>
                <c:ptCount val="1"/>
                <c:pt idx="0">
                  <c:v>成長率</c:v>
                </c:pt>
              </c:strCache>
            </c:strRef>
          </c:tx>
          <c:spPr>
            <a:ln>
              <a:solidFill>
                <a:schemeClr val="accent4">
                  <a:lumMod val="75000"/>
                </a:schemeClr>
              </a:solidFill>
            </a:ln>
          </c:spPr>
          <c:marker>
            <c:spPr>
              <a:solidFill>
                <a:schemeClr val="accent4">
                  <a:lumMod val="75000"/>
                </a:schemeClr>
              </a:solidFill>
            </c:spPr>
          </c:marker>
          <c:dLbls>
            <c:txPr>
              <a:bodyPr/>
              <a:lstStyle/>
              <a:p>
                <a:pPr>
                  <a:defRPr>
                    <a:solidFill>
                      <a:schemeClr val="tx1"/>
                    </a:solidFill>
                  </a:defRPr>
                </a:pPr>
                <a:endParaRPr lang="zh-TW"/>
              </a:p>
            </c:txPr>
            <c:dLblPos val="b"/>
            <c:showLegendKey val="0"/>
            <c:showVal val="1"/>
            <c:showCatName val="0"/>
            <c:showSerName val="0"/>
            <c:showPercent val="0"/>
            <c:showBubbleSize val="0"/>
            <c:showLeaderLines val="0"/>
          </c:dLbls>
          <c:cat>
            <c:strRef>
              <c:f>Sheet1!$D$4:$D$9</c:f>
              <c:strCache>
                <c:ptCount val="6"/>
                <c:pt idx="0">
                  <c:v>94年</c:v>
                </c:pt>
                <c:pt idx="1">
                  <c:v>95年</c:v>
                </c:pt>
                <c:pt idx="2">
                  <c:v>96年</c:v>
                </c:pt>
                <c:pt idx="3">
                  <c:v>97年</c:v>
                </c:pt>
                <c:pt idx="4">
                  <c:v>98年</c:v>
                </c:pt>
                <c:pt idx="5">
                  <c:v>99年(1-9月)</c:v>
                </c:pt>
              </c:strCache>
            </c:strRef>
          </c:cat>
          <c:val>
            <c:numRef>
              <c:f>Sheet1!$G$4:$G$9</c:f>
              <c:numCache>
                <c:formatCode>0.00%</c:formatCode>
                <c:ptCount val="6"/>
                <c:pt idx="0">
                  <c:v>2.4250474716653442E-2</c:v>
                </c:pt>
                <c:pt idx="1">
                  <c:v>1.3608197989803962E-2</c:v>
                </c:pt>
                <c:pt idx="2">
                  <c:v>2.2933479403618329E-2</c:v>
                </c:pt>
                <c:pt idx="3">
                  <c:v>6.8652058457585596E-2</c:v>
                </c:pt>
                <c:pt idx="4">
                  <c:v>5.3045672007347333E-2</c:v>
                </c:pt>
                <c:pt idx="5">
                  <c:v>-3.0000000000000058E-2</c:v>
                </c:pt>
              </c:numCache>
            </c:numRef>
          </c:val>
          <c:smooth val="0"/>
        </c:ser>
        <c:dLbls>
          <c:showLegendKey val="0"/>
          <c:showVal val="0"/>
          <c:showCatName val="0"/>
          <c:showSerName val="0"/>
          <c:showPercent val="0"/>
          <c:showBubbleSize val="0"/>
        </c:dLbls>
        <c:marker val="1"/>
        <c:smooth val="0"/>
        <c:axId val="74247168"/>
        <c:axId val="74245632"/>
      </c:lineChart>
      <c:catAx>
        <c:axId val="74217728"/>
        <c:scaling>
          <c:orientation val="minMax"/>
        </c:scaling>
        <c:delete val="0"/>
        <c:axPos val="b"/>
        <c:majorTickMark val="out"/>
        <c:minorTickMark val="none"/>
        <c:tickLblPos val="nextTo"/>
        <c:crossAx val="74244096"/>
        <c:crosses val="autoZero"/>
        <c:auto val="1"/>
        <c:lblAlgn val="ctr"/>
        <c:lblOffset val="100"/>
        <c:noMultiLvlLbl val="0"/>
      </c:catAx>
      <c:valAx>
        <c:axId val="74244096"/>
        <c:scaling>
          <c:orientation val="minMax"/>
          <c:max val="1600"/>
        </c:scaling>
        <c:delete val="0"/>
        <c:axPos val="l"/>
        <c:majorGridlines/>
        <c:numFmt formatCode="_(* #,##0_);_(* \(#,##0\);_(* &quot;-&quot;_);_(@_)" sourceLinked="1"/>
        <c:majorTickMark val="out"/>
        <c:minorTickMark val="none"/>
        <c:tickLblPos val="nextTo"/>
        <c:crossAx val="74217728"/>
        <c:crosses val="autoZero"/>
        <c:crossBetween val="between"/>
      </c:valAx>
      <c:valAx>
        <c:axId val="74245632"/>
        <c:scaling>
          <c:orientation val="minMax"/>
        </c:scaling>
        <c:delete val="0"/>
        <c:axPos val="r"/>
        <c:numFmt formatCode="0.0%" sourceLinked="1"/>
        <c:majorTickMark val="out"/>
        <c:minorTickMark val="none"/>
        <c:tickLblPos val="nextTo"/>
        <c:crossAx val="74247168"/>
        <c:crosses val="max"/>
        <c:crossBetween val="between"/>
      </c:valAx>
      <c:catAx>
        <c:axId val="74247168"/>
        <c:scaling>
          <c:orientation val="minMax"/>
        </c:scaling>
        <c:delete val="1"/>
        <c:axPos val="b"/>
        <c:majorTickMark val="out"/>
        <c:minorTickMark val="none"/>
        <c:tickLblPos val="none"/>
        <c:crossAx val="74245632"/>
        <c:crosses val="autoZero"/>
        <c:auto val="1"/>
        <c:lblAlgn val="ctr"/>
        <c:lblOffset val="100"/>
        <c:noMultiLvlLbl val="0"/>
      </c:catAx>
    </c:plotArea>
    <c:legend>
      <c:legendPos val="b"/>
      <c:layout>
        <c:manualLayout>
          <c:xMode val="edge"/>
          <c:yMode val="edge"/>
          <c:x val="0.21106638768056177"/>
          <c:y val="0.88483005249344193"/>
          <c:w val="0.55401391259659261"/>
          <c:h val="7.5345472440944902E-2"/>
        </c:manualLayout>
      </c:layout>
      <c:overlay val="0"/>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zh-TW" altLang="en-US" dirty="0"/>
              <a:t>西醫基層</a:t>
            </a:r>
            <a:r>
              <a:rPr lang="en-US" altLang="zh-TW" dirty="0"/>
              <a:t>-</a:t>
            </a:r>
            <a:r>
              <a:rPr lang="zh-TW" altLang="en-US" dirty="0"/>
              <a:t>跨院所不同處方</a:t>
            </a:r>
            <a:r>
              <a:rPr lang="zh-TW" altLang="en-US" dirty="0" smtClean="0"/>
              <a:t>用藥日數重複</a:t>
            </a:r>
            <a:r>
              <a:rPr lang="zh-TW" altLang="en-US" dirty="0"/>
              <a:t>率</a:t>
            </a:r>
          </a:p>
        </c:rich>
      </c:tx>
      <c:overlay val="0"/>
    </c:title>
    <c:autoTitleDeleted val="0"/>
    <c:plotArea>
      <c:layout/>
      <c:lineChart>
        <c:grouping val="standard"/>
        <c:varyColors val="0"/>
        <c:ser>
          <c:idx val="0"/>
          <c:order val="0"/>
          <c:tx>
            <c:strRef>
              <c:f>'用藥重複(西醫基層跨院)'!$C$5</c:f>
              <c:strCache>
                <c:ptCount val="1"/>
                <c:pt idx="0">
                  <c:v>降血壓藥物</c:v>
                </c:pt>
              </c:strCache>
            </c:strRef>
          </c:tx>
          <c:cat>
            <c:strRef>
              <c:f>'用藥重複(西醫基層跨院)'!$D$4:$J$4</c:f>
              <c:strCache>
                <c:ptCount val="7"/>
                <c:pt idx="0">
                  <c:v>94年</c:v>
                </c:pt>
                <c:pt idx="1">
                  <c:v>95年</c:v>
                </c:pt>
                <c:pt idx="2">
                  <c:v>96年</c:v>
                </c:pt>
                <c:pt idx="3">
                  <c:v>97年</c:v>
                </c:pt>
                <c:pt idx="4">
                  <c:v>98年</c:v>
                </c:pt>
                <c:pt idx="5">
                  <c:v>99年第1季</c:v>
                </c:pt>
                <c:pt idx="6">
                  <c:v>99年第2季</c:v>
                </c:pt>
              </c:strCache>
            </c:strRef>
          </c:cat>
          <c:val>
            <c:numRef>
              <c:f>'用藥重複(西醫基層跨院)'!$D$5:$J$5</c:f>
              <c:numCache>
                <c:formatCode>0.00%</c:formatCode>
                <c:ptCount val="7"/>
                <c:pt idx="0">
                  <c:v>5.8100000000000013E-2</c:v>
                </c:pt>
                <c:pt idx="1">
                  <c:v>5.0700000000000023E-2</c:v>
                </c:pt>
                <c:pt idx="2">
                  <c:v>4.5900000000000003E-2</c:v>
                </c:pt>
                <c:pt idx="3">
                  <c:v>4.0800000000000003E-2</c:v>
                </c:pt>
                <c:pt idx="4">
                  <c:v>3.790000000000001E-2</c:v>
                </c:pt>
                <c:pt idx="5">
                  <c:v>4.008520171402593E-2</c:v>
                </c:pt>
                <c:pt idx="6">
                  <c:v>3.4801598233005555E-2</c:v>
                </c:pt>
              </c:numCache>
            </c:numRef>
          </c:val>
          <c:smooth val="0"/>
        </c:ser>
        <c:ser>
          <c:idx val="1"/>
          <c:order val="1"/>
          <c:tx>
            <c:strRef>
              <c:f>'用藥重複(西醫基層跨院)'!$C$6</c:f>
              <c:strCache>
                <c:ptCount val="1"/>
                <c:pt idx="0">
                  <c:v>降血脂藥物</c:v>
                </c:pt>
              </c:strCache>
            </c:strRef>
          </c:tx>
          <c:cat>
            <c:strRef>
              <c:f>'用藥重複(西醫基層跨院)'!$D$4:$J$4</c:f>
              <c:strCache>
                <c:ptCount val="7"/>
                <c:pt idx="0">
                  <c:v>94年</c:v>
                </c:pt>
                <c:pt idx="1">
                  <c:v>95年</c:v>
                </c:pt>
                <c:pt idx="2">
                  <c:v>96年</c:v>
                </c:pt>
                <c:pt idx="3">
                  <c:v>97年</c:v>
                </c:pt>
                <c:pt idx="4">
                  <c:v>98年</c:v>
                </c:pt>
                <c:pt idx="5">
                  <c:v>99年第1季</c:v>
                </c:pt>
                <c:pt idx="6">
                  <c:v>99年第2季</c:v>
                </c:pt>
              </c:strCache>
            </c:strRef>
          </c:cat>
          <c:val>
            <c:numRef>
              <c:f>'用藥重複(西醫基層跨院)'!$D$6:$J$6</c:f>
              <c:numCache>
                <c:formatCode>0.00%</c:formatCode>
                <c:ptCount val="7"/>
                <c:pt idx="0">
                  <c:v>2.1800000000000052E-2</c:v>
                </c:pt>
                <c:pt idx="1">
                  <c:v>1.8100000000000043E-2</c:v>
                </c:pt>
                <c:pt idx="2">
                  <c:v>1.5500000000000066E-2</c:v>
                </c:pt>
                <c:pt idx="3">
                  <c:v>1.3400000000000068E-2</c:v>
                </c:pt>
                <c:pt idx="4">
                  <c:v>1.2600000000000005E-2</c:v>
                </c:pt>
                <c:pt idx="5">
                  <c:v>1.3544210389612423E-2</c:v>
                </c:pt>
                <c:pt idx="6">
                  <c:v>1.1357446439536642E-2</c:v>
                </c:pt>
              </c:numCache>
            </c:numRef>
          </c:val>
          <c:smooth val="0"/>
        </c:ser>
        <c:ser>
          <c:idx val="2"/>
          <c:order val="2"/>
          <c:tx>
            <c:strRef>
              <c:f>'用藥重複(西醫基層跨院)'!$C$7</c:f>
              <c:strCache>
                <c:ptCount val="1"/>
                <c:pt idx="0">
                  <c:v>降血糖藥物</c:v>
                </c:pt>
              </c:strCache>
            </c:strRef>
          </c:tx>
          <c:cat>
            <c:strRef>
              <c:f>'用藥重複(西醫基層跨院)'!$D$4:$J$4</c:f>
              <c:strCache>
                <c:ptCount val="7"/>
                <c:pt idx="0">
                  <c:v>94年</c:v>
                </c:pt>
                <c:pt idx="1">
                  <c:v>95年</c:v>
                </c:pt>
                <c:pt idx="2">
                  <c:v>96年</c:v>
                </c:pt>
                <c:pt idx="3">
                  <c:v>97年</c:v>
                </c:pt>
                <c:pt idx="4">
                  <c:v>98年</c:v>
                </c:pt>
                <c:pt idx="5">
                  <c:v>99年第1季</c:v>
                </c:pt>
                <c:pt idx="6">
                  <c:v>99年第2季</c:v>
                </c:pt>
              </c:strCache>
            </c:strRef>
          </c:cat>
          <c:val>
            <c:numRef>
              <c:f>'用藥重複(西醫基層跨院)'!$D$7:$J$7</c:f>
              <c:numCache>
                <c:formatCode>0.00%</c:formatCode>
                <c:ptCount val="7"/>
                <c:pt idx="0">
                  <c:v>3.9000000000000014E-2</c:v>
                </c:pt>
                <c:pt idx="1">
                  <c:v>3.3599999999999998E-2</c:v>
                </c:pt>
                <c:pt idx="2">
                  <c:v>2.9600000000000001E-2</c:v>
                </c:pt>
                <c:pt idx="3">
                  <c:v>2.5600000000000012E-2</c:v>
                </c:pt>
                <c:pt idx="4">
                  <c:v>2.41E-2</c:v>
                </c:pt>
                <c:pt idx="5">
                  <c:v>2.5091492723361412E-2</c:v>
                </c:pt>
                <c:pt idx="6">
                  <c:v>2.178875455356365E-2</c:v>
                </c:pt>
              </c:numCache>
            </c:numRef>
          </c:val>
          <c:smooth val="0"/>
        </c:ser>
        <c:ser>
          <c:idx val="3"/>
          <c:order val="3"/>
          <c:tx>
            <c:strRef>
              <c:f>'用藥重複(西醫基層跨院)'!$C$8</c:f>
              <c:strCache>
                <c:ptCount val="1"/>
                <c:pt idx="0">
                  <c:v>抗精神分裂藥物</c:v>
                </c:pt>
              </c:strCache>
            </c:strRef>
          </c:tx>
          <c:cat>
            <c:strRef>
              <c:f>'用藥重複(西醫基層跨院)'!$D$4:$J$4</c:f>
              <c:strCache>
                <c:ptCount val="7"/>
                <c:pt idx="0">
                  <c:v>94年</c:v>
                </c:pt>
                <c:pt idx="1">
                  <c:v>95年</c:v>
                </c:pt>
                <c:pt idx="2">
                  <c:v>96年</c:v>
                </c:pt>
                <c:pt idx="3">
                  <c:v>97年</c:v>
                </c:pt>
                <c:pt idx="4">
                  <c:v>98年</c:v>
                </c:pt>
                <c:pt idx="5">
                  <c:v>99年第1季</c:v>
                </c:pt>
                <c:pt idx="6">
                  <c:v>99年第2季</c:v>
                </c:pt>
              </c:strCache>
            </c:strRef>
          </c:cat>
          <c:val>
            <c:numRef>
              <c:f>'用藥重複(西醫基層跨院)'!$D$8:$J$8</c:f>
              <c:numCache>
                <c:formatCode>0.00%</c:formatCode>
                <c:ptCount val="7"/>
                <c:pt idx="0">
                  <c:v>4.0900000000000013E-2</c:v>
                </c:pt>
                <c:pt idx="1">
                  <c:v>3.8199999999999998E-2</c:v>
                </c:pt>
                <c:pt idx="2">
                  <c:v>3.8100000000000002E-2</c:v>
                </c:pt>
                <c:pt idx="3">
                  <c:v>3.7600000000000203E-2</c:v>
                </c:pt>
                <c:pt idx="4">
                  <c:v>3.9000000000000014E-2</c:v>
                </c:pt>
                <c:pt idx="5">
                  <c:v>4.174646409935958E-2</c:v>
                </c:pt>
                <c:pt idx="6">
                  <c:v>4.1411270088001724E-2</c:v>
                </c:pt>
              </c:numCache>
            </c:numRef>
          </c:val>
          <c:smooth val="0"/>
        </c:ser>
        <c:ser>
          <c:idx val="4"/>
          <c:order val="4"/>
          <c:tx>
            <c:strRef>
              <c:f>'用藥重複(西醫基層跨院)'!$C$9</c:f>
              <c:strCache>
                <c:ptCount val="1"/>
                <c:pt idx="0">
                  <c:v>抗憂鬱症藥物</c:v>
                </c:pt>
              </c:strCache>
            </c:strRef>
          </c:tx>
          <c:cat>
            <c:strRef>
              <c:f>'用藥重複(西醫基層跨院)'!$D$4:$J$4</c:f>
              <c:strCache>
                <c:ptCount val="7"/>
                <c:pt idx="0">
                  <c:v>94年</c:v>
                </c:pt>
                <c:pt idx="1">
                  <c:v>95年</c:v>
                </c:pt>
                <c:pt idx="2">
                  <c:v>96年</c:v>
                </c:pt>
                <c:pt idx="3">
                  <c:v>97年</c:v>
                </c:pt>
                <c:pt idx="4">
                  <c:v>98年</c:v>
                </c:pt>
                <c:pt idx="5">
                  <c:v>99年第1季</c:v>
                </c:pt>
                <c:pt idx="6">
                  <c:v>99年第2季</c:v>
                </c:pt>
              </c:strCache>
            </c:strRef>
          </c:cat>
          <c:val>
            <c:numRef>
              <c:f>'用藥重複(西醫基層跨院)'!$D$9:$J$9</c:f>
              <c:numCache>
                <c:formatCode>0.00%</c:formatCode>
                <c:ptCount val="7"/>
                <c:pt idx="0">
                  <c:v>5.3600000000000002E-2</c:v>
                </c:pt>
                <c:pt idx="1">
                  <c:v>5.1900000000000002E-2</c:v>
                </c:pt>
                <c:pt idx="2">
                  <c:v>5.0700000000000023E-2</c:v>
                </c:pt>
                <c:pt idx="3">
                  <c:v>5.0299999999999997E-2</c:v>
                </c:pt>
                <c:pt idx="4">
                  <c:v>5.0100000000000013E-2</c:v>
                </c:pt>
                <c:pt idx="5">
                  <c:v>5.2946908900722033E-2</c:v>
                </c:pt>
                <c:pt idx="6">
                  <c:v>5.1075016680857205E-2</c:v>
                </c:pt>
              </c:numCache>
            </c:numRef>
          </c:val>
          <c:smooth val="0"/>
        </c:ser>
        <c:ser>
          <c:idx val="5"/>
          <c:order val="5"/>
          <c:tx>
            <c:strRef>
              <c:f>'用藥重複(西醫基層跨院)'!$C$10</c:f>
              <c:strCache>
                <c:ptCount val="1"/>
                <c:pt idx="0">
                  <c:v>安眠鎮靜藥物</c:v>
                </c:pt>
              </c:strCache>
            </c:strRef>
          </c:tx>
          <c:cat>
            <c:strRef>
              <c:f>'用藥重複(西醫基層跨院)'!$D$4:$J$4</c:f>
              <c:strCache>
                <c:ptCount val="7"/>
                <c:pt idx="0">
                  <c:v>94年</c:v>
                </c:pt>
                <c:pt idx="1">
                  <c:v>95年</c:v>
                </c:pt>
                <c:pt idx="2">
                  <c:v>96年</c:v>
                </c:pt>
                <c:pt idx="3">
                  <c:v>97年</c:v>
                </c:pt>
                <c:pt idx="4">
                  <c:v>98年</c:v>
                </c:pt>
                <c:pt idx="5">
                  <c:v>99年第1季</c:v>
                </c:pt>
                <c:pt idx="6">
                  <c:v>99年第2季</c:v>
                </c:pt>
              </c:strCache>
            </c:strRef>
          </c:cat>
          <c:val>
            <c:numRef>
              <c:f>'用藥重複(西醫基層跨院)'!$D$10:$J$10</c:f>
              <c:numCache>
                <c:formatCode>0.00%</c:formatCode>
                <c:ptCount val="7"/>
                <c:pt idx="0">
                  <c:v>0.10400000000000002</c:v>
                </c:pt>
                <c:pt idx="1">
                  <c:v>0.10470000000000022</c:v>
                </c:pt>
                <c:pt idx="2">
                  <c:v>0.10589999999999998</c:v>
                </c:pt>
                <c:pt idx="3">
                  <c:v>0.10750000000000012</c:v>
                </c:pt>
                <c:pt idx="4">
                  <c:v>0.10510000000000012</c:v>
                </c:pt>
                <c:pt idx="5">
                  <c:v>0.10853976361318129</c:v>
                </c:pt>
                <c:pt idx="6">
                  <c:v>0.10525008399287557</c:v>
                </c:pt>
              </c:numCache>
            </c:numRef>
          </c:val>
          <c:smooth val="0"/>
        </c:ser>
        <c:dLbls>
          <c:showLegendKey val="0"/>
          <c:showVal val="0"/>
          <c:showCatName val="0"/>
          <c:showSerName val="0"/>
          <c:showPercent val="0"/>
          <c:showBubbleSize val="0"/>
        </c:dLbls>
        <c:marker val="1"/>
        <c:smooth val="0"/>
        <c:axId val="82117760"/>
        <c:axId val="82119296"/>
      </c:lineChart>
      <c:catAx>
        <c:axId val="82117760"/>
        <c:scaling>
          <c:orientation val="minMax"/>
        </c:scaling>
        <c:delete val="0"/>
        <c:axPos val="b"/>
        <c:majorTickMark val="none"/>
        <c:minorTickMark val="none"/>
        <c:tickLblPos val="nextTo"/>
        <c:crossAx val="82119296"/>
        <c:crosses val="autoZero"/>
        <c:auto val="1"/>
        <c:lblAlgn val="ctr"/>
        <c:lblOffset val="100"/>
        <c:noMultiLvlLbl val="0"/>
      </c:catAx>
      <c:valAx>
        <c:axId val="82119296"/>
        <c:scaling>
          <c:orientation val="minMax"/>
        </c:scaling>
        <c:delete val="0"/>
        <c:axPos val="l"/>
        <c:majorGridlines/>
        <c:numFmt formatCode="0.00%" sourceLinked="1"/>
        <c:majorTickMark val="none"/>
        <c:minorTickMark val="none"/>
        <c:tickLblPos val="nextTo"/>
        <c:crossAx val="82117760"/>
        <c:crosses val="autoZero"/>
        <c:crossBetween val="between"/>
      </c:valAx>
      <c:dTable>
        <c:showHorzBorder val="1"/>
        <c:showVertBorder val="1"/>
        <c:showOutline val="1"/>
        <c:showKeys val="1"/>
      </c:dTable>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zh-TW" altLang="en-US" dirty="0"/>
              <a:t>西醫醫院</a:t>
            </a:r>
            <a:r>
              <a:rPr lang="en-US" altLang="zh-TW" dirty="0"/>
              <a:t>-</a:t>
            </a:r>
            <a:r>
              <a:rPr lang="zh-TW" altLang="en-US" dirty="0"/>
              <a:t>同院所不同處方</a:t>
            </a:r>
            <a:r>
              <a:rPr lang="zh-TW" altLang="en-US" dirty="0" smtClean="0"/>
              <a:t>用藥日數重複</a:t>
            </a:r>
            <a:r>
              <a:rPr lang="zh-TW" altLang="en-US" dirty="0"/>
              <a:t>率</a:t>
            </a:r>
          </a:p>
        </c:rich>
      </c:tx>
      <c:overlay val="0"/>
    </c:title>
    <c:autoTitleDeleted val="0"/>
    <c:plotArea>
      <c:layout/>
      <c:lineChart>
        <c:grouping val="standard"/>
        <c:varyColors val="0"/>
        <c:ser>
          <c:idx val="0"/>
          <c:order val="0"/>
          <c:tx>
            <c:strRef>
              <c:f>'用藥重複(西醫醫院同院)'!$D$8</c:f>
              <c:strCache>
                <c:ptCount val="1"/>
                <c:pt idx="0">
                  <c:v>降血壓藥物</c:v>
                </c:pt>
              </c:strCache>
            </c:strRef>
          </c:tx>
          <c:cat>
            <c:strRef>
              <c:f>'用藥重複(西醫醫院同院)'!$E$7:$K$7</c:f>
              <c:strCache>
                <c:ptCount val="7"/>
                <c:pt idx="0">
                  <c:v>94年</c:v>
                </c:pt>
                <c:pt idx="1">
                  <c:v>95年</c:v>
                </c:pt>
                <c:pt idx="2">
                  <c:v>96年</c:v>
                </c:pt>
                <c:pt idx="3">
                  <c:v>97年</c:v>
                </c:pt>
                <c:pt idx="4">
                  <c:v>98年</c:v>
                </c:pt>
                <c:pt idx="5">
                  <c:v>99年第1季</c:v>
                </c:pt>
                <c:pt idx="6">
                  <c:v>99年第2季</c:v>
                </c:pt>
              </c:strCache>
            </c:strRef>
          </c:cat>
          <c:val>
            <c:numRef>
              <c:f>'用藥重複(西醫醫院同院)'!$E$8:$K$8</c:f>
              <c:numCache>
                <c:formatCode>0.00%</c:formatCode>
                <c:ptCount val="7"/>
                <c:pt idx="0">
                  <c:v>2.7600000000000166E-2</c:v>
                </c:pt>
                <c:pt idx="1">
                  <c:v>2.5100000000000001E-2</c:v>
                </c:pt>
                <c:pt idx="2">
                  <c:v>2.4E-2</c:v>
                </c:pt>
                <c:pt idx="3">
                  <c:v>2.2900000000000011E-2</c:v>
                </c:pt>
                <c:pt idx="4">
                  <c:v>2.1800000000000052E-2</c:v>
                </c:pt>
                <c:pt idx="5">
                  <c:v>2.2361467380829704E-2</c:v>
                </c:pt>
                <c:pt idx="6">
                  <c:v>2.0508712343000009E-2</c:v>
                </c:pt>
              </c:numCache>
            </c:numRef>
          </c:val>
          <c:smooth val="0"/>
        </c:ser>
        <c:ser>
          <c:idx val="1"/>
          <c:order val="1"/>
          <c:tx>
            <c:strRef>
              <c:f>'用藥重複(西醫醫院同院)'!$D$9</c:f>
              <c:strCache>
                <c:ptCount val="1"/>
                <c:pt idx="0">
                  <c:v>降血脂藥物</c:v>
                </c:pt>
              </c:strCache>
            </c:strRef>
          </c:tx>
          <c:cat>
            <c:strRef>
              <c:f>'用藥重複(西醫醫院同院)'!$E$7:$K$7</c:f>
              <c:strCache>
                <c:ptCount val="7"/>
                <c:pt idx="0">
                  <c:v>94年</c:v>
                </c:pt>
                <c:pt idx="1">
                  <c:v>95年</c:v>
                </c:pt>
                <c:pt idx="2">
                  <c:v>96年</c:v>
                </c:pt>
                <c:pt idx="3">
                  <c:v>97年</c:v>
                </c:pt>
                <c:pt idx="4">
                  <c:v>98年</c:v>
                </c:pt>
                <c:pt idx="5">
                  <c:v>99年第1季</c:v>
                </c:pt>
                <c:pt idx="6">
                  <c:v>99年第2季</c:v>
                </c:pt>
              </c:strCache>
            </c:strRef>
          </c:cat>
          <c:val>
            <c:numRef>
              <c:f>'用藥重複(西醫醫院同院)'!$E$9:$K$9</c:f>
              <c:numCache>
                <c:formatCode>0.00%</c:formatCode>
                <c:ptCount val="7"/>
                <c:pt idx="0">
                  <c:v>1.0300000000000005E-2</c:v>
                </c:pt>
                <c:pt idx="1">
                  <c:v>8.5000000000000006E-3</c:v>
                </c:pt>
                <c:pt idx="2">
                  <c:v>7.6000000000000104E-3</c:v>
                </c:pt>
                <c:pt idx="3">
                  <c:v>6.6000000000000034E-3</c:v>
                </c:pt>
                <c:pt idx="4">
                  <c:v>5.8000000000000013E-3</c:v>
                </c:pt>
                <c:pt idx="5">
                  <c:v>5.906925624819646E-3</c:v>
                </c:pt>
                <c:pt idx="6">
                  <c:v>5.2651921488578394E-3</c:v>
                </c:pt>
              </c:numCache>
            </c:numRef>
          </c:val>
          <c:smooth val="0"/>
        </c:ser>
        <c:ser>
          <c:idx val="2"/>
          <c:order val="2"/>
          <c:tx>
            <c:strRef>
              <c:f>'用藥重複(西醫醫院同院)'!$D$10</c:f>
              <c:strCache>
                <c:ptCount val="1"/>
                <c:pt idx="0">
                  <c:v>降血糖藥物</c:v>
                </c:pt>
              </c:strCache>
            </c:strRef>
          </c:tx>
          <c:cat>
            <c:strRef>
              <c:f>'用藥重複(西醫醫院同院)'!$E$7:$K$7</c:f>
              <c:strCache>
                <c:ptCount val="7"/>
                <c:pt idx="0">
                  <c:v>94年</c:v>
                </c:pt>
                <c:pt idx="1">
                  <c:v>95年</c:v>
                </c:pt>
                <c:pt idx="2">
                  <c:v>96年</c:v>
                </c:pt>
                <c:pt idx="3">
                  <c:v>97年</c:v>
                </c:pt>
                <c:pt idx="4">
                  <c:v>98年</c:v>
                </c:pt>
                <c:pt idx="5">
                  <c:v>99年第1季</c:v>
                </c:pt>
                <c:pt idx="6">
                  <c:v>99年第2季</c:v>
                </c:pt>
              </c:strCache>
            </c:strRef>
          </c:cat>
          <c:val>
            <c:numRef>
              <c:f>'用藥重複(西醫醫院同院)'!$E$10:$K$10</c:f>
              <c:numCache>
                <c:formatCode>0.00%</c:formatCode>
                <c:ptCount val="7"/>
                <c:pt idx="0">
                  <c:v>1.5400000000000021E-2</c:v>
                </c:pt>
                <c:pt idx="1">
                  <c:v>1.2900000000000003E-2</c:v>
                </c:pt>
                <c:pt idx="2">
                  <c:v>1.1599999999999996E-2</c:v>
                </c:pt>
                <c:pt idx="3">
                  <c:v>1.0200000000000001E-2</c:v>
                </c:pt>
                <c:pt idx="4">
                  <c:v>9.3000000000000548E-3</c:v>
                </c:pt>
                <c:pt idx="5">
                  <c:v>9.6035468699021721E-3</c:v>
                </c:pt>
                <c:pt idx="6">
                  <c:v>8.7436968336865248E-3</c:v>
                </c:pt>
              </c:numCache>
            </c:numRef>
          </c:val>
          <c:smooth val="0"/>
        </c:ser>
        <c:ser>
          <c:idx val="3"/>
          <c:order val="3"/>
          <c:tx>
            <c:strRef>
              <c:f>'用藥重複(西醫醫院同院)'!$D$11</c:f>
              <c:strCache>
                <c:ptCount val="1"/>
                <c:pt idx="0">
                  <c:v>抗精神分裂藥物</c:v>
                </c:pt>
              </c:strCache>
            </c:strRef>
          </c:tx>
          <c:cat>
            <c:strRef>
              <c:f>'用藥重複(西醫醫院同院)'!$E$7:$K$7</c:f>
              <c:strCache>
                <c:ptCount val="7"/>
                <c:pt idx="0">
                  <c:v>94年</c:v>
                </c:pt>
                <c:pt idx="1">
                  <c:v>95年</c:v>
                </c:pt>
                <c:pt idx="2">
                  <c:v>96年</c:v>
                </c:pt>
                <c:pt idx="3">
                  <c:v>97年</c:v>
                </c:pt>
                <c:pt idx="4">
                  <c:v>98年</c:v>
                </c:pt>
                <c:pt idx="5">
                  <c:v>99年第1季</c:v>
                </c:pt>
                <c:pt idx="6">
                  <c:v>99年第2季</c:v>
                </c:pt>
              </c:strCache>
            </c:strRef>
          </c:cat>
          <c:val>
            <c:numRef>
              <c:f>'用藥重複(西醫醫院同院)'!$E$11:$K$11</c:f>
              <c:numCache>
                <c:formatCode>0.00%</c:formatCode>
                <c:ptCount val="7"/>
                <c:pt idx="0">
                  <c:v>2.2500000000000006E-2</c:v>
                </c:pt>
                <c:pt idx="1">
                  <c:v>2.2100000000000002E-2</c:v>
                </c:pt>
                <c:pt idx="2">
                  <c:v>1.9500000000000114E-2</c:v>
                </c:pt>
                <c:pt idx="3">
                  <c:v>1.8100000000000043E-2</c:v>
                </c:pt>
                <c:pt idx="4">
                  <c:v>1.6600000000000101E-2</c:v>
                </c:pt>
                <c:pt idx="5">
                  <c:v>1.7221333121795284E-2</c:v>
                </c:pt>
                <c:pt idx="6">
                  <c:v>1.5848844951427889E-2</c:v>
                </c:pt>
              </c:numCache>
            </c:numRef>
          </c:val>
          <c:smooth val="0"/>
        </c:ser>
        <c:ser>
          <c:idx val="4"/>
          <c:order val="4"/>
          <c:tx>
            <c:strRef>
              <c:f>'用藥重複(西醫醫院同院)'!$D$12</c:f>
              <c:strCache>
                <c:ptCount val="1"/>
                <c:pt idx="0">
                  <c:v>抗憂鬱症藥物</c:v>
                </c:pt>
              </c:strCache>
            </c:strRef>
          </c:tx>
          <c:cat>
            <c:strRef>
              <c:f>'用藥重複(西醫醫院同院)'!$E$7:$K$7</c:f>
              <c:strCache>
                <c:ptCount val="7"/>
                <c:pt idx="0">
                  <c:v>94年</c:v>
                </c:pt>
                <c:pt idx="1">
                  <c:v>95年</c:v>
                </c:pt>
                <c:pt idx="2">
                  <c:v>96年</c:v>
                </c:pt>
                <c:pt idx="3">
                  <c:v>97年</c:v>
                </c:pt>
                <c:pt idx="4">
                  <c:v>98年</c:v>
                </c:pt>
                <c:pt idx="5">
                  <c:v>99年第1季</c:v>
                </c:pt>
                <c:pt idx="6">
                  <c:v>99年第2季</c:v>
                </c:pt>
              </c:strCache>
            </c:strRef>
          </c:cat>
          <c:val>
            <c:numRef>
              <c:f>'用藥重複(西醫醫院同院)'!$E$12:$K$12</c:f>
              <c:numCache>
                <c:formatCode>0.00%</c:formatCode>
                <c:ptCount val="7"/>
                <c:pt idx="0">
                  <c:v>2.0400000000000001E-2</c:v>
                </c:pt>
                <c:pt idx="1">
                  <c:v>1.90000000000001E-2</c:v>
                </c:pt>
                <c:pt idx="2">
                  <c:v>1.6899999999999998E-2</c:v>
                </c:pt>
                <c:pt idx="3">
                  <c:v>1.5599999999999998E-2</c:v>
                </c:pt>
                <c:pt idx="4">
                  <c:v>1.4500000000000001E-2</c:v>
                </c:pt>
                <c:pt idx="5">
                  <c:v>1.4849264599151776E-2</c:v>
                </c:pt>
                <c:pt idx="6">
                  <c:v>1.3642759404721032E-2</c:v>
                </c:pt>
              </c:numCache>
            </c:numRef>
          </c:val>
          <c:smooth val="0"/>
        </c:ser>
        <c:ser>
          <c:idx val="5"/>
          <c:order val="5"/>
          <c:tx>
            <c:strRef>
              <c:f>'用藥重複(西醫醫院同院)'!$D$13</c:f>
              <c:strCache>
                <c:ptCount val="1"/>
                <c:pt idx="0">
                  <c:v>安眠鎮靜藥物</c:v>
                </c:pt>
              </c:strCache>
            </c:strRef>
          </c:tx>
          <c:cat>
            <c:strRef>
              <c:f>'用藥重複(西醫醫院同院)'!$E$7:$K$7</c:f>
              <c:strCache>
                <c:ptCount val="7"/>
                <c:pt idx="0">
                  <c:v>94年</c:v>
                </c:pt>
                <c:pt idx="1">
                  <c:v>95年</c:v>
                </c:pt>
                <c:pt idx="2">
                  <c:v>96年</c:v>
                </c:pt>
                <c:pt idx="3">
                  <c:v>97年</c:v>
                </c:pt>
                <c:pt idx="4">
                  <c:v>98年</c:v>
                </c:pt>
                <c:pt idx="5">
                  <c:v>99年第1季</c:v>
                </c:pt>
                <c:pt idx="6">
                  <c:v>99年第2季</c:v>
                </c:pt>
              </c:strCache>
            </c:strRef>
          </c:cat>
          <c:val>
            <c:numRef>
              <c:f>'用藥重複(西醫醫院同院)'!$E$13:$K$13</c:f>
              <c:numCache>
                <c:formatCode>0.00%</c:formatCode>
                <c:ptCount val="7"/>
                <c:pt idx="0">
                  <c:v>3.4200000000000001E-2</c:v>
                </c:pt>
                <c:pt idx="1">
                  <c:v>3.1600000000000052E-2</c:v>
                </c:pt>
                <c:pt idx="2">
                  <c:v>2.9200000000000011E-2</c:v>
                </c:pt>
                <c:pt idx="3">
                  <c:v>2.7100000000000006E-2</c:v>
                </c:pt>
                <c:pt idx="4">
                  <c:v>2.5500000000000002E-2</c:v>
                </c:pt>
                <c:pt idx="5">
                  <c:v>2.5650875388002092E-2</c:v>
                </c:pt>
                <c:pt idx="6">
                  <c:v>2.4430779279472611E-2</c:v>
                </c:pt>
              </c:numCache>
            </c:numRef>
          </c:val>
          <c:smooth val="0"/>
        </c:ser>
        <c:dLbls>
          <c:showLegendKey val="0"/>
          <c:showVal val="0"/>
          <c:showCatName val="0"/>
          <c:showSerName val="0"/>
          <c:showPercent val="0"/>
          <c:showBubbleSize val="0"/>
        </c:dLbls>
        <c:marker val="1"/>
        <c:smooth val="0"/>
        <c:axId val="82162432"/>
        <c:axId val="82163968"/>
      </c:lineChart>
      <c:catAx>
        <c:axId val="82162432"/>
        <c:scaling>
          <c:orientation val="minMax"/>
        </c:scaling>
        <c:delete val="0"/>
        <c:axPos val="b"/>
        <c:majorTickMark val="none"/>
        <c:minorTickMark val="none"/>
        <c:tickLblPos val="nextTo"/>
        <c:crossAx val="82163968"/>
        <c:crosses val="autoZero"/>
        <c:auto val="1"/>
        <c:lblAlgn val="ctr"/>
        <c:lblOffset val="100"/>
        <c:noMultiLvlLbl val="0"/>
      </c:catAx>
      <c:valAx>
        <c:axId val="82163968"/>
        <c:scaling>
          <c:orientation val="minMax"/>
        </c:scaling>
        <c:delete val="0"/>
        <c:axPos val="l"/>
        <c:majorGridlines/>
        <c:numFmt formatCode="0.00%" sourceLinked="1"/>
        <c:majorTickMark val="none"/>
        <c:minorTickMark val="none"/>
        <c:tickLblPos val="nextTo"/>
        <c:crossAx val="82162432"/>
        <c:crosses val="autoZero"/>
        <c:crossBetween val="between"/>
      </c:valAx>
      <c:dTable>
        <c:showHorzBorder val="1"/>
        <c:showVertBorder val="1"/>
        <c:showOutline val="1"/>
        <c:showKeys val="1"/>
      </c:dTable>
    </c:plotArea>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zh-TW" altLang="en-US" dirty="0"/>
              <a:t>西醫醫院</a:t>
            </a:r>
            <a:r>
              <a:rPr lang="en-US" altLang="zh-TW" dirty="0"/>
              <a:t>-</a:t>
            </a:r>
            <a:r>
              <a:rPr lang="zh-TW" altLang="en-US" dirty="0"/>
              <a:t>跨院所不同處方</a:t>
            </a:r>
            <a:r>
              <a:rPr lang="zh-TW" altLang="en-US" dirty="0" smtClean="0"/>
              <a:t>用藥日數重複</a:t>
            </a:r>
            <a:r>
              <a:rPr lang="zh-TW" altLang="en-US" dirty="0"/>
              <a:t>率</a:t>
            </a:r>
          </a:p>
        </c:rich>
      </c:tx>
      <c:overlay val="0"/>
    </c:title>
    <c:autoTitleDeleted val="0"/>
    <c:plotArea>
      <c:layout/>
      <c:lineChart>
        <c:grouping val="standard"/>
        <c:varyColors val="0"/>
        <c:ser>
          <c:idx val="0"/>
          <c:order val="0"/>
          <c:tx>
            <c:strRef>
              <c:f>'用藥重複(西醫醫院跨院)'!$D$5</c:f>
              <c:strCache>
                <c:ptCount val="1"/>
                <c:pt idx="0">
                  <c:v>降血壓藥物</c:v>
                </c:pt>
              </c:strCache>
            </c:strRef>
          </c:tx>
          <c:cat>
            <c:strRef>
              <c:f>'用藥重複(西醫醫院跨院)'!$E$4:$K$4</c:f>
              <c:strCache>
                <c:ptCount val="7"/>
                <c:pt idx="0">
                  <c:v>94年</c:v>
                </c:pt>
                <c:pt idx="1">
                  <c:v>95年</c:v>
                </c:pt>
                <c:pt idx="2">
                  <c:v>96年</c:v>
                </c:pt>
                <c:pt idx="3">
                  <c:v>97年</c:v>
                </c:pt>
                <c:pt idx="4">
                  <c:v>98年</c:v>
                </c:pt>
                <c:pt idx="5">
                  <c:v>99年第1季</c:v>
                </c:pt>
                <c:pt idx="6">
                  <c:v>99年第2季</c:v>
                </c:pt>
              </c:strCache>
            </c:strRef>
          </c:cat>
          <c:val>
            <c:numRef>
              <c:f>'用藥重複(西醫醫院跨院)'!$E$5:$K$5</c:f>
              <c:numCache>
                <c:formatCode>0.00%</c:formatCode>
                <c:ptCount val="7"/>
                <c:pt idx="0">
                  <c:v>4.82E-2</c:v>
                </c:pt>
                <c:pt idx="1">
                  <c:v>4.3900000000000002E-2</c:v>
                </c:pt>
                <c:pt idx="2">
                  <c:v>4.1500000000000002E-2</c:v>
                </c:pt>
                <c:pt idx="3">
                  <c:v>3.9300000000000002E-2</c:v>
                </c:pt>
                <c:pt idx="4">
                  <c:v>3.7600000000000203E-2</c:v>
                </c:pt>
                <c:pt idx="5">
                  <c:v>3.8674849423223967E-2</c:v>
                </c:pt>
                <c:pt idx="6">
                  <c:v>3.5852555914492247E-2</c:v>
                </c:pt>
              </c:numCache>
            </c:numRef>
          </c:val>
          <c:smooth val="0"/>
        </c:ser>
        <c:ser>
          <c:idx val="1"/>
          <c:order val="1"/>
          <c:tx>
            <c:strRef>
              <c:f>'用藥重複(西醫醫院跨院)'!$D$6</c:f>
              <c:strCache>
                <c:ptCount val="1"/>
                <c:pt idx="0">
                  <c:v>降血脂藥物</c:v>
                </c:pt>
              </c:strCache>
            </c:strRef>
          </c:tx>
          <c:cat>
            <c:strRef>
              <c:f>'用藥重複(西醫醫院跨院)'!$E$4:$K$4</c:f>
              <c:strCache>
                <c:ptCount val="7"/>
                <c:pt idx="0">
                  <c:v>94年</c:v>
                </c:pt>
                <c:pt idx="1">
                  <c:v>95年</c:v>
                </c:pt>
                <c:pt idx="2">
                  <c:v>96年</c:v>
                </c:pt>
                <c:pt idx="3">
                  <c:v>97年</c:v>
                </c:pt>
                <c:pt idx="4">
                  <c:v>98年</c:v>
                </c:pt>
                <c:pt idx="5">
                  <c:v>99年第1季</c:v>
                </c:pt>
                <c:pt idx="6">
                  <c:v>99年第2季</c:v>
                </c:pt>
              </c:strCache>
            </c:strRef>
          </c:cat>
          <c:val>
            <c:numRef>
              <c:f>'用藥重複(西醫醫院跨院)'!$E$6:$K$6</c:f>
              <c:numCache>
                <c:formatCode>0.00%</c:formatCode>
                <c:ptCount val="7"/>
                <c:pt idx="0">
                  <c:v>1.3599999999999998E-2</c:v>
                </c:pt>
                <c:pt idx="1">
                  <c:v>1.1299999999999998E-2</c:v>
                </c:pt>
                <c:pt idx="2">
                  <c:v>1.0300000000000005E-2</c:v>
                </c:pt>
                <c:pt idx="3">
                  <c:v>9.2000000000000068E-3</c:v>
                </c:pt>
                <c:pt idx="4">
                  <c:v>8.3000000000000226E-3</c:v>
                </c:pt>
                <c:pt idx="5">
                  <c:v>8.3969729813205465E-3</c:v>
                </c:pt>
                <c:pt idx="6">
                  <c:v>7.7161620659557048E-3</c:v>
                </c:pt>
              </c:numCache>
            </c:numRef>
          </c:val>
          <c:smooth val="0"/>
        </c:ser>
        <c:ser>
          <c:idx val="2"/>
          <c:order val="2"/>
          <c:tx>
            <c:strRef>
              <c:f>'用藥重複(西醫醫院跨院)'!$D$7</c:f>
              <c:strCache>
                <c:ptCount val="1"/>
                <c:pt idx="0">
                  <c:v>降血糖藥物</c:v>
                </c:pt>
              </c:strCache>
            </c:strRef>
          </c:tx>
          <c:cat>
            <c:strRef>
              <c:f>'用藥重複(西醫醫院跨院)'!$E$4:$K$4</c:f>
              <c:strCache>
                <c:ptCount val="7"/>
                <c:pt idx="0">
                  <c:v>94年</c:v>
                </c:pt>
                <c:pt idx="1">
                  <c:v>95年</c:v>
                </c:pt>
                <c:pt idx="2">
                  <c:v>96年</c:v>
                </c:pt>
                <c:pt idx="3">
                  <c:v>97年</c:v>
                </c:pt>
                <c:pt idx="4">
                  <c:v>98年</c:v>
                </c:pt>
                <c:pt idx="5">
                  <c:v>99年第1季</c:v>
                </c:pt>
                <c:pt idx="6">
                  <c:v>99年第2季</c:v>
                </c:pt>
              </c:strCache>
            </c:strRef>
          </c:cat>
          <c:val>
            <c:numRef>
              <c:f>'用藥重複(西醫醫院跨院)'!$E$7:$K$7</c:f>
              <c:numCache>
                <c:formatCode>0.00%</c:formatCode>
                <c:ptCount val="7"/>
                <c:pt idx="0">
                  <c:v>2.5999999999999999E-2</c:v>
                </c:pt>
                <c:pt idx="1">
                  <c:v>2.1900000000000006E-2</c:v>
                </c:pt>
                <c:pt idx="2">
                  <c:v>2.0000000000000011E-2</c:v>
                </c:pt>
                <c:pt idx="3">
                  <c:v>1.77E-2</c:v>
                </c:pt>
                <c:pt idx="4">
                  <c:v>1.6400000000000001E-2</c:v>
                </c:pt>
                <c:pt idx="5">
                  <c:v>1.649707023228944E-2</c:v>
                </c:pt>
                <c:pt idx="6">
                  <c:v>1.5502373933683885E-2</c:v>
                </c:pt>
              </c:numCache>
            </c:numRef>
          </c:val>
          <c:smooth val="0"/>
        </c:ser>
        <c:ser>
          <c:idx val="3"/>
          <c:order val="3"/>
          <c:tx>
            <c:strRef>
              <c:f>'用藥重複(西醫醫院跨院)'!$D$8</c:f>
              <c:strCache>
                <c:ptCount val="1"/>
                <c:pt idx="0">
                  <c:v>抗精神分裂藥物</c:v>
                </c:pt>
              </c:strCache>
            </c:strRef>
          </c:tx>
          <c:cat>
            <c:strRef>
              <c:f>'用藥重複(西醫醫院跨院)'!$E$4:$K$4</c:f>
              <c:strCache>
                <c:ptCount val="7"/>
                <c:pt idx="0">
                  <c:v>94年</c:v>
                </c:pt>
                <c:pt idx="1">
                  <c:v>95年</c:v>
                </c:pt>
                <c:pt idx="2">
                  <c:v>96年</c:v>
                </c:pt>
                <c:pt idx="3">
                  <c:v>97年</c:v>
                </c:pt>
                <c:pt idx="4">
                  <c:v>98年</c:v>
                </c:pt>
                <c:pt idx="5">
                  <c:v>99年第1季</c:v>
                </c:pt>
                <c:pt idx="6">
                  <c:v>99年第2季</c:v>
                </c:pt>
              </c:strCache>
            </c:strRef>
          </c:cat>
          <c:val>
            <c:numRef>
              <c:f>'用藥重複(西醫醫院跨院)'!$E$8:$K$8</c:f>
              <c:numCache>
                <c:formatCode>0.00%</c:formatCode>
                <c:ptCount val="7"/>
                <c:pt idx="0">
                  <c:v>3.4099999999999998E-2</c:v>
                </c:pt>
                <c:pt idx="1">
                  <c:v>3.4000000000000002E-2</c:v>
                </c:pt>
                <c:pt idx="2">
                  <c:v>3.1600000000000052E-2</c:v>
                </c:pt>
                <c:pt idx="3">
                  <c:v>3.0400000000000052E-2</c:v>
                </c:pt>
                <c:pt idx="4">
                  <c:v>2.9200000000000011E-2</c:v>
                </c:pt>
                <c:pt idx="5">
                  <c:v>2.9766136494900109E-2</c:v>
                </c:pt>
                <c:pt idx="6">
                  <c:v>2.8380149182753691E-2</c:v>
                </c:pt>
              </c:numCache>
            </c:numRef>
          </c:val>
          <c:smooth val="0"/>
        </c:ser>
        <c:ser>
          <c:idx val="4"/>
          <c:order val="4"/>
          <c:tx>
            <c:strRef>
              <c:f>'用藥重複(西醫醫院跨院)'!$D$9</c:f>
              <c:strCache>
                <c:ptCount val="1"/>
                <c:pt idx="0">
                  <c:v>抗憂鬱症藥物</c:v>
                </c:pt>
              </c:strCache>
            </c:strRef>
          </c:tx>
          <c:cat>
            <c:strRef>
              <c:f>'用藥重複(西醫醫院跨院)'!$E$4:$K$4</c:f>
              <c:strCache>
                <c:ptCount val="7"/>
                <c:pt idx="0">
                  <c:v>94年</c:v>
                </c:pt>
                <c:pt idx="1">
                  <c:v>95年</c:v>
                </c:pt>
                <c:pt idx="2">
                  <c:v>96年</c:v>
                </c:pt>
                <c:pt idx="3">
                  <c:v>97年</c:v>
                </c:pt>
                <c:pt idx="4">
                  <c:v>98年</c:v>
                </c:pt>
                <c:pt idx="5">
                  <c:v>99年第1季</c:v>
                </c:pt>
                <c:pt idx="6">
                  <c:v>99年第2季</c:v>
                </c:pt>
              </c:strCache>
            </c:strRef>
          </c:cat>
          <c:val>
            <c:numRef>
              <c:f>'用藥重複(西醫醫院跨院)'!$E$9:$K$9</c:f>
              <c:numCache>
                <c:formatCode>0.00%</c:formatCode>
                <c:ptCount val="7"/>
                <c:pt idx="0">
                  <c:v>3.5400000000000001E-2</c:v>
                </c:pt>
                <c:pt idx="1">
                  <c:v>3.4000000000000002E-2</c:v>
                </c:pt>
                <c:pt idx="2">
                  <c:v>3.2300000000000002E-2</c:v>
                </c:pt>
                <c:pt idx="3">
                  <c:v>3.15E-2</c:v>
                </c:pt>
                <c:pt idx="4">
                  <c:v>3.09E-2</c:v>
                </c:pt>
                <c:pt idx="5">
                  <c:v>3.1012828937818843E-2</c:v>
                </c:pt>
                <c:pt idx="6">
                  <c:v>2.9779067309260016E-2</c:v>
                </c:pt>
              </c:numCache>
            </c:numRef>
          </c:val>
          <c:smooth val="0"/>
        </c:ser>
        <c:ser>
          <c:idx val="5"/>
          <c:order val="5"/>
          <c:tx>
            <c:strRef>
              <c:f>'用藥重複(西醫醫院跨院)'!$D$10</c:f>
              <c:strCache>
                <c:ptCount val="1"/>
                <c:pt idx="0">
                  <c:v>安眠鎮靜藥物</c:v>
                </c:pt>
              </c:strCache>
            </c:strRef>
          </c:tx>
          <c:cat>
            <c:strRef>
              <c:f>'用藥重複(西醫醫院跨院)'!$E$4:$K$4</c:f>
              <c:strCache>
                <c:ptCount val="7"/>
                <c:pt idx="0">
                  <c:v>94年</c:v>
                </c:pt>
                <c:pt idx="1">
                  <c:v>95年</c:v>
                </c:pt>
                <c:pt idx="2">
                  <c:v>96年</c:v>
                </c:pt>
                <c:pt idx="3">
                  <c:v>97年</c:v>
                </c:pt>
                <c:pt idx="4">
                  <c:v>98年</c:v>
                </c:pt>
                <c:pt idx="5">
                  <c:v>99年第1季</c:v>
                </c:pt>
                <c:pt idx="6">
                  <c:v>99年第2季</c:v>
                </c:pt>
              </c:strCache>
            </c:strRef>
          </c:cat>
          <c:val>
            <c:numRef>
              <c:f>'用藥重複(西醫醫院跨院)'!$E$10:$K$10</c:f>
              <c:numCache>
                <c:formatCode>0.00%</c:formatCode>
                <c:ptCount val="7"/>
                <c:pt idx="0">
                  <c:v>7.0199999999999999E-2</c:v>
                </c:pt>
                <c:pt idx="1">
                  <c:v>6.7400000000000029E-2</c:v>
                </c:pt>
                <c:pt idx="2">
                  <c:v>6.4600000000000019E-2</c:v>
                </c:pt>
                <c:pt idx="3">
                  <c:v>6.25E-2</c:v>
                </c:pt>
                <c:pt idx="4">
                  <c:v>6.0900000000000003E-2</c:v>
                </c:pt>
                <c:pt idx="5">
                  <c:v>6.0763640337431077E-2</c:v>
                </c:pt>
                <c:pt idx="6">
                  <c:v>5.9270985828090123E-2</c:v>
                </c:pt>
              </c:numCache>
            </c:numRef>
          </c:val>
          <c:smooth val="0"/>
        </c:ser>
        <c:dLbls>
          <c:showLegendKey val="0"/>
          <c:showVal val="0"/>
          <c:showCatName val="0"/>
          <c:showSerName val="0"/>
          <c:showPercent val="0"/>
          <c:showBubbleSize val="0"/>
        </c:dLbls>
        <c:marker val="1"/>
        <c:smooth val="0"/>
        <c:axId val="82276736"/>
        <c:axId val="82278272"/>
      </c:lineChart>
      <c:catAx>
        <c:axId val="82276736"/>
        <c:scaling>
          <c:orientation val="minMax"/>
        </c:scaling>
        <c:delete val="0"/>
        <c:axPos val="b"/>
        <c:majorTickMark val="none"/>
        <c:minorTickMark val="none"/>
        <c:tickLblPos val="nextTo"/>
        <c:crossAx val="82278272"/>
        <c:crosses val="autoZero"/>
        <c:auto val="1"/>
        <c:lblAlgn val="ctr"/>
        <c:lblOffset val="100"/>
        <c:noMultiLvlLbl val="0"/>
      </c:catAx>
      <c:valAx>
        <c:axId val="82278272"/>
        <c:scaling>
          <c:orientation val="minMax"/>
        </c:scaling>
        <c:delete val="0"/>
        <c:axPos val="l"/>
        <c:majorGridlines/>
        <c:numFmt formatCode="0.00%" sourceLinked="1"/>
        <c:majorTickMark val="none"/>
        <c:minorTickMark val="none"/>
        <c:tickLblPos val="nextTo"/>
        <c:crossAx val="82276736"/>
        <c:crosses val="autoZero"/>
        <c:crossBetween val="between"/>
      </c:valAx>
      <c:dTable>
        <c:showHorzBorder val="1"/>
        <c:showVertBorder val="1"/>
        <c:showOutline val="1"/>
        <c:showKeys val="1"/>
      </c:dTable>
    </c:plotArea>
    <c:plotVisOnly val="1"/>
    <c:dispBlanksAs val="gap"/>
    <c:showDLblsOverMax val="0"/>
  </c:chart>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3C13EE-7EB3-47B1-9BFD-F289D3FFCC37}" type="doc">
      <dgm:prSet loTypeId="urn:microsoft.com/office/officeart/2005/8/layout/vList6" loCatId="list" qsTypeId="urn:microsoft.com/office/officeart/2005/8/quickstyle/3d2" qsCatId="3D" csTypeId="urn:microsoft.com/office/officeart/2005/8/colors/accent1_2#1" csCatId="accent1" phldr="1"/>
      <dgm:spPr/>
      <dgm:t>
        <a:bodyPr/>
        <a:lstStyle/>
        <a:p>
          <a:endParaRPr lang="zh-TW" altLang="en-US"/>
        </a:p>
      </dgm:t>
    </dgm:pt>
    <dgm:pt modelId="{76C8CEB2-826F-49A7-9D8C-C50C966D0CD5}">
      <dgm:prSet phldrT="[文字]" custT="1"/>
      <dgm:spPr/>
      <dgm:t>
        <a:bodyPr/>
        <a:lstStyle/>
        <a:p>
          <a:pPr>
            <a:spcAft>
              <a:spcPts val="0"/>
            </a:spcAft>
          </a:pPr>
          <a:r>
            <a:rPr lang="zh-TW" altLang="en-US" sz="3600" b="1" dirty="0" smtClean="0">
              <a:latin typeface="+mj-ea"/>
              <a:ea typeface="+mj-ea"/>
            </a:rPr>
            <a:t>目標</a:t>
          </a:r>
          <a:endParaRPr lang="en-US" altLang="zh-TW" sz="3600" b="1" dirty="0" smtClean="0">
            <a:latin typeface="+mj-ea"/>
            <a:ea typeface="+mj-ea"/>
          </a:endParaRPr>
        </a:p>
        <a:p>
          <a:pPr>
            <a:spcAft>
              <a:spcPts val="0"/>
            </a:spcAft>
          </a:pPr>
          <a:r>
            <a:rPr lang="zh-TW" altLang="en-US" sz="3600" b="1" dirty="0" smtClean="0">
              <a:latin typeface="+mj-ea"/>
              <a:ea typeface="+mj-ea"/>
            </a:rPr>
            <a:t>管理</a:t>
          </a:r>
          <a:endParaRPr lang="zh-TW" altLang="en-US" sz="3600" b="1" dirty="0">
            <a:latin typeface="+mj-ea"/>
            <a:ea typeface="+mj-ea"/>
          </a:endParaRPr>
        </a:p>
      </dgm:t>
    </dgm:pt>
    <dgm:pt modelId="{44A0F213-38DA-4654-8F65-B49695A4146F}" type="parTrans" cxnId="{DFCD270E-4ADB-42B5-A340-795573A113D6}">
      <dgm:prSet/>
      <dgm:spPr/>
      <dgm:t>
        <a:bodyPr/>
        <a:lstStyle/>
        <a:p>
          <a:endParaRPr lang="zh-TW" altLang="en-US"/>
        </a:p>
      </dgm:t>
    </dgm:pt>
    <dgm:pt modelId="{4640F533-3047-4C61-90C7-C7D20F547F73}" type="sibTrans" cxnId="{DFCD270E-4ADB-42B5-A340-795573A113D6}">
      <dgm:prSet/>
      <dgm:spPr/>
      <dgm:t>
        <a:bodyPr/>
        <a:lstStyle/>
        <a:p>
          <a:endParaRPr lang="zh-TW" altLang="en-US"/>
        </a:p>
      </dgm:t>
    </dgm:pt>
    <dgm:pt modelId="{08274FD7-6495-4AEC-A992-77DE506AECF5}">
      <dgm:prSet phldrT="[文字]" custT="1"/>
      <dgm:spPr/>
      <dgm:t>
        <a:bodyPr anchor="ctr" anchorCtr="0">
          <a:sp3d/>
        </a:bodyPr>
        <a:lstStyle/>
        <a:p>
          <a:pPr>
            <a:spcAft>
              <a:spcPts val="0"/>
            </a:spcAft>
          </a:pPr>
          <a:r>
            <a:rPr lang="zh-TW" altLang="en-US" sz="2200" b="1" dirty="0" smtClean="0">
              <a:solidFill>
                <a:srgbClr val="C00000"/>
              </a:solidFill>
              <a:effectLst/>
              <a:latin typeface="+mj-ea"/>
              <a:ea typeface="+mj-ea"/>
            </a:rPr>
            <a:t>藥費目標</a:t>
          </a:r>
        </a:p>
      </dgm:t>
    </dgm:pt>
    <dgm:pt modelId="{C6909255-F39F-4725-98D0-FDF01447ABA6}" type="parTrans" cxnId="{E8D900D4-73DB-4E3B-921B-29F7DF042237}">
      <dgm:prSet/>
      <dgm:spPr/>
      <dgm:t>
        <a:bodyPr/>
        <a:lstStyle/>
        <a:p>
          <a:endParaRPr lang="zh-TW" altLang="en-US"/>
        </a:p>
      </dgm:t>
    </dgm:pt>
    <dgm:pt modelId="{3B01FFED-244B-4833-A8C6-CDF0C2673FF8}" type="sibTrans" cxnId="{E8D900D4-73DB-4E3B-921B-29F7DF042237}">
      <dgm:prSet/>
      <dgm:spPr/>
      <dgm:t>
        <a:bodyPr/>
        <a:lstStyle/>
        <a:p>
          <a:endParaRPr lang="zh-TW" altLang="en-US"/>
        </a:p>
      </dgm:t>
    </dgm:pt>
    <dgm:pt modelId="{E584FFE6-D1FE-4A30-A9FE-80F0B5DE453F}">
      <dgm:prSet phldrT="[文字]" custT="1"/>
      <dgm:spPr/>
      <dgm:t>
        <a:bodyPr/>
        <a:lstStyle/>
        <a:p>
          <a:pPr>
            <a:spcAft>
              <a:spcPts val="0"/>
            </a:spcAft>
          </a:pPr>
          <a:r>
            <a:rPr lang="zh-TW" altLang="en-US" sz="3600" b="1" dirty="0" smtClean="0">
              <a:latin typeface="+mj-ea"/>
              <a:ea typeface="+mj-ea"/>
            </a:rPr>
            <a:t>異常</a:t>
          </a:r>
          <a:endParaRPr lang="en-US" altLang="zh-TW" sz="3600" b="1" dirty="0" smtClean="0">
            <a:latin typeface="+mj-ea"/>
            <a:ea typeface="+mj-ea"/>
          </a:endParaRPr>
        </a:p>
        <a:p>
          <a:pPr>
            <a:spcAft>
              <a:spcPts val="0"/>
            </a:spcAft>
          </a:pPr>
          <a:r>
            <a:rPr lang="zh-TW" altLang="en-US" sz="3600" b="1" dirty="0" smtClean="0">
              <a:latin typeface="+mj-ea"/>
              <a:ea typeface="+mj-ea"/>
            </a:rPr>
            <a:t>管理</a:t>
          </a:r>
        </a:p>
      </dgm:t>
    </dgm:pt>
    <dgm:pt modelId="{DD839AAB-624A-495D-B6B5-CA286B39BD4A}" type="parTrans" cxnId="{048A2237-DF0E-4EAE-9BED-C1B5F2A972D5}">
      <dgm:prSet/>
      <dgm:spPr/>
      <dgm:t>
        <a:bodyPr/>
        <a:lstStyle/>
        <a:p>
          <a:endParaRPr lang="zh-TW" altLang="en-US"/>
        </a:p>
      </dgm:t>
    </dgm:pt>
    <dgm:pt modelId="{7BB768AF-828A-4C7D-8CA0-674CA09A7064}" type="sibTrans" cxnId="{048A2237-DF0E-4EAE-9BED-C1B5F2A972D5}">
      <dgm:prSet/>
      <dgm:spPr/>
      <dgm:t>
        <a:bodyPr/>
        <a:lstStyle/>
        <a:p>
          <a:endParaRPr lang="zh-TW" altLang="en-US"/>
        </a:p>
      </dgm:t>
    </dgm:pt>
    <dgm:pt modelId="{954003CD-33DE-4F82-A7D0-292EE1C32A50}">
      <dgm:prSet phldrT="[文字]" custT="1"/>
      <dgm:spPr/>
      <dgm:t>
        <a:bodyPr anchor="ctr" anchorCtr="0">
          <a:sp3d>
            <a:bevelT w="0" h="0" prst="angle"/>
          </a:sp3d>
        </a:bodyPr>
        <a:lstStyle/>
        <a:p>
          <a:pPr marL="0" indent="0" algn="l" defTabSz="1155700">
            <a:lnSpc>
              <a:spcPct val="90000"/>
            </a:lnSpc>
            <a:spcBef>
              <a:spcPct val="0"/>
            </a:spcBef>
            <a:spcAft>
              <a:spcPts val="0"/>
            </a:spcAft>
            <a:buNone/>
          </a:pPr>
          <a:r>
            <a:rPr lang="zh-TW" altLang="en-US" sz="2200" b="1" dirty="0" smtClean="0">
              <a:solidFill>
                <a:srgbClr val="C00000"/>
              </a:solidFill>
              <a:latin typeface="+mj-ea"/>
              <a:ea typeface="+mj-ea"/>
            </a:rPr>
            <a:t>醫師層面</a:t>
          </a:r>
        </a:p>
      </dgm:t>
    </dgm:pt>
    <dgm:pt modelId="{65B2142E-A981-48BB-B20B-D4EADC8DBA57}" type="parTrans" cxnId="{4F20152A-3CCD-460E-9E48-709706F86134}">
      <dgm:prSet/>
      <dgm:spPr/>
      <dgm:t>
        <a:bodyPr/>
        <a:lstStyle/>
        <a:p>
          <a:endParaRPr lang="zh-TW" altLang="en-US"/>
        </a:p>
      </dgm:t>
    </dgm:pt>
    <dgm:pt modelId="{A18AFCA3-7F76-4146-8392-35A22A0736A9}" type="sibTrans" cxnId="{4F20152A-3CCD-460E-9E48-709706F86134}">
      <dgm:prSet/>
      <dgm:spPr/>
      <dgm:t>
        <a:bodyPr/>
        <a:lstStyle/>
        <a:p>
          <a:endParaRPr lang="zh-TW" altLang="en-US"/>
        </a:p>
      </dgm:t>
    </dgm:pt>
    <dgm:pt modelId="{5AE270B9-C090-46F4-B54E-83FE61B79A91}">
      <dgm:prSet phldrT="[文字]" custT="1"/>
      <dgm:spPr/>
      <dgm:t>
        <a:bodyPr anchor="ctr" anchorCtr="0">
          <a:sp3d>
            <a:bevelT w="0" h="0" prst="angle"/>
          </a:sp3d>
        </a:bodyPr>
        <a:lstStyle/>
        <a:p>
          <a:pPr marL="0" marR="0" indent="0" algn="l" defTabSz="914400" eaLnBrk="1" fontAlgn="auto" latinLnBrk="0" hangingPunct="1">
            <a:lnSpc>
              <a:spcPct val="100000"/>
            </a:lnSpc>
            <a:spcBef>
              <a:spcPts val="0"/>
            </a:spcBef>
            <a:spcAft>
              <a:spcPts val="0"/>
            </a:spcAft>
            <a:buClrTx/>
            <a:buSzTx/>
            <a:buFontTx/>
            <a:buNone/>
            <a:tabLst/>
            <a:defRPr/>
          </a:pPr>
          <a:r>
            <a:rPr lang="zh-TW" altLang="en-US" sz="2200" b="1" dirty="0" smtClean="0">
              <a:solidFill>
                <a:srgbClr val="C00000"/>
              </a:solidFill>
              <a:latin typeface="+mj-ea"/>
              <a:ea typeface="+mj-ea"/>
            </a:rPr>
            <a:t>病人層面</a:t>
          </a:r>
        </a:p>
      </dgm:t>
    </dgm:pt>
    <dgm:pt modelId="{AC2BB9A5-6E8E-4E7F-BBCD-E2409034137E}" type="parTrans" cxnId="{6F89B307-3CDA-4FDE-B53E-B8C4ADFBC424}">
      <dgm:prSet/>
      <dgm:spPr/>
      <dgm:t>
        <a:bodyPr/>
        <a:lstStyle/>
        <a:p>
          <a:endParaRPr lang="zh-TW" altLang="en-US"/>
        </a:p>
      </dgm:t>
    </dgm:pt>
    <dgm:pt modelId="{1DEB153C-3195-4639-AE51-170EA9F5802D}" type="sibTrans" cxnId="{6F89B307-3CDA-4FDE-B53E-B8C4ADFBC424}">
      <dgm:prSet/>
      <dgm:spPr/>
      <dgm:t>
        <a:bodyPr/>
        <a:lstStyle/>
        <a:p>
          <a:endParaRPr lang="zh-TW" altLang="en-US"/>
        </a:p>
      </dgm:t>
    </dgm:pt>
    <dgm:pt modelId="{714635C1-329A-4A72-B0DB-34DD2E74850D}">
      <dgm:prSet phldrT="[文字]" custT="1"/>
      <dgm:spPr/>
      <dgm:t>
        <a:bodyPr anchor="ctr" anchorCtr="0">
          <a:sp3d>
            <a:bevelT w="0" h="0" prst="angle"/>
          </a:sp3d>
        </a:bodyPr>
        <a:lstStyle/>
        <a:p>
          <a:pPr marL="0" indent="0" algn="ctr" defTabSz="914400">
            <a:lnSpc>
              <a:spcPct val="100000"/>
            </a:lnSpc>
            <a:spcBef>
              <a:spcPts val="0"/>
            </a:spcBef>
            <a:spcAft>
              <a:spcPts val="0"/>
            </a:spcAft>
            <a:buNone/>
          </a:pPr>
          <a:r>
            <a:rPr lang="zh-TW" altLang="en-US" sz="3600" b="1" dirty="0" smtClean="0">
              <a:latin typeface="+mj-ea"/>
              <a:ea typeface="+mj-ea"/>
            </a:rPr>
            <a:t>合理給付</a:t>
          </a:r>
        </a:p>
      </dgm:t>
    </dgm:pt>
    <dgm:pt modelId="{D991B642-DF25-4FDB-8649-A0D0B578DBBF}" type="parTrans" cxnId="{94920E1A-61A7-4733-BD4D-E7663356D462}">
      <dgm:prSet/>
      <dgm:spPr/>
      <dgm:t>
        <a:bodyPr/>
        <a:lstStyle/>
        <a:p>
          <a:endParaRPr lang="zh-TW" altLang="en-US"/>
        </a:p>
      </dgm:t>
    </dgm:pt>
    <dgm:pt modelId="{82E643A4-F365-4DAD-81F0-EE6B12FF8C03}" type="sibTrans" cxnId="{94920E1A-61A7-4733-BD4D-E7663356D462}">
      <dgm:prSet/>
      <dgm:spPr/>
      <dgm:t>
        <a:bodyPr/>
        <a:lstStyle/>
        <a:p>
          <a:endParaRPr lang="zh-TW" altLang="en-US"/>
        </a:p>
      </dgm:t>
    </dgm:pt>
    <dgm:pt modelId="{899F56BE-45B2-45D8-AEC8-D6D4963A7EEB}">
      <dgm:prSet phldrT="[文字]" custT="1"/>
      <dgm:spPr/>
      <dgm:t>
        <a:bodyPr anchor="ctr" anchorCtr="0">
          <a:sp3d>
            <a:bevelT w="0" h="0" prst="angle"/>
          </a:sp3d>
        </a:bodyPr>
        <a:lstStyle/>
        <a:p>
          <a:pPr marL="0" indent="0" algn="l" defTabSz="1155700">
            <a:lnSpc>
              <a:spcPct val="90000"/>
            </a:lnSpc>
            <a:spcBef>
              <a:spcPct val="0"/>
            </a:spcBef>
            <a:spcAft>
              <a:spcPts val="0"/>
            </a:spcAft>
            <a:buNone/>
          </a:pPr>
          <a:r>
            <a:rPr lang="zh-TW" altLang="en-US" sz="2200" b="1" dirty="0" smtClean="0">
              <a:solidFill>
                <a:srgbClr val="C00000"/>
              </a:solidFill>
              <a:latin typeface="+mj-ea"/>
              <a:ea typeface="+mj-ea"/>
            </a:rPr>
            <a:t>藥品之用量及妥適性</a:t>
          </a:r>
        </a:p>
      </dgm:t>
    </dgm:pt>
    <dgm:pt modelId="{B675954D-311C-467F-9911-A87160B2E63C}" type="parTrans" cxnId="{F22D5FA2-4C43-4BEE-A75D-F4C2C1147F8D}">
      <dgm:prSet/>
      <dgm:spPr/>
      <dgm:t>
        <a:bodyPr/>
        <a:lstStyle/>
        <a:p>
          <a:endParaRPr lang="zh-TW" altLang="en-US"/>
        </a:p>
      </dgm:t>
    </dgm:pt>
    <dgm:pt modelId="{B84C61A0-51DF-44CE-92DB-06F6B851F95A}" type="sibTrans" cxnId="{F22D5FA2-4C43-4BEE-A75D-F4C2C1147F8D}">
      <dgm:prSet/>
      <dgm:spPr/>
      <dgm:t>
        <a:bodyPr/>
        <a:lstStyle/>
        <a:p>
          <a:endParaRPr lang="zh-TW" altLang="en-US"/>
        </a:p>
      </dgm:t>
    </dgm:pt>
    <dgm:pt modelId="{0E537B1E-8D85-4AFD-B50C-4BD80990A9B7}" type="pres">
      <dgm:prSet presAssocID="{183C13EE-7EB3-47B1-9BFD-F289D3FFCC37}" presName="Name0" presStyleCnt="0">
        <dgm:presLayoutVars>
          <dgm:dir/>
          <dgm:animLvl val="lvl"/>
          <dgm:resizeHandles/>
        </dgm:presLayoutVars>
      </dgm:prSet>
      <dgm:spPr/>
      <dgm:t>
        <a:bodyPr/>
        <a:lstStyle/>
        <a:p>
          <a:endParaRPr lang="zh-TW" altLang="en-US"/>
        </a:p>
      </dgm:t>
    </dgm:pt>
    <dgm:pt modelId="{60BAC2B8-9B3F-42AD-A860-281D00035F8A}" type="pres">
      <dgm:prSet presAssocID="{76C8CEB2-826F-49A7-9D8C-C50C966D0CD5}" presName="linNode" presStyleCnt="0"/>
      <dgm:spPr/>
    </dgm:pt>
    <dgm:pt modelId="{AF05F22D-D1BC-400A-81DE-AACA640F6F52}" type="pres">
      <dgm:prSet presAssocID="{76C8CEB2-826F-49A7-9D8C-C50C966D0CD5}" presName="parentShp" presStyleLbl="node1" presStyleIdx="0" presStyleCnt="3" custScaleX="101245">
        <dgm:presLayoutVars>
          <dgm:bulletEnabled val="1"/>
        </dgm:presLayoutVars>
      </dgm:prSet>
      <dgm:spPr/>
      <dgm:t>
        <a:bodyPr/>
        <a:lstStyle/>
        <a:p>
          <a:endParaRPr lang="zh-TW" altLang="en-US"/>
        </a:p>
      </dgm:t>
    </dgm:pt>
    <dgm:pt modelId="{6446BCF4-191D-4B77-9F45-84B9B6EDA248}" type="pres">
      <dgm:prSet presAssocID="{76C8CEB2-826F-49A7-9D8C-C50C966D0CD5}" presName="childShp" presStyleLbl="bgAccFollowNode1" presStyleIdx="0" presStyleCnt="3" custScaleX="101642" custScaleY="92417">
        <dgm:presLayoutVars>
          <dgm:bulletEnabled val="1"/>
        </dgm:presLayoutVars>
      </dgm:prSet>
      <dgm:spPr/>
      <dgm:t>
        <a:bodyPr/>
        <a:lstStyle/>
        <a:p>
          <a:endParaRPr lang="zh-TW" altLang="en-US"/>
        </a:p>
      </dgm:t>
    </dgm:pt>
    <dgm:pt modelId="{105FF5EA-D549-4645-BCDF-2673A276B492}" type="pres">
      <dgm:prSet presAssocID="{4640F533-3047-4C61-90C7-C7D20F547F73}" presName="spacing" presStyleCnt="0"/>
      <dgm:spPr/>
    </dgm:pt>
    <dgm:pt modelId="{1C831CD3-04F7-4801-BCF7-4B319A18347C}" type="pres">
      <dgm:prSet presAssocID="{E584FFE6-D1FE-4A30-A9FE-80F0B5DE453F}" presName="linNode" presStyleCnt="0"/>
      <dgm:spPr/>
    </dgm:pt>
    <dgm:pt modelId="{4427B8B6-CD87-49E1-A99A-95FBDC5B751C}" type="pres">
      <dgm:prSet presAssocID="{E584FFE6-D1FE-4A30-A9FE-80F0B5DE453F}" presName="parentShp" presStyleLbl="node1" presStyleIdx="1" presStyleCnt="3" custScaleX="100000">
        <dgm:presLayoutVars>
          <dgm:bulletEnabled val="1"/>
        </dgm:presLayoutVars>
      </dgm:prSet>
      <dgm:spPr/>
      <dgm:t>
        <a:bodyPr/>
        <a:lstStyle/>
        <a:p>
          <a:endParaRPr lang="zh-TW" altLang="en-US"/>
        </a:p>
      </dgm:t>
    </dgm:pt>
    <dgm:pt modelId="{C8A54C7D-DE5E-488B-838B-AACC972FEAC1}" type="pres">
      <dgm:prSet presAssocID="{E584FFE6-D1FE-4A30-A9FE-80F0B5DE453F}" presName="childShp" presStyleLbl="bgAccFollowNode1" presStyleIdx="1" presStyleCnt="3" custScaleX="100000" custScaleY="91940">
        <dgm:presLayoutVars>
          <dgm:bulletEnabled val="1"/>
        </dgm:presLayoutVars>
      </dgm:prSet>
      <dgm:spPr/>
      <dgm:t>
        <a:bodyPr/>
        <a:lstStyle/>
        <a:p>
          <a:endParaRPr lang="zh-TW" altLang="en-US"/>
        </a:p>
      </dgm:t>
    </dgm:pt>
    <dgm:pt modelId="{57B944B8-0B3C-45F7-9893-B79A7BD03FE4}" type="pres">
      <dgm:prSet presAssocID="{7BB768AF-828A-4C7D-8CA0-674CA09A7064}" presName="spacing" presStyleCnt="0"/>
      <dgm:spPr/>
    </dgm:pt>
    <dgm:pt modelId="{FFE7A6F8-2B5F-4580-BD9F-D57A1D6DCF9A}" type="pres">
      <dgm:prSet presAssocID="{714635C1-329A-4A72-B0DB-34DD2E74850D}" presName="linNode" presStyleCnt="0"/>
      <dgm:spPr/>
    </dgm:pt>
    <dgm:pt modelId="{CE5FD04E-3651-4289-A2A9-6710BFA03CD9}" type="pres">
      <dgm:prSet presAssocID="{714635C1-329A-4A72-B0DB-34DD2E74850D}" presName="parentShp" presStyleLbl="node1" presStyleIdx="2" presStyleCnt="3">
        <dgm:presLayoutVars>
          <dgm:bulletEnabled val="1"/>
        </dgm:presLayoutVars>
      </dgm:prSet>
      <dgm:spPr/>
      <dgm:t>
        <a:bodyPr/>
        <a:lstStyle/>
        <a:p>
          <a:endParaRPr lang="zh-TW" altLang="en-US"/>
        </a:p>
      </dgm:t>
    </dgm:pt>
    <dgm:pt modelId="{5B12ACB6-6EF6-4E79-BEDF-2A930BAF84BD}" type="pres">
      <dgm:prSet presAssocID="{714635C1-329A-4A72-B0DB-34DD2E74850D}" presName="childShp" presStyleLbl="bgAccFollowNode1" presStyleIdx="2" presStyleCnt="3" custLinFactNeighborX="-198" custLinFactNeighborY="-104">
        <dgm:presLayoutVars>
          <dgm:bulletEnabled val="1"/>
        </dgm:presLayoutVars>
      </dgm:prSet>
      <dgm:spPr/>
      <dgm:t>
        <a:bodyPr/>
        <a:lstStyle/>
        <a:p>
          <a:endParaRPr lang="zh-TW" altLang="en-US"/>
        </a:p>
      </dgm:t>
    </dgm:pt>
  </dgm:ptLst>
  <dgm:cxnLst>
    <dgm:cxn modelId="{94920E1A-61A7-4733-BD4D-E7663356D462}" srcId="{183C13EE-7EB3-47B1-9BFD-F289D3FFCC37}" destId="{714635C1-329A-4A72-B0DB-34DD2E74850D}" srcOrd="2" destOrd="0" parTransId="{D991B642-DF25-4FDB-8649-A0D0B578DBBF}" sibTransId="{82E643A4-F365-4DAD-81F0-EE6B12FF8C03}"/>
    <dgm:cxn modelId="{873AC8AD-93A9-4111-893F-03D20768F2A1}" type="presOf" srcId="{08274FD7-6495-4AEC-A992-77DE506AECF5}" destId="{6446BCF4-191D-4B77-9F45-84B9B6EDA248}" srcOrd="0" destOrd="0" presId="urn:microsoft.com/office/officeart/2005/8/layout/vList6"/>
    <dgm:cxn modelId="{DFCD270E-4ADB-42B5-A340-795573A113D6}" srcId="{183C13EE-7EB3-47B1-9BFD-F289D3FFCC37}" destId="{76C8CEB2-826F-49A7-9D8C-C50C966D0CD5}" srcOrd="0" destOrd="0" parTransId="{44A0F213-38DA-4654-8F65-B49695A4146F}" sibTransId="{4640F533-3047-4C61-90C7-C7D20F547F73}"/>
    <dgm:cxn modelId="{6A02658F-D46E-4275-BBD8-2A6C70A170D9}" type="presOf" srcId="{5AE270B9-C090-46F4-B54E-83FE61B79A91}" destId="{C8A54C7D-DE5E-488B-838B-AACC972FEAC1}" srcOrd="0" destOrd="1" presId="urn:microsoft.com/office/officeart/2005/8/layout/vList6"/>
    <dgm:cxn modelId="{4F20152A-3CCD-460E-9E48-709706F86134}" srcId="{E584FFE6-D1FE-4A30-A9FE-80F0B5DE453F}" destId="{954003CD-33DE-4F82-A7D0-292EE1C32A50}" srcOrd="0" destOrd="0" parTransId="{65B2142E-A981-48BB-B20B-D4EADC8DBA57}" sibTransId="{A18AFCA3-7F76-4146-8392-35A22A0736A9}"/>
    <dgm:cxn modelId="{B6D2322A-647E-4554-ABD3-2D1FB24148E0}" type="presOf" srcId="{899F56BE-45B2-45D8-AEC8-D6D4963A7EEB}" destId="{5B12ACB6-6EF6-4E79-BEDF-2A930BAF84BD}" srcOrd="0" destOrd="0" presId="urn:microsoft.com/office/officeart/2005/8/layout/vList6"/>
    <dgm:cxn modelId="{F22D5FA2-4C43-4BEE-A75D-F4C2C1147F8D}" srcId="{714635C1-329A-4A72-B0DB-34DD2E74850D}" destId="{899F56BE-45B2-45D8-AEC8-D6D4963A7EEB}" srcOrd="0" destOrd="0" parTransId="{B675954D-311C-467F-9911-A87160B2E63C}" sibTransId="{B84C61A0-51DF-44CE-92DB-06F6B851F95A}"/>
    <dgm:cxn modelId="{B2AF2255-0491-4CFC-8533-AD46A5C24D09}" type="presOf" srcId="{954003CD-33DE-4F82-A7D0-292EE1C32A50}" destId="{C8A54C7D-DE5E-488B-838B-AACC972FEAC1}" srcOrd="0" destOrd="0" presId="urn:microsoft.com/office/officeart/2005/8/layout/vList6"/>
    <dgm:cxn modelId="{B30A73E5-0844-4C2C-A0DC-98EF0B2024A6}" type="presOf" srcId="{76C8CEB2-826F-49A7-9D8C-C50C966D0CD5}" destId="{AF05F22D-D1BC-400A-81DE-AACA640F6F52}" srcOrd="0" destOrd="0" presId="urn:microsoft.com/office/officeart/2005/8/layout/vList6"/>
    <dgm:cxn modelId="{672359D0-4B91-4EB5-8AE1-1707D8011256}" type="presOf" srcId="{714635C1-329A-4A72-B0DB-34DD2E74850D}" destId="{CE5FD04E-3651-4289-A2A9-6710BFA03CD9}" srcOrd="0" destOrd="0" presId="urn:microsoft.com/office/officeart/2005/8/layout/vList6"/>
    <dgm:cxn modelId="{048A2237-DF0E-4EAE-9BED-C1B5F2A972D5}" srcId="{183C13EE-7EB3-47B1-9BFD-F289D3FFCC37}" destId="{E584FFE6-D1FE-4A30-A9FE-80F0B5DE453F}" srcOrd="1" destOrd="0" parTransId="{DD839AAB-624A-495D-B6B5-CA286B39BD4A}" sibTransId="{7BB768AF-828A-4C7D-8CA0-674CA09A7064}"/>
    <dgm:cxn modelId="{EFEEFCFB-633C-4AE2-9EF5-C04A1DF2C727}" type="presOf" srcId="{E584FFE6-D1FE-4A30-A9FE-80F0B5DE453F}" destId="{4427B8B6-CD87-49E1-A99A-95FBDC5B751C}" srcOrd="0" destOrd="0" presId="urn:microsoft.com/office/officeart/2005/8/layout/vList6"/>
    <dgm:cxn modelId="{6F89B307-3CDA-4FDE-B53E-B8C4ADFBC424}" srcId="{E584FFE6-D1FE-4A30-A9FE-80F0B5DE453F}" destId="{5AE270B9-C090-46F4-B54E-83FE61B79A91}" srcOrd="1" destOrd="0" parTransId="{AC2BB9A5-6E8E-4E7F-BBCD-E2409034137E}" sibTransId="{1DEB153C-3195-4639-AE51-170EA9F5802D}"/>
    <dgm:cxn modelId="{E8D900D4-73DB-4E3B-921B-29F7DF042237}" srcId="{76C8CEB2-826F-49A7-9D8C-C50C966D0CD5}" destId="{08274FD7-6495-4AEC-A992-77DE506AECF5}" srcOrd="0" destOrd="0" parTransId="{C6909255-F39F-4725-98D0-FDF01447ABA6}" sibTransId="{3B01FFED-244B-4833-A8C6-CDF0C2673FF8}"/>
    <dgm:cxn modelId="{93180BC6-4C9D-4426-B38E-2FFDD069F103}" type="presOf" srcId="{183C13EE-7EB3-47B1-9BFD-F289D3FFCC37}" destId="{0E537B1E-8D85-4AFD-B50C-4BD80990A9B7}" srcOrd="0" destOrd="0" presId="urn:microsoft.com/office/officeart/2005/8/layout/vList6"/>
    <dgm:cxn modelId="{33162EDF-A9F8-4416-A5D0-D1707786B4B8}" type="presParOf" srcId="{0E537B1E-8D85-4AFD-B50C-4BD80990A9B7}" destId="{60BAC2B8-9B3F-42AD-A860-281D00035F8A}" srcOrd="0" destOrd="0" presId="urn:microsoft.com/office/officeart/2005/8/layout/vList6"/>
    <dgm:cxn modelId="{59596A7E-2113-4DEE-AE3F-E1F406A8FBFA}" type="presParOf" srcId="{60BAC2B8-9B3F-42AD-A860-281D00035F8A}" destId="{AF05F22D-D1BC-400A-81DE-AACA640F6F52}" srcOrd="0" destOrd="0" presId="urn:microsoft.com/office/officeart/2005/8/layout/vList6"/>
    <dgm:cxn modelId="{F75A947B-12A6-4DA9-AF7A-9DED4C1EE3C6}" type="presParOf" srcId="{60BAC2B8-9B3F-42AD-A860-281D00035F8A}" destId="{6446BCF4-191D-4B77-9F45-84B9B6EDA248}" srcOrd="1" destOrd="0" presId="urn:microsoft.com/office/officeart/2005/8/layout/vList6"/>
    <dgm:cxn modelId="{3FBED5F8-4D9D-4784-9559-493E4A5983F7}" type="presParOf" srcId="{0E537B1E-8D85-4AFD-B50C-4BD80990A9B7}" destId="{105FF5EA-D549-4645-BCDF-2673A276B492}" srcOrd="1" destOrd="0" presId="urn:microsoft.com/office/officeart/2005/8/layout/vList6"/>
    <dgm:cxn modelId="{B705EF2B-CF38-4D0D-A8B9-E3680B3A8292}" type="presParOf" srcId="{0E537B1E-8D85-4AFD-B50C-4BD80990A9B7}" destId="{1C831CD3-04F7-4801-BCF7-4B319A18347C}" srcOrd="2" destOrd="0" presId="urn:microsoft.com/office/officeart/2005/8/layout/vList6"/>
    <dgm:cxn modelId="{C4DED482-188A-42E8-B1CF-DD41105E338F}" type="presParOf" srcId="{1C831CD3-04F7-4801-BCF7-4B319A18347C}" destId="{4427B8B6-CD87-49E1-A99A-95FBDC5B751C}" srcOrd="0" destOrd="0" presId="urn:microsoft.com/office/officeart/2005/8/layout/vList6"/>
    <dgm:cxn modelId="{C7972446-8630-48AC-A568-D2920F1A68B9}" type="presParOf" srcId="{1C831CD3-04F7-4801-BCF7-4B319A18347C}" destId="{C8A54C7D-DE5E-488B-838B-AACC972FEAC1}" srcOrd="1" destOrd="0" presId="urn:microsoft.com/office/officeart/2005/8/layout/vList6"/>
    <dgm:cxn modelId="{7A55905C-3CE8-4387-B348-50E9AA52B9A0}" type="presParOf" srcId="{0E537B1E-8D85-4AFD-B50C-4BD80990A9B7}" destId="{57B944B8-0B3C-45F7-9893-B79A7BD03FE4}" srcOrd="3" destOrd="0" presId="urn:microsoft.com/office/officeart/2005/8/layout/vList6"/>
    <dgm:cxn modelId="{B70F7562-D6FC-4CFF-B85A-6BF1FDA3D41F}" type="presParOf" srcId="{0E537B1E-8D85-4AFD-B50C-4BD80990A9B7}" destId="{FFE7A6F8-2B5F-4580-BD9F-D57A1D6DCF9A}" srcOrd="4" destOrd="0" presId="urn:microsoft.com/office/officeart/2005/8/layout/vList6"/>
    <dgm:cxn modelId="{47B5B249-916F-421E-B52D-EA2500D50A8F}" type="presParOf" srcId="{FFE7A6F8-2B5F-4580-BD9F-D57A1D6DCF9A}" destId="{CE5FD04E-3651-4289-A2A9-6710BFA03CD9}" srcOrd="0" destOrd="0" presId="urn:microsoft.com/office/officeart/2005/8/layout/vList6"/>
    <dgm:cxn modelId="{4DA58AE7-BD59-4860-9D2D-FCE2FDAF0BAE}" type="presParOf" srcId="{FFE7A6F8-2B5F-4580-BD9F-D57A1D6DCF9A}" destId="{5B12ACB6-6EF6-4E79-BEDF-2A930BAF84BD}"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2917825" cy="493713"/>
          </a:xfrm>
          <a:prstGeom prst="rect">
            <a:avLst/>
          </a:prstGeom>
          <a:noFill/>
          <a:ln w="9525">
            <a:noFill/>
            <a:miter lim="800000"/>
            <a:headEnd/>
            <a:tailEnd/>
          </a:ln>
          <a:effectLst/>
        </p:spPr>
        <p:txBody>
          <a:bodyPr vert="horz" wrap="square" lIns="92879" tIns="46438" rIns="92879" bIns="46438" numCol="1" anchor="t" anchorCtr="0" compatLnSpc="1">
            <a:prstTxWarp prst="textNoShape">
              <a:avLst/>
            </a:prstTxWarp>
          </a:bodyPr>
          <a:lstStyle>
            <a:lvl1pPr defTabSz="928469">
              <a:defRPr sz="1200"/>
            </a:lvl1pPr>
          </a:lstStyle>
          <a:p>
            <a:pPr>
              <a:defRPr/>
            </a:pPr>
            <a:endParaRPr lang="en-US" altLang="zh-TW"/>
          </a:p>
        </p:txBody>
      </p:sp>
      <p:sp>
        <p:nvSpPr>
          <p:cNvPr id="29699" name="Rectangle 3"/>
          <p:cNvSpPr>
            <a:spLocks noGrp="1" noChangeArrowheads="1"/>
          </p:cNvSpPr>
          <p:nvPr>
            <p:ph type="dt" sz="quarter" idx="1"/>
          </p:nvPr>
        </p:nvSpPr>
        <p:spPr bwMode="auto">
          <a:xfrm>
            <a:off x="3817938" y="0"/>
            <a:ext cx="2917825" cy="493713"/>
          </a:xfrm>
          <a:prstGeom prst="rect">
            <a:avLst/>
          </a:prstGeom>
          <a:noFill/>
          <a:ln w="9525">
            <a:noFill/>
            <a:miter lim="800000"/>
            <a:headEnd/>
            <a:tailEnd/>
          </a:ln>
          <a:effectLst/>
        </p:spPr>
        <p:txBody>
          <a:bodyPr vert="horz" wrap="square" lIns="92879" tIns="46438" rIns="92879" bIns="46438" numCol="1" anchor="t" anchorCtr="0" compatLnSpc="1">
            <a:prstTxWarp prst="textNoShape">
              <a:avLst/>
            </a:prstTxWarp>
          </a:bodyPr>
          <a:lstStyle>
            <a:lvl1pPr algn="r" defTabSz="928469">
              <a:defRPr sz="1200"/>
            </a:lvl1pPr>
          </a:lstStyle>
          <a:p>
            <a:pPr>
              <a:defRPr/>
            </a:pPr>
            <a:endParaRPr lang="en-US" altLang="zh-TW"/>
          </a:p>
        </p:txBody>
      </p:sp>
      <p:sp>
        <p:nvSpPr>
          <p:cNvPr id="29700" name="Rectangle 4"/>
          <p:cNvSpPr>
            <a:spLocks noGrp="1" noChangeArrowheads="1"/>
          </p:cNvSpPr>
          <p:nvPr>
            <p:ph type="ftr" sz="quarter" idx="2"/>
          </p:nvPr>
        </p:nvSpPr>
        <p:spPr bwMode="auto">
          <a:xfrm>
            <a:off x="0" y="9371013"/>
            <a:ext cx="2917825" cy="495300"/>
          </a:xfrm>
          <a:prstGeom prst="rect">
            <a:avLst/>
          </a:prstGeom>
          <a:noFill/>
          <a:ln w="9525">
            <a:noFill/>
            <a:miter lim="800000"/>
            <a:headEnd/>
            <a:tailEnd/>
          </a:ln>
          <a:effectLst/>
        </p:spPr>
        <p:txBody>
          <a:bodyPr vert="horz" wrap="square" lIns="92879" tIns="46438" rIns="92879" bIns="46438" numCol="1" anchor="b" anchorCtr="0" compatLnSpc="1">
            <a:prstTxWarp prst="textNoShape">
              <a:avLst/>
            </a:prstTxWarp>
          </a:bodyPr>
          <a:lstStyle>
            <a:lvl1pPr defTabSz="928469">
              <a:defRPr sz="1200"/>
            </a:lvl1pPr>
          </a:lstStyle>
          <a:p>
            <a:pPr>
              <a:defRPr/>
            </a:pPr>
            <a:endParaRPr lang="en-US" altLang="zh-TW"/>
          </a:p>
        </p:txBody>
      </p:sp>
      <p:sp>
        <p:nvSpPr>
          <p:cNvPr id="29701" name="Rectangle 5"/>
          <p:cNvSpPr>
            <a:spLocks noGrp="1" noChangeArrowheads="1"/>
          </p:cNvSpPr>
          <p:nvPr>
            <p:ph type="sldNum" sz="quarter" idx="3"/>
          </p:nvPr>
        </p:nvSpPr>
        <p:spPr bwMode="auto">
          <a:xfrm>
            <a:off x="3817938" y="9371013"/>
            <a:ext cx="2917825" cy="495300"/>
          </a:xfrm>
          <a:prstGeom prst="rect">
            <a:avLst/>
          </a:prstGeom>
          <a:noFill/>
          <a:ln w="9525">
            <a:noFill/>
            <a:miter lim="800000"/>
            <a:headEnd/>
            <a:tailEnd/>
          </a:ln>
          <a:effectLst/>
        </p:spPr>
        <p:txBody>
          <a:bodyPr vert="horz" wrap="square" lIns="92879" tIns="46438" rIns="92879" bIns="46438" numCol="1" anchor="b" anchorCtr="0" compatLnSpc="1">
            <a:prstTxWarp prst="textNoShape">
              <a:avLst/>
            </a:prstTxWarp>
          </a:bodyPr>
          <a:lstStyle>
            <a:lvl1pPr algn="r" defTabSz="928469">
              <a:defRPr sz="1200"/>
            </a:lvl1pPr>
          </a:lstStyle>
          <a:p>
            <a:pPr>
              <a:defRPr/>
            </a:pPr>
            <a:fld id="{82A42BDB-F2BC-4698-9A8B-EA5599C8CC10}" type="slidenum">
              <a:rPr lang="en-US" altLang="zh-TW"/>
              <a:pPr>
                <a:defRPr/>
              </a:pPr>
              <a:t>‹#›</a:t>
            </a:fld>
            <a:endParaRPr lang="en-US" altLang="zh-TW"/>
          </a:p>
        </p:txBody>
      </p:sp>
    </p:spTree>
    <p:extLst>
      <p:ext uri="{BB962C8B-B14F-4D97-AF65-F5344CB8AC3E}">
        <p14:creationId xmlns:p14="http://schemas.microsoft.com/office/powerpoint/2010/main" val="8583007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17825" cy="493713"/>
          </a:xfrm>
          <a:prstGeom prst="rect">
            <a:avLst/>
          </a:prstGeom>
          <a:noFill/>
          <a:ln w="9525">
            <a:noFill/>
            <a:miter lim="800000"/>
            <a:headEnd/>
            <a:tailEnd/>
          </a:ln>
          <a:effectLst/>
        </p:spPr>
        <p:txBody>
          <a:bodyPr vert="horz" wrap="square" lIns="92879" tIns="46438" rIns="92879" bIns="46438" numCol="1" anchor="t" anchorCtr="0" compatLnSpc="1">
            <a:prstTxWarp prst="textNoShape">
              <a:avLst/>
            </a:prstTxWarp>
          </a:bodyPr>
          <a:lstStyle>
            <a:lvl1pPr defTabSz="928469">
              <a:defRPr sz="1200"/>
            </a:lvl1pPr>
          </a:lstStyle>
          <a:p>
            <a:pPr>
              <a:defRPr/>
            </a:pPr>
            <a:endParaRPr lang="en-US" altLang="zh-TW"/>
          </a:p>
        </p:txBody>
      </p:sp>
      <p:sp>
        <p:nvSpPr>
          <p:cNvPr id="9219" name="Rectangle 3"/>
          <p:cNvSpPr>
            <a:spLocks noGrp="1" noChangeArrowheads="1"/>
          </p:cNvSpPr>
          <p:nvPr>
            <p:ph type="dt" idx="1"/>
          </p:nvPr>
        </p:nvSpPr>
        <p:spPr bwMode="auto">
          <a:xfrm>
            <a:off x="3817938" y="0"/>
            <a:ext cx="2917825" cy="493713"/>
          </a:xfrm>
          <a:prstGeom prst="rect">
            <a:avLst/>
          </a:prstGeom>
          <a:noFill/>
          <a:ln w="9525">
            <a:noFill/>
            <a:miter lim="800000"/>
            <a:headEnd/>
            <a:tailEnd/>
          </a:ln>
          <a:effectLst/>
        </p:spPr>
        <p:txBody>
          <a:bodyPr vert="horz" wrap="square" lIns="92879" tIns="46438" rIns="92879" bIns="46438" numCol="1" anchor="t" anchorCtr="0" compatLnSpc="1">
            <a:prstTxWarp prst="textNoShape">
              <a:avLst/>
            </a:prstTxWarp>
          </a:bodyPr>
          <a:lstStyle>
            <a:lvl1pPr algn="r" defTabSz="928469">
              <a:defRPr sz="1200"/>
            </a:lvl1pPr>
          </a:lstStyle>
          <a:p>
            <a:pPr>
              <a:defRPr/>
            </a:pPr>
            <a:endParaRPr lang="en-US" altLang="zh-TW"/>
          </a:p>
        </p:txBody>
      </p:sp>
      <p:sp>
        <p:nvSpPr>
          <p:cNvPr id="14340" name="Rectangle 4"/>
          <p:cNvSpPr>
            <a:spLocks noGrp="1" noRot="1" noChangeAspect="1" noChangeArrowheads="1" noTextEdit="1"/>
          </p:cNvSpPr>
          <p:nvPr>
            <p:ph type="sldImg" idx="2"/>
          </p:nvPr>
        </p:nvSpPr>
        <p:spPr bwMode="auto">
          <a:xfrm>
            <a:off x="698500" y="739775"/>
            <a:ext cx="5343525" cy="3698875"/>
          </a:xfrm>
          <a:prstGeom prst="rect">
            <a:avLst/>
          </a:prstGeom>
          <a:noFill/>
          <a:ln w="9525">
            <a:solidFill>
              <a:srgbClr val="000000"/>
            </a:solidFill>
            <a:miter lim="800000"/>
            <a:headEnd/>
            <a:tailEnd/>
          </a:ln>
        </p:spPr>
      </p:sp>
      <p:sp>
        <p:nvSpPr>
          <p:cNvPr id="9221" name="Rectangle 5"/>
          <p:cNvSpPr>
            <a:spLocks noGrp="1" noChangeArrowheads="1"/>
          </p:cNvSpPr>
          <p:nvPr>
            <p:ph type="body" sz="quarter" idx="3"/>
          </p:nvPr>
        </p:nvSpPr>
        <p:spPr bwMode="auto">
          <a:xfrm>
            <a:off x="898525" y="4686300"/>
            <a:ext cx="4938713" cy="4440238"/>
          </a:xfrm>
          <a:prstGeom prst="rect">
            <a:avLst/>
          </a:prstGeom>
          <a:noFill/>
          <a:ln w="9525">
            <a:noFill/>
            <a:miter lim="800000"/>
            <a:headEnd/>
            <a:tailEnd/>
          </a:ln>
          <a:effectLst/>
        </p:spPr>
        <p:txBody>
          <a:bodyPr vert="horz" wrap="square" lIns="92879" tIns="46438" rIns="92879" bIns="46438" numCol="1" anchor="t" anchorCtr="0" compatLnSpc="1">
            <a:prstTxWarp prst="textNoShape">
              <a:avLst/>
            </a:prstTxWarp>
          </a:bodyPr>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9222" name="Rectangle 6"/>
          <p:cNvSpPr>
            <a:spLocks noGrp="1" noChangeArrowheads="1"/>
          </p:cNvSpPr>
          <p:nvPr>
            <p:ph type="ftr" sz="quarter" idx="4"/>
          </p:nvPr>
        </p:nvSpPr>
        <p:spPr bwMode="auto">
          <a:xfrm>
            <a:off x="0" y="9371013"/>
            <a:ext cx="2917825" cy="495300"/>
          </a:xfrm>
          <a:prstGeom prst="rect">
            <a:avLst/>
          </a:prstGeom>
          <a:noFill/>
          <a:ln w="9525">
            <a:noFill/>
            <a:miter lim="800000"/>
            <a:headEnd/>
            <a:tailEnd/>
          </a:ln>
          <a:effectLst/>
        </p:spPr>
        <p:txBody>
          <a:bodyPr vert="horz" wrap="square" lIns="92879" tIns="46438" rIns="92879" bIns="46438" numCol="1" anchor="b" anchorCtr="0" compatLnSpc="1">
            <a:prstTxWarp prst="textNoShape">
              <a:avLst/>
            </a:prstTxWarp>
          </a:bodyPr>
          <a:lstStyle>
            <a:lvl1pPr defTabSz="928469">
              <a:defRPr sz="1200"/>
            </a:lvl1pPr>
          </a:lstStyle>
          <a:p>
            <a:pPr>
              <a:defRPr/>
            </a:pPr>
            <a:endParaRPr lang="en-US" altLang="zh-TW"/>
          </a:p>
        </p:txBody>
      </p:sp>
      <p:sp>
        <p:nvSpPr>
          <p:cNvPr id="9223" name="Rectangle 7"/>
          <p:cNvSpPr>
            <a:spLocks noGrp="1" noChangeArrowheads="1"/>
          </p:cNvSpPr>
          <p:nvPr>
            <p:ph type="sldNum" sz="quarter" idx="5"/>
          </p:nvPr>
        </p:nvSpPr>
        <p:spPr bwMode="auto">
          <a:xfrm>
            <a:off x="3817938" y="9371013"/>
            <a:ext cx="2917825" cy="495300"/>
          </a:xfrm>
          <a:prstGeom prst="rect">
            <a:avLst/>
          </a:prstGeom>
          <a:noFill/>
          <a:ln w="9525">
            <a:noFill/>
            <a:miter lim="800000"/>
            <a:headEnd/>
            <a:tailEnd/>
          </a:ln>
          <a:effectLst/>
        </p:spPr>
        <p:txBody>
          <a:bodyPr vert="horz" wrap="square" lIns="92879" tIns="46438" rIns="92879" bIns="46438" numCol="1" anchor="b" anchorCtr="0" compatLnSpc="1">
            <a:prstTxWarp prst="textNoShape">
              <a:avLst/>
            </a:prstTxWarp>
          </a:bodyPr>
          <a:lstStyle>
            <a:lvl1pPr algn="r" defTabSz="928469">
              <a:defRPr sz="1200"/>
            </a:lvl1pPr>
          </a:lstStyle>
          <a:p>
            <a:pPr>
              <a:defRPr/>
            </a:pPr>
            <a:fld id="{1C71C76B-E9FE-4455-872C-F9E2A76D808A}" type="slidenum">
              <a:rPr lang="en-US" altLang="zh-TW"/>
              <a:pPr>
                <a:defRPr/>
              </a:pPr>
              <a:t>‹#›</a:t>
            </a:fld>
            <a:endParaRPr lang="en-US" altLang="zh-TW"/>
          </a:p>
        </p:txBody>
      </p:sp>
    </p:spTree>
    <p:extLst>
      <p:ext uri="{BB962C8B-B14F-4D97-AF65-F5344CB8AC3E}">
        <p14:creationId xmlns:p14="http://schemas.microsoft.com/office/powerpoint/2010/main" val="478600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新細明體" charset="-120"/>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新細明體" charset="-120"/>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新細明體" charset="-120"/>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新細明體" charset="-120"/>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新細明體"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投影片圖像版面配置區 1"/>
          <p:cNvSpPr>
            <a:spLocks noGrp="1" noRot="1" noChangeAspect="1"/>
          </p:cNvSpPr>
          <p:nvPr>
            <p:ph type="sldImg"/>
          </p:nvPr>
        </p:nvSpPr>
        <p:spPr>
          <a:ln/>
        </p:spPr>
      </p:sp>
      <p:sp>
        <p:nvSpPr>
          <p:cNvPr id="17410" name="備忘稿版面配置區 2"/>
          <p:cNvSpPr>
            <a:spLocks noGrp="1"/>
          </p:cNvSpPr>
          <p:nvPr>
            <p:ph type="body" idx="1"/>
          </p:nvPr>
        </p:nvSpPr>
        <p:spPr>
          <a:noFill/>
          <a:ln/>
        </p:spPr>
        <p:txBody>
          <a:bodyPr/>
          <a:lstStyle/>
          <a:p>
            <a:pPr eaLnBrk="1" hangingPunct="1"/>
            <a:endParaRPr lang="zh-TW" altLang="en-US" smtClean="0"/>
          </a:p>
        </p:txBody>
      </p:sp>
      <p:sp>
        <p:nvSpPr>
          <p:cNvPr id="17411" name="投影片編號版面配置區 3"/>
          <p:cNvSpPr>
            <a:spLocks noGrp="1"/>
          </p:cNvSpPr>
          <p:nvPr>
            <p:ph type="sldNum" sz="quarter" idx="5"/>
          </p:nvPr>
        </p:nvSpPr>
        <p:spPr>
          <a:noFill/>
        </p:spPr>
        <p:txBody>
          <a:bodyPr/>
          <a:lstStyle/>
          <a:p>
            <a:pPr defTabSz="927100"/>
            <a:fld id="{AAF8AB69-6872-4A01-BC59-D651E7FB10E7}" type="slidenum">
              <a:rPr lang="en-US" altLang="zh-TW" smtClean="0"/>
              <a:pPr defTabSz="927100"/>
              <a:t>1</a:t>
            </a:fld>
            <a:endParaRPr lang="en-US" altLang="zh-TW"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7"/>
          <p:cNvSpPr>
            <a:spLocks noGrp="1" noChangeArrowheads="1"/>
          </p:cNvSpPr>
          <p:nvPr>
            <p:ph type="sldNum" sz="quarter" idx="5"/>
          </p:nvPr>
        </p:nvSpPr>
        <p:spPr>
          <a:noFill/>
        </p:spPr>
        <p:txBody>
          <a:bodyPr/>
          <a:lstStyle/>
          <a:p>
            <a:pPr defTabSz="927100"/>
            <a:fld id="{34FD7684-ADE8-45E8-AE84-CB19A469721A}" type="slidenum">
              <a:rPr lang="en-US" altLang="zh-TW" smtClean="0"/>
              <a:pPr defTabSz="927100"/>
              <a:t>2</a:t>
            </a:fld>
            <a:endParaRPr lang="en-US" altLang="zh-TW" smtClean="0"/>
          </a:p>
        </p:txBody>
      </p:sp>
      <p:sp>
        <p:nvSpPr>
          <p:cNvPr id="19458" name="Rectangle 2"/>
          <p:cNvSpPr>
            <a:spLocks noGrp="1" noRot="1" noChangeAspect="1" noChangeArrowheads="1" noTextEdit="1"/>
          </p:cNvSpPr>
          <p:nvPr>
            <p:ph type="sldImg"/>
          </p:nvPr>
        </p:nvSpPr>
        <p:spPr>
          <a:xfrm>
            <a:off x="695325" y="739775"/>
            <a:ext cx="5345113" cy="3700463"/>
          </a:xfrm>
          <a:solidFill>
            <a:srgbClr val="FFFFFF"/>
          </a:solidFill>
          <a:ln/>
        </p:spPr>
      </p:sp>
      <p:sp>
        <p:nvSpPr>
          <p:cNvPr id="19459" name="Rectangle 3"/>
          <p:cNvSpPr>
            <a:spLocks noGrp="1" noChangeArrowheads="1"/>
          </p:cNvSpPr>
          <p:nvPr>
            <p:ph type="body" idx="1"/>
          </p:nvPr>
        </p:nvSpPr>
        <p:spPr>
          <a:solidFill>
            <a:srgbClr val="FFFFFF"/>
          </a:solidFill>
          <a:ln>
            <a:solidFill>
              <a:srgbClr val="000000"/>
            </a:solidFill>
          </a:ln>
        </p:spPr>
        <p:txBody>
          <a:bodyPr lIns="91537" tIns="45767" rIns="91537" bIns="45767"/>
          <a:lstStyle/>
          <a:p>
            <a:pPr eaLnBrk="1" hangingPunct="1"/>
            <a:endParaRPr lang="zh-TW" altLang="zh-TW" b="1"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ChangeArrowheads="1" noTextEdit="1"/>
          </p:cNvSpPr>
          <p:nvPr>
            <p:ph type="sldImg"/>
          </p:nvPr>
        </p:nvSpPr>
        <p:spPr>
          <a:ln/>
        </p:spPr>
      </p:sp>
      <p:sp>
        <p:nvSpPr>
          <p:cNvPr id="24578" name="Rectangle 3"/>
          <p:cNvSpPr>
            <a:spLocks noGrp="1" noChangeArrowheads="1"/>
          </p:cNvSpPr>
          <p:nvPr>
            <p:ph type="body" idx="1"/>
          </p:nvPr>
        </p:nvSpPr>
        <p:spPr>
          <a:noFill/>
          <a:ln/>
        </p:spPr>
        <p:txBody>
          <a:bodyPr/>
          <a:lstStyle/>
          <a:p>
            <a:endParaRPr lang="zh-TW" altLang="en-US"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7"/>
          <p:cNvSpPr>
            <a:spLocks noGrp="1" noChangeArrowheads="1"/>
          </p:cNvSpPr>
          <p:nvPr>
            <p:ph type="sldNum" sz="quarter" idx="5"/>
          </p:nvPr>
        </p:nvSpPr>
        <p:spPr>
          <a:noFill/>
        </p:spPr>
        <p:txBody>
          <a:bodyPr/>
          <a:lstStyle/>
          <a:p>
            <a:pPr defTabSz="908050"/>
            <a:fld id="{1E314C12-5EAD-4E96-9C4D-FCEB8828C99C}" type="slidenum">
              <a:rPr lang="en-US" altLang="zh-TW" smtClean="0">
                <a:latin typeface="Arial" charset="0"/>
              </a:rPr>
              <a:pPr defTabSz="908050"/>
              <a:t>13</a:t>
            </a:fld>
            <a:endParaRPr lang="en-US" altLang="zh-TW" smtClean="0">
              <a:latin typeface="Arial" charset="0"/>
            </a:endParaRPr>
          </a:p>
        </p:txBody>
      </p:sp>
      <p:sp>
        <p:nvSpPr>
          <p:cNvPr id="67586" name="Rectangle 2"/>
          <p:cNvSpPr>
            <a:spLocks noGrp="1" noRot="1" noChangeAspect="1" noChangeArrowheads="1" noTextEdit="1"/>
          </p:cNvSpPr>
          <p:nvPr>
            <p:ph type="sldImg"/>
          </p:nvPr>
        </p:nvSpPr>
        <p:spPr>
          <a:xfrm>
            <a:off x="736600" y="739775"/>
            <a:ext cx="5407025" cy="3741738"/>
          </a:xfrm>
          <a:solidFill>
            <a:srgbClr val="FFFFFF"/>
          </a:solidFill>
          <a:ln/>
        </p:spPr>
      </p:sp>
      <p:sp>
        <p:nvSpPr>
          <p:cNvPr id="67587" name="Rectangle 5"/>
          <p:cNvSpPr>
            <a:spLocks noGrp="1" noChangeArrowheads="1"/>
          </p:cNvSpPr>
          <p:nvPr>
            <p:ph type="body" idx="1"/>
          </p:nvPr>
        </p:nvSpPr>
        <p:spPr>
          <a:xfrm>
            <a:off x="452438" y="4613275"/>
            <a:ext cx="5956300" cy="4918075"/>
          </a:xfrm>
          <a:noFill/>
          <a:ln>
            <a:solidFill>
              <a:schemeClr val="tx1"/>
            </a:solidFill>
          </a:ln>
        </p:spPr>
        <p:txBody>
          <a:bodyPr/>
          <a:lstStyle/>
          <a:p>
            <a:pPr>
              <a:lnSpc>
                <a:spcPct val="85000"/>
              </a:lnSpc>
              <a:spcBef>
                <a:spcPct val="0"/>
              </a:spcBef>
            </a:pPr>
            <a:r>
              <a:rPr lang="zh-TW" altLang="en-US" sz="1100" smtClean="0">
                <a:latin typeface="標楷體" pitchFamily="65" charset="-120"/>
                <a:ea typeface="標楷體" pitchFamily="65" charset="-120"/>
              </a:rPr>
              <a:t>一、背景說明：</a:t>
            </a:r>
          </a:p>
          <a:p>
            <a:pPr>
              <a:lnSpc>
                <a:spcPct val="85000"/>
              </a:lnSpc>
              <a:spcBef>
                <a:spcPct val="0"/>
              </a:spcBef>
            </a:pPr>
            <a:r>
              <a:rPr lang="zh-TW" altLang="en-US" sz="1100" smtClean="0">
                <a:latin typeface="標楷體" pitchFamily="65" charset="-120"/>
                <a:ea typeface="標楷體" pitchFamily="65" charset="-120"/>
              </a:rPr>
              <a:t>(一)第6次藥價調整之新藥價自98.10.1起生效，將可緩和藥費支出的成長。</a:t>
            </a:r>
          </a:p>
          <a:p>
            <a:pPr>
              <a:lnSpc>
                <a:spcPct val="85000"/>
              </a:lnSpc>
              <a:spcBef>
                <a:spcPct val="0"/>
              </a:spcBef>
            </a:pPr>
            <a:r>
              <a:rPr lang="zh-TW" altLang="en-US" sz="1100" smtClean="0">
                <a:latin typeface="標楷體" pitchFamily="65" charset="-120"/>
                <a:ea typeface="標楷體" pitchFamily="65" charset="-120"/>
              </a:rPr>
              <a:t>(二)費協會之總額協商會議於98年9月召開時，當時之藥價調整作業尚未實施，但總額協商會議</a:t>
            </a:r>
          </a:p>
          <a:p>
            <a:pPr>
              <a:lnSpc>
                <a:spcPct val="85000"/>
              </a:lnSpc>
              <a:spcBef>
                <a:spcPct val="0"/>
              </a:spcBef>
            </a:pPr>
            <a:r>
              <a:rPr lang="zh-TW" altLang="en-US" sz="1100" smtClean="0">
                <a:latin typeface="標楷體" pitchFamily="65" charset="-120"/>
                <a:ea typeface="標楷體" pitchFamily="65" charset="-120"/>
              </a:rPr>
              <a:t>    時確已將調整效應納入考量，故99年總額成長率相較於往年之成長率有較低之情形。醫院</a:t>
            </a:r>
          </a:p>
          <a:p>
            <a:pPr>
              <a:lnSpc>
                <a:spcPct val="85000"/>
              </a:lnSpc>
              <a:spcBef>
                <a:spcPct val="0"/>
              </a:spcBef>
            </a:pPr>
            <a:r>
              <a:rPr lang="zh-TW" altLang="en-US" sz="1100" smtClean="0">
                <a:latin typeface="標楷體" pitchFamily="65" charset="-120"/>
                <a:ea typeface="標楷體" pitchFamily="65" charset="-120"/>
              </a:rPr>
              <a:t>    總額98年總成長率為4.461%，99年成長率為2.734%；西醫基層總額98年總成長率為3.346%</a:t>
            </a:r>
          </a:p>
          <a:p>
            <a:pPr>
              <a:lnSpc>
                <a:spcPct val="85000"/>
              </a:lnSpc>
              <a:spcBef>
                <a:spcPct val="0"/>
              </a:spcBef>
            </a:pPr>
            <a:r>
              <a:rPr lang="zh-TW" altLang="en-US" sz="1100" smtClean="0">
                <a:latin typeface="標楷體" pitchFamily="65" charset="-120"/>
                <a:ea typeface="標楷體" pitchFamily="65" charset="-120"/>
              </a:rPr>
              <a:t>    ，99年成長率為2.236%。</a:t>
            </a:r>
          </a:p>
          <a:p>
            <a:pPr>
              <a:lnSpc>
                <a:spcPct val="85000"/>
              </a:lnSpc>
              <a:spcBef>
                <a:spcPct val="0"/>
              </a:spcBef>
            </a:pPr>
            <a:r>
              <a:rPr lang="zh-TW" altLang="en-US" sz="1100" smtClean="0">
                <a:latin typeface="標楷體" pitchFamily="65" charset="-120"/>
                <a:ea typeface="標楷體" pitchFamily="65" charset="-120"/>
              </a:rPr>
              <a:t>二、爭議點：</a:t>
            </a:r>
          </a:p>
          <a:p>
            <a:pPr>
              <a:lnSpc>
                <a:spcPct val="85000"/>
              </a:lnSpc>
              <a:spcBef>
                <a:spcPct val="0"/>
              </a:spcBef>
            </a:pPr>
            <a:r>
              <a:rPr lang="zh-TW" altLang="en-US" sz="1100" smtClean="0">
                <a:latin typeface="標楷體" pitchFamily="65" charset="-120"/>
                <a:ea typeface="標楷體" pitchFamily="65" charset="-120"/>
              </a:rPr>
              <a:t>    第6次藥價調整金額之運用，考量許多民眾常為了健保藥品給付未能涵蓋之範圍而必須自費</a:t>
            </a:r>
          </a:p>
          <a:p>
            <a:pPr>
              <a:lnSpc>
                <a:spcPct val="85000"/>
              </a:lnSpc>
              <a:spcBef>
                <a:spcPct val="0"/>
              </a:spcBef>
            </a:pPr>
            <a:r>
              <a:rPr lang="zh-TW" altLang="en-US" sz="1100" smtClean="0">
                <a:latin typeface="標楷體" pitchFamily="65" charset="-120"/>
                <a:ea typeface="標楷體" pitchFamily="65" charset="-120"/>
              </a:rPr>
              <a:t>    購藥，為減少民眾自費醫療的負擔，將大多數病患或其家屬反映之需求、臨床醫藥專家及</a:t>
            </a:r>
          </a:p>
          <a:p>
            <a:pPr>
              <a:lnSpc>
                <a:spcPct val="85000"/>
              </a:lnSpc>
              <a:spcBef>
                <a:spcPct val="0"/>
              </a:spcBef>
            </a:pPr>
            <a:r>
              <a:rPr lang="zh-TW" altLang="en-US" sz="1100" smtClean="0">
                <a:latin typeface="標楷體" pitchFamily="65" charset="-120"/>
                <a:ea typeface="標楷體" pitchFamily="65" charset="-120"/>
              </a:rPr>
              <a:t>    相關醫學會之建議、相關衛生政策亦列入考量，提升民眾就醫品質。</a:t>
            </a:r>
          </a:p>
          <a:p>
            <a:pPr>
              <a:lnSpc>
                <a:spcPct val="85000"/>
              </a:lnSpc>
              <a:spcBef>
                <a:spcPct val="0"/>
              </a:spcBef>
            </a:pPr>
            <a:r>
              <a:rPr lang="zh-TW" altLang="en-US" sz="1100" smtClean="0">
                <a:latin typeface="標楷體" pitchFamily="65" charset="-120"/>
                <a:ea typeface="標楷體" pitchFamily="65" charset="-120"/>
              </a:rPr>
              <a:t>三、目前辦理情形：此次例行性藥價調整，健保局提出三大配套：</a:t>
            </a:r>
          </a:p>
          <a:p>
            <a:pPr>
              <a:lnSpc>
                <a:spcPct val="85000"/>
              </a:lnSpc>
              <a:spcBef>
                <a:spcPct val="0"/>
              </a:spcBef>
            </a:pPr>
            <a:r>
              <a:rPr lang="zh-TW" altLang="en-US" sz="1100" smtClean="0">
                <a:latin typeface="標楷體" pitchFamily="65" charset="-120"/>
                <a:ea typeface="標楷體" pitchFamily="65" charset="-120"/>
              </a:rPr>
              <a:t>(一) 擴大民眾用藥權益，減少民眾自費醫療：放寬癌症、</a:t>
            </a:r>
            <a:r>
              <a:rPr lang="en-US" altLang="zh-TW" sz="1100" smtClean="0">
                <a:latin typeface="標楷體" pitchFamily="65" charset="-120"/>
                <a:ea typeface="標楷體" pitchFamily="65" charset="-120"/>
              </a:rPr>
              <a:t>BC</a:t>
            </a:r>
            <a:r>
              <a:rPr lang="zh-TW" altLang="en-US" sz="1100" smtClean="0">
                <a:latin typeface="標楷體" pitchFamily="65" charset="-120"/>
                <a:ea typeface="標楷體" pitchFamily="65" charset="-120"/>
              </a:rPr>
              <a:t>肝炎及降血脂等治療藥品給付規定</a:t>
            </a:r>
          </a:p>
          <a:p>
            <a:pPr>
              <a:lnSpc>
                <a:spcPct val="85000"/>
              </a:lnSpc>
              <a:spcBef>
                <a:spcPct val="0"/>
              </a:spcBef>
            </a:pPr>
            <a:r>
              <a:rPr lang="zh-TW" altLang="en-US" sz="1100" smtClean="0">
                <a:latin typeface="標楷體" pitchFamily="65" charset="-120"/>
                <a:ea typeface="標楷體" pitchFamily="65" charset="-120"/>
              </a:rPr>
              <a:t>(二) 提升民眾用藥品質：</a:t>
            </a:r>
          </a:p>
          <a:p>
            <a:pPr>
              <a:lnSpc>
                <a:spcPct val="85000"/>
              </a:lnSpc>
              <a:spcBef>
                <a:spcPct val="0"/>
              </a:spcBef>
            </a:pPr>
            <a:r>
              <a:rPr lang="zh-TW" altLang="en-US" sz="1100" smtClean="0">
                <a:latin typeface="標楷體" pitchFamily="65" charset="-120"/>
                <a:ea typeface="標楷體" pitchFamily="65" charset="-120"/>
              </a:rPr>
              <a:t> 1、使用經嚴格管控、規格一致原料藥(</a:t>
            </a:r>
            <a:r>
              <a:rPr lang="en-US" altLang="zh-TW" sz="1100" smtClean="0">
                <a:latin typeface="標楷體" pitchFamily="65" charset="-120"/>
                <a:ea typeface="標楷體" pitchFamily="65" charset="-120"/>
              </a:rPr>
              <a:t>DMF)，</a:t>
            </a:r>
            <a:r>
              <a:rPr lang="zh-TW" altLang="en-US" sz="1100" smtClean="0">
                <a:latin typeface="標楷體" pitchFamily="65" charset="-120"/>
                <a:ea typeface="標楷體" pitchFamily="65" charset="-120"/>
              </a:rPr>
              <a:t>或製藥過程符合國際公認藥品優良製造規範（</a:t>
            </a:r>
          </a:p>
          <a:p>
            <a:pPr>
              <a:lnSpc>
                <a:spcPct val="85000"/>
              </a:lnSpc>
              <a:spcBef>
                <a:spcPct val="0"/>
              </a:spcBef>
            </a:pPr>
            <a:r>
              <a:rPr lang="en-US" altLang="zh-TW" sz="1100" smtClean="0">
                <a:latin typeface="標楷體" pitchFamily="65" charset="-120"/>
                <a:ea typeface="標楷體" pitchFamily="65" charset="-120"/>
              </a:rPr>
              <a:t>    PIC/S GMP）、</a:t>
            </a:r>
            <a:r>
              <a:rPr lang="zh-TW" altLang="en-US" sz="1100" smtClean="0">
                <a:latin typeface="標楷體" pitchFamily="65" charset="-120"/>
                <a:ea typeface="標楷體" pitchFamily="65" charset="-120"/>
              </a:rPr>
              <a:t>或通過歐美核准上市並具有便民包裝之藥品，依其品質提升之程度，於藥價</a:t>
            </a:r>
          </a:p>
          <a:p>
            <a:pPr>
              <a:lnSpc>
                <a:spcPct val="85000"/>
              </a:lnSpc>
              <a:spcBef>
                <a:spcPct val="0"/>
              </a:spcBef>
            </a:pPr>
            <a:r>
              <a:rPr lang="zh-TW" altLang="en-US" sz="1100" smtClean="0">
                <a:latin typeface="標楷體" pitchFamily="65" charset="-120"/>
                <a:ea typeface="標楷體" pitchFamily="65" charset="-120"/>
              </a:rPr>
              <a:t>    調整時以同成分同劑型同規格量最高價之50％~100％為該類藥品之最低價。</a:t>
            </a:r>
          </a:p>
          <a:p>
            <a:pPr>
              <a:lnSpc>
                <a:spcPct val="85000"/>
              </a:lnSpc>
              <a:spcBef>
                <a:spcPct val="0"/>
              </a:spcBef>
            </a:pPr>
            <a:r>
              <a:rPr lang="zh-TW" altLang="en-US" sz="1100" smtClean="0">
                <a:latin typeface="標楷體" pitchFamily="65" charset="-120"/>
                <a:ea typeface="標楷體" pitchFamily="65" charset="-120"/>
              </a:rPr>
              <a:t> 2、為提高孩童服藥方便性及順從性的原瓶給藥口服液劑，亦給予調降底限，亦即由前次藥價</a:t>
            </a:r>
          </a:p>
          <a:p>
            <a:pPr>
              <a:lnSpc>
                <a:spcPct val="85000"/>
              </a:lnSpc>
              <a:spcBef>
                <a:spcPct val="0"/>
              </a:spcBef>
            </a:pPr>
            <a:r>
              <a:rPr lang="zh-TW" altLang="en-US" sz="1100" smtClean="0">
                <a:latin typeface="標楷體" pitchFamily="65" charset="-120"/>
                <a:ea typeface="標楷體" pitchFamily="65" charset="-120"/>
              </a:rPr>
              <a:t>    調整作業設定每瓶20元以下者不予調整，調高為25元。</a:t>
            </a:r>
          </a:p>
          <a:p>
            <a:pPr>
              <a:lnSpc>
                <a:spcPct val="85000"/>
              </a:lnSpc>
              <a:spcBef>
                <a:spcPct val="0"/>
              </a:spcBef>
            </a:pPr>
            <a:r>
              <a:rPr lang="zh-TW" altLang="en-US" sz="1100" smtClean="0">
                <a:latin typeface="標楷體" pitchFamily="65" charset="-120"/>
                <a:ea typeface="標楷體" pitchFamily="65" charset="-120"/>
              </a:rPr>
              <a:t>(三) 進行換藥監測：自98年10月份起監控醫院換藥，持續監控6個月。</a:t>
            </a:r>
          </a:p>
          <a:p>
            <a:pPr>
              <a:lnSpc>
                <a:spcPct val="85000"/>
              </a:lnSpc>
              <a:spcBef>
                <a:spcPct val="0"/>
              </a:spcBef>
            </a:pPr>
            <a:r>
              <a:rPr lang="zh-TW" altLang="en-US" sz="1100" smtClean="0">
                <a:latin typeface="標楷體" pitchFamily="65" charset="-120"/>
                <a:ea typeface="標楷體" pitchFamily="65" charset="-120"/>
              </a:rPr>
              <a:t>四、未來工作重點：</a:t>
            </a:r>
          </a:p>
          <a:p>
            <a:pPr>
              <a:lnSpc>
                <a:spcPct val="85000"/>
              </a:lnSpc>
              <a:spcBef>
                <a:spcPct val="0"/>
              </a:spcBef>
            </a:pPr>
            <a:r>
              <a:rPr lang="zh-TW" altLang="en-US" sz="1100" smtClean="0">
                <a:latin typeface="標楷體" pitchFamily="65" charset="-120"/>
                <a:ea typeface="標楷體" pitchFamily="65" charset="-120"/>
              </a:rPr>
              <a:t>(一) 將參考96.10.12費協會決議，以藥價調整預估節餘款之20%為上限，用於調整支付標準不</a:t>
            </a:r>
          </a:p>
          <a:p>
            <a:pPr>
              <a:lnSpc>
                <a:spcPct val="85000"/>
              </a:lnSpc>
              <a:spcBef>
                <a:spcPct val="0"/>
              </a:spcBef>
            </a:pPr>
            <a:r>
              <a:rPr lang="zh-TW" altLang="en-US" sz="1100" smtClean="0">
                <a:latin typeface="標楷體" pitchFamily="65" charset="-120"/>
                <a:ea typeface="標楷體" pitchFamily="65" charset="-120"/>
              </a:rPr>
              <a:t>     合理項目及民眾需要之醫療用藥。</a:t>
            </a:r>
          </a:p>
          <a:p>
            <a:pPr>
              <a:lnSpc>
                <a:spcPct val="85000"/>
              </a:lnSpc>
              <a:spcBef>
                <a:spcPct val="0"/>
              </a:spcBef>
            </a:pPr>
            <a:r>
              <a:rPr lang="zh-TW" altLang="en-US" sz="1100" smtClean="0">
                <a:latin typeface="標楷體" pitchFamily="65" charset="-120"/>
                <a:ea typeface="標楷體" pitchFamily="65" charset="-120"/>
              </a:rPr>
              <a:t>(二) 藥價調整節餘款20%之使用程序，將依監理會、費協會、民眾及病人團體、各醫學會、各</a:t>
            </a:r>
          </a:p>
          <a:p>
            <a:pPr>
              <a:lnSpc>
                <a:spcPct val="85000"/>
              </a:lnSpc>
              <a:spcBef>
                <a:spcPct val="0"/>
              </a:spcBef>
            </a:pPr>
            <a:r>
              <a:rPr lang="zh-TW" altLang="en-US" sz="1100" smtClean="0">
                <a:latin typeface="標楷體" pitchFamily="65" charset="-120"/>
                <a:ea typeface="標楷體" pitchFamily="65" charset="-120"/>
              </a:rPr>
              <a:t>     醫事機構等相關單位之建議意見，於收集相關實證醫學及經濟效益評估資料，提報醫療相</a:t>
            </a:r>
          </a:p>
          <a:p>
            <a:pPr>
              <a:lnSpc>
                <a:spcPct val="85000"/>
              </a:lnSpc>
              <a:spcBef>
                <a:spcPct val="0"/>
              </a:spcBef>
            </a:pPr>
            <a:r>
              <a:rPr lang="zh-TW" altLang="en-US" sz="1100" smtClean="0">
                <a:latin typeface="標楷體" pitchFamily="65" charset="-120"/>
                <a:ea typeface="標楷體" pitchFamily="65" charset="-120"/>
              </a:rPr>
              <a:t>     關之給付協議會議或專家會議審議評估後，並陳報衛生署核定後實施。</a:t>
            </a:r>
          </a:p>
          <a:p>
            <a:pPr>
              <a:lnSpc>
                <a:spcPct val="85000"/>
              </a:lnSpc>
              <a:spcBef>
                <a:spcPct val="0"/>
              </a:spcBef>
            </a:pPr>
            <a:endParaRPr lang="zh-TW" altLang="en-US" sz="1100" smtClean="0">
              <a:latin typeface="標楷體" pitchFamily="65" charset="-120"/>
              <a:ea typeface="標楷體" pitchFamily="65" charset="-12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7"/>
          <p:cNvSpPr>
            <a:spLocks noGrp="1" noChangeArrowheads="1"/>
          </p:cNvSpPr>
          <p:nvPr>
            <p:ph type="sldNum" sz="quarter" idx="5"/>
          </p:nvPr>
        </p:nvSpPr>
        <p:spPr>
          <a:noFill/>
        </p:spPr>
        <p:txBody>
          <a:bodyPr/>
          <a:lstStyle/>
          <a:p>
            <a:pPr defTabSz="908050"/>
            <a:fld id="{B76B7352-F717-4A7F-804E-E075276D6FA3}" type="slidenum">
              <a:rPr lang="en-US" altLang="zh-TW" smtClean="0">
                <a:latin typeface="Arial" charset="0"/>
              </a:rPr>
              <a:pPr defTabSz="908050"/>
              <a:t>14</a:t>
            </a:fld>
            <a:endParaRPr lang="en-US" altLang="zh-TW" smtClean="0">
              <a:latin typeface="Arial" charset="0"/>
            </a:endParaRPr>
          </a:p>
        </p:txBody>
      </p:sp>
      <p:sp>
        <p:nvSpPr>
          <p:cNvPr id="69634" name="Rectangle 2"/>
          <p:cNvSpPr>
            <a:spLocks noGrp="1" noRot="1" noChangeAspect="1" noChangeArrowheads="1" noTextEdit="1"/>
          </p:cNvSpPr>
          <p:nvPr>
            <p:ph type="sldImg"/>
          </p:nvPr>
        </p:nvSpPr>
        <p:spPr>
          <a:xfrm>
            <a:off x="736600" y="739775"/>
            <a:ext cx="5407025" cy="3741738"/>
          </a:xfrm>
          <a:solidFill>
            <a:srgbClr val="FFFFFF"/>
          </a:solidFill>
          <a:ln/>
        </p:spPr>
      </p:sp>
      <p:sp>
        <p:nvSpPr>
          <p:cNvPr id="69635" name="Rectangle 5"/>
          <p:cNvSpPr>
            <a:spLocks noGrp="1" noChangeArrowheads="1"/>
          </p:cNvSpPr>
          <p:nvPr>
            <p:ph type="body" idx="1"/>
          </p:nvPr>
        </p:nvSpPr>
        <p:spPr>
          <a:xfrm>
            <a:off x="452438" y="4613275"/>
            <a:ext cx="5956300" cy="4918075"/>
          </a:xfrm>
          <a:noFill/>
          <a:ln>
            <a:solidFill>
              <a:schemeClr val="tx1"/>
            </a:solidFill>
          </a:ln>
        </p:spPr>
        <p:txBody>
          <a:bodyPr/>
          <a:lstStyle/>
          <a:p>
            <a:pPr>
              <a:lnSpc>
                <a:spcPct val="85000"/>
              </a:lnSpc>
              <a:spcBef>
                <a:spcPct val="0"/>
              </a:spcBef>
            </a:pPr>
            <a:r>
              <a:rPr lang="zh-TW" altLang="en-US" sz="1100" smtClean="0">
                <a:latin typeface="標楷體" pitchFamily="65" charset="-120"/>
                <a:ea typeface="標楷體" pitchFamily="65" charset="-120"/>
              </a:rPr>
              <a:t>一、背景說明：</a:t>
            </a:r>
          </a:p>
          <a:p>
            <a:pPr>
              <a:lnSpc>
                <a:spcPct val="85000"/>
              </a:lnSpc>
              <a:spcBef>
                <a:spcPct val="0"/>
              </a:spcBef>
            </a:pPr>
            <a:r>
              <a:rPr lang="zh-TW" altLang="en-US" sz="1100" smtClean="0">
                <a:latin typeface="標楷體" pitchFamily="65" charset="-120"/>
                <a:ea typeface="標楷體" pitchFamily="65" charset="-120"/>
              </a:rPr>
              <a:t>(一)第6次藥價調整之新藥價自98.10.1起生效，將可緩和藥費支出的成長。</a:t>
            </a:r>
          </a:p>
          <a:p>
            <a:pPr>
              <a:lnSpc>
                <a:spcPct val="85000"/>
              </a:lnSpc>
              <a:spcBef>
                <a:spcPct val="0"/>
              </a:spcBef>
            </a:pPr>
            <a:r>
              <a:rPr lang="zh-TW" altLang="en-US" sz="1100" smtClean="0">
                <a:latin typeface="標楷體" pitchFamily="65" charset="-120"/>
                <a:ea typeface="標楷體" pitchFamily="65" charset="-120"/>
              </a:rPr>
              <a:t>(二)費協會之總額協商會議於98年9月召開時，當時之藥價調整作業尚未實施，但總額協商會議</a:t>
            </a:r>
          </a:p>
          <a:p>
            <a:pPr>
              <a:lnSpc>
                <a:spcPct val="85000"/>
              </a:lnSpc>
              <a:spcBef>
                <a:spcPct val="0"/>
              </a:spcBef>
            </a:pPr>
            <a:r>
              <a:rPr lang="zh-TW" altLang="en-US" sz="1100" smtClean="0">
                <a:latin typeface="標楷體" pitchFamily="65" charset="-120"/>
                <a:ea typeface="標楷體" pitchFamily="65" charset="-120"/>
              </a:rPr>
              <a:t>    時確已將調整效應納入考量，故99年總額成長率相較於往年之成長率有較低之情形。醫院</a:t>
            </a:r>
          </a:p>
          <a:p>
            <a:pPr>
              <a:lnSpc>
                <a:spcPct val="85000"/>
              </a:lnSpc>
              <a:spcBef>
                <a:spcPct val="0"/>
              </a:spcBef>
            </a:pPr>
            <a:r>
              <a:rPr lang="zh-TW" altLang="en-US" sz="1100" smtClean="0">
                <a:latin typeface="標楷體" pitchFamily="65" charset="-120"/>
                <a:ea typeface="標楷體" pitchFamily="65" charset="-120"/>
              </a:rPr>
              <a:t>    總額98年總成長率為4.461%，99年成長率為2.734%；西醫基層總額98年總成長率為3.346%</a:t>
            </a:r>
          </a:p>
          <a:p>
            <a:pPr>
              <a:lnSpc>
                <a:spcPct val="85000"/>
              </a:lnSpc>
              <a:spcBef>
                <a:spcPct val="0"/>
              </a:spcBef>
            </a:pPr>
            <a:r>
              <a:rPr lang="zh-TW" altLang="en-US" sz="1100" smtClean="0">
                <a:latin typeface="標楷體" pitchFamily="65" charset="-120"/>
                <a:ea typeface="標楷體" pitchFamily="65" charset="-120"/>
              </a:rPr>
              <a:t>    ，99年成長率為2.236%。</a:t>
            </a:r>
          </a:p>
          <a:p>
            <a:pPr>
              <a:lnSpc>
                <a:spcPct val="85000"/>
              </a:lnSpc>
              <a:spcBef>
                <a:spcPct val="0"/>
              </a:spcBef>
            </a:pPr>
            <a:r>
              <a:rPr lang="zh-TW" altLang="en-US" sz="1100" smtClean="0">
                <a:latin typeface="標楷體" pitchFamily="65" charset="-120"/>
                <a:ea typeface="標楷體" pitchFamily="65" charset="-120"/>
              </a:rPr>
              <a:t>二、爭議點：</a:t>
            </a:r>
          </a:p>
          <a:p>
            <a:pPr>
              <a:lnSpc>
                <a:spcPct val="85000"/>
              </a:lnSpc>
              <a:spcBef>
                <a:spcPct val="0"/>
              </a:spcBef>
            </a:pPr>
            <a:r>
              <a:rPr lang="zh-TW" altLang="en-US" sz="1100" smtClean="0">
                <a:latin typeface="標楷體" pitchFamily="65" charset="-120"/>
                <a:ea typeface="標楷體" pitchFamily="65" charset="-120"/>
              </a:rPr>
              <a:t>    第6次藥價調整金額之運用，考量許多民眾常為了健保藥品給付未能涵蓋之範圍而必須自費</a:t>
            </a:r>
          </a:p>
          <a:p>
            <a:pPr>
              <a:lnSpc>
                <a:spcPct val="85000"/>
              </a:lnSpc>
              <a:spcBef>
                <a:spcPct val="0"/>
              </a:spcBef>
            </a:pPr>
            <a:r>
              <a:rPr lang="zh-TW" altLang="en-US" sz="1100" smtClean="0">
                <a:latin typeface="標楷體" pitchFamily="65" charset="-120"/>
                <a:ea typeface="標楷體" pitchFamily="65" charset="-120"/>
              </a:rPr>
              <a:t>    購藥，為減少民眾自費醫療的負擔，將大多數病患或其家屬反映之需求、臨床醫藥專家及</a:t>
            </a:r>
          </a:p>
          <a:p>
            <a:pPr>
              <a:lnSpc>
                <a:spcPct val="85000"/>
              </a:lnSpc>
              <a:spcBef>
                <a:spcPct val="0"/>
              </a:spcBef>
            </a:pPr>
            <a:r>
              <a:rPr lang="zh-TW" altLang="en-US" sz="1100" smtClean="0">
                <a:latin typeface="標楷體" pitchFamily="65" charset="-120"/>
                <a:ea typeface="標楷體" pitchFamily="65" charset="-120"/>
              </a:rPr>
              <a:t>    相關醫學會之建議、相關衛生政策亦列入考量，提升民眾就醫品質。</a:t>
            </a:r>
          </a:p>
          <a:p>
            <a:pPr>
              <a:lnSpc>
                <a:spcPct val="85000"/>
              </a:lnSpc>
              <a:spcBef>
                <a:spcPct val="0"/>
              </a:spcBef>
            </a:pPr>
            <a:r>
              <a:rPr lang="zh-TW" altLang="en-US" sz="1100" smtClean="0">
                <a:latin typeface="標楷體" pitchFamily="65" charset="-120"/>
                <a:ea typeface="標楷體" pitchFamily="65" charset="-120"/>
              </a:rPr>
              <a:t>三、目前辦理情形：此次例行性藥價調整，健保局提出三大配套：</a:t>
            </a:r>
          </a:p>
          <a:p>
            <a:pPr>
              <a:lnSpc>
                <a:spcPct val="85000"/>
              </a:lnSpc>
              <a:spcBef>
                <a:spcPct val="0"/>
              </a:spcBef>
            </a:pPr>
            <a:r>
              <a:rPr lang="zh-TW" altLang="en-US" sz="1100" smtClean="0">
                <a:latin typeface="標楷體" pitchFamily="65" charset="-120"/>
                <a:ea typeface="標楷體" pitchFamily="65" charset="-120"/>
              </a:rPr>
              <a:t>(一) 擴大民眾用藥權益，減少民眾自費醫療：放寬癌症、</a:t>
            </a:r>
            <a:r>
              <a:rPr lang="en-US" altLang="zh-TW" sz="1100" smtClean="0">
                <a:latin typeface="標楷體" pitchFamily="65" charset="-120"/>
                <a:ea typeface="標楷體" pitchFamily="65" charset="-120"/>
              </a:rPr>
              <a:t>BC</a:t>
            </a:r>
            <a:r>
              <a:rPr lang="zh-TW" altLang="en-US" sz="1100" smtClean="0">
                <a:latin typeface="標楷體" pitchFamily="65" charset="-120"/>
                <a:ea typeface="標楷體" pitchFamily="65" charset="-120"/>
              </a:rPr>
              <a:t>肝炎及降血脂等治療藥品給付規定</a:t>
            </a:r>
          </a:p>
          <a:p>
            <a:pPr>
              <a:lnSpc>
                <a:spcPct val="85000"/>
              </a:lnSpc>
              <a:spcBef>
                <a:spcPct val="0"/>
              </a:spcBef>
            </a:pPr>
            <a:r>
              <a:rPr lang="zh-TW" altLang="en-US" sz="1100" smtClean="0">
                <a:latin typeface="標楷體" pitchFamily="65" charset="-120"/>
                <a:ea typeface="標楷體" pitchFamily="65" charset="-120"/>
              </a:rPr>
              <a:t>(二) 提升民眾用藥品質：</a:t>
            </a:r>
          </a:p>
          <a:p>
            <a:pPr>
              <a:lnSpc>
                <a:spcPct val="85000"/>
              </a:lnSpc>
              <a:spcBef>
                <a:spcPct val="0"/>
              </a:spcBef>
            </a:pPr>
            <a:r>
              <a:rPr lang="zh-TW" altLang="en-US" sz="1100" smtClean="0">
                <a:latin typeface="標楷體" pitchFamily="65" charset="-120"/>
                <a:ea typeface="標楷體" pitchFamily="65" charset="-120"/>
              </a:rPr>
              <a:t> 1、使用經嚴格管控、規格一致原料藥(</a:t>
            </a:r>
            <a:r>
              <a:rPr lang="en-US" altLang="zh-TW" sz="1100" smtClean="0">
                <a:latin typeface="標楷體" pitchFamily="65" charset="-120"/>
                <a:ea typeface="標楷體" pitchFamily="65" charset="-120"/>
              </a:rPr>
              <a:t>DMF)，</a:t>
            </a:r>
            <a:r>
              <a:rPr lang="zh-TW" altLang="en-US" sz="1100" smtClean="0">
                <a:latin typeface="標楷體" pitchFamily="65" charset="-120"/>
                <a:ea typeface="標楷體" pitchFamily="65" charset="-120"/>
              </a:rPr>
              <a:t>或製藥過程符合國際公認藥品優良製造規範（</a:t>
            </a:r>
          </a:p>
          <a:p>
            <a:pPr>
              <a:lnSpc>
                <a:spcPct val="85000"/>
              </a:lnSpc>
              <a:spcBef>
                <a:spcPct val="0"/>
              </a:spcBef>
            </a:pPr>
            <a:r>
              <a:rPr lang="en-US" altLang="zh-TW" sz="1100" smtClean="0">
                <a:latin typeface="標楷體" pitchFamily="65" charset="-120"/>
                <a:ea typeface="標楷體" pitchFamily="65" charset="-120"/>
              </a:rPr>
              <a:t>    PIC/S GMP）、</a:t>
            </a:r>
            <a:r>
              <a:rPr lang="zh-TW" altLang="en-US" sz="1100" smtClean="0">
                <a:latin typeface="標楷體" pitchFamily="65" charset="-120"/>
                <a:ea typeface="標楷體" pitchFamily="65" charset="-120"/>
              </a:rPr>
              <a:t>或通過歐美核准上市並具有便民包裝之藥品，依其品質提升之程度，於藥價</a:t>
            </a:r>
          </a:p>
          <a:p>
            <a:pPr>
              <a:lnSpc>
                <a:spcPct val="85000"/>
              </a:lnSpc>
              <a:spcBef>
                <a:spcPct val="0"/>
              </a:spcBef>
            </a:pPr>
            <a:r>
              <a:rPr lang="zh-TW" altLang="en-US" sz="1100" smtClean="0">
                <a:latin typeface="標楷體" pitchFamily="65" charset="-120"/>
                <a:ea typeface="標楷體" pitchFamily="65" charset="-120"/>
              </a:rPr>
              <a:t>    調整時以同成分同劑型同規格量最高價之50％~100％為該類藥品之最低價。</a:t>
            </a:r>
          </a:p>
          <a:p>
            <a:pPr>
              <a:lnSpc>
                <a:spcPct val="85000"/>
              </a:lnSpc>
              <a:spcBef>
                <a:spcPct val="0"/>
              </a:spcBef>
            </a:pPr>
            <a:r>
              <a:rPr lang="zh-TW" altLang="en-US" sz="1100" smtClean="0">
                <a:latin typeface="標楷體" pitchFamily="65" charset="-120"/>
                <a:ea typeface="標楷體" pitchFamily="65" charset="-120"/>
              </a:rPr>
              <a:t> 2、為提高孩童服藥方便性及順從性的原瓶給藥口服液劑，亦給予調降底限，亦即由前次藥價</a:t>
            </a:r>
          </a:p>
          <a:p>
            <a:pPr>
              <a:lnSpc>
                <a:spcPct val="85000"/>
              </a:lnSpc>
              <a:spcBef>
                <a:spcPct val="0"/>
              </a:spcBef>
            </a:pPr>
            <a:r>
              <a:rPr lang="zh-TW" altLang="en-US" sz="1100" smtClean="0">
                <a:latin typeface="標楷體" pitchFamily="65" charset="-120"/>
                <a:ea typeface="標楷體" pitchFamily="65" charset="-120"/>
              </a:rPr>
              <a:t>    調整作業設定每瓶20元以下者不予調整，調高為25元。</a:t>
            </a:r>
          </a:p>
          <a:p>
            <a:pPr>
              <a:lnSpc>
                <a:spcPct val="85000"/>
              </a:lnSpc>
              <a:spcBef>
                <a:spcPct val="0"/>
              </a:spcBef>
            </a:pPr>
            <a:r>
              <a:rPr lang="zh-TW" altLang="en-US" sz="1100" smtClean="0">
                <a:latin typeface="標楷體" pitchFamily="65" charset="-120"/>
                <a:ea typeface="標楷體" pitchFamily="65" charset="-120"/>
              </a:rPr>
              <a:t>(三) 進行換藥監測：自98年10月份起監控醫院換藥，持續監控6個月。</a:t>
            </a:r>
          </a:p>
          <a:p>
            <a:pPr>
              <a:lnSpc>
                <a:spcPct val="85000"/>
              </a:lnSpc>
              <a:spcBef>
                <a:spcPct val="0"/>
              </a:spcBef>
            </a:pPr>
            <a:r>
              <a:rPr lang="zh-TW" altLang="en-US" sz="1100" smtClean="0">
                <a:latin typeface="標楷體" pitchFamily="65" charset="-120"/>
                <a:ea typeface="標楷體" pitchFamily="65" charset="-120"/>
              </a:rPr>
              <a:t>四、未來工作重點：</a:t>
            </a:r>
          </a:p>
          <a:p>
            <a:pPr>
              <a:lnSpc>
                <a:spcPct val="85000"/>
              </a:lnSpc>
              <a:spcBef>
                <a:spcPct val="0"/>
              </a:spcBef>
            </a:pPr>
            <a:r>
              <a:rPr lang="zh-TW" altLang="en-US" sz="1100" smtClean="0">
                <a:latin typeface="標楷體" pitchFamily="65" charset="-120"/>
                <a:ea typeface="標楷體" pitchFamily="65" charset="-120"/>
              </a:rPr>
              <a:t>(一) 將參考96.10.12費協會決議，以藥價調整預估節餘款之20%為上限，用於調整支付標準不</a:t>
            </a:r>
          </a:p>
          <a:p>
            <a:pPr>
              <a:lnSpc>
                <a:spcPct val="85000"/>
              </a:lnSpc>
              <a:spcBef>
                <a:spcPct val="0"/>
              </a:spcBef>
            </a:pPr>
            <a:r>
              <a:rPr lang="zh-TW" altLang="en-US" sz="1100" smtClean="0">
                <a:latin typeface="標楷體" pitchFamily="65" charset="-120"/>
                <a:ea typeface="標楷體" pitchFamily="65" charset="-120"/>
              </a:rPr>
              <a:t>     合理項目及民眾需要之醫療用藥。</a:t>
            </a:r>
          </a:p>
          <a:p>
            <a:pPr>
              <a:lnSpc>
                <a:spcPct val="85000"/>
              </a:lnSpc>
              <a:spcBef>
                <a:spcPct val="0"/>
              </a:spcBef>
            </a:pPr>
            <a:r>
              <a:rPr lang="zh-TW" altLang="en-US" sz="1100" smtClean="0">
                <a:latin typeface="標楷體" pitchFamily="65" charset="-120"/>
                <a:ea typeface="標楷體" pitchFamily="65" charset="-120"/>
              </a:rPr>
              <a:t>(二) 藥價調整節餘款20%之使用程序，將依監理會、費協會、民眾及病人團體、各醫學會、各</a:t>
            </a:r>
          </a:p>
          <a:p>
            <a:pPr>
              <a:lnSpc>
                <a:spcPct val="85000"/>
              </a:lnSpc>
              <a:spcBef>
                <a:spcPct val="0"/>
              </a:spcBef>
            </a:pPr>
            <a:r>
              <a:rPr lang="zh-TW" altLang="en-US" sz="1100" smtClean="0">
                <a:latin typeface="標楷體" pitchFamily="65" charset="-120"/>
                <a:ea typeface="標楷體" pitchFamily="65" charset="-120"/>
              </a:rPr>
              <a:t>     醫事機構等相關單位之建議意見，於收集相關實證醫學及經濟效益評估資料，提報醫療相</a:t>
            </a:r>
          </a:p>
          <a:p>
            <a:pPr>
              <a:lnSpc>
                <a:spcPct val="85000"/>
              </a:lnSpc>
              <a:spcBef>
                <a:spcPct val="0"/>
              </a:spcBef>
            </a:pPr>
            <a:r>
              <a:rPr lang="zh-TW" altLang="en-US" sz="1100" smtClean="0">
                <a:latin typeface="標楷體" pitchFamily="65" charset="-120"/>
                <a:ea typeface="標楷體" pitchFamily="65" charset="-120"/>
              </a:rPr>
              <a:t>     關之給付協議會議或專家會議審議評估後，並陳報衛生署核定後實施。</a:t>
            </a:r>
          </a:p>
          <a:p>
            <a:pPr>
              <a:lnSpc>
                <a:spcPct val="85000"/>
              </a:lnSpc>
              <a:spcBef>
                <a:spcPct val="0"/>
              </a:spcBef>
            </a:pPr>
            <a:endParaRPr lang="zh-TW" altLang="en-US" sz="1100" smtClean="0">
              <a:latin typeface="標楷體" pitchFamily="65" charset="-120"/>
              <a:ea typeface="標楷體" pitchFamily="65" charset="-12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7"/>
          <p:cNvSpPr>
            <a:spLocks noGrp="1" noChangeArrowheads="1"/>
          </p:cNvSpPr>
          <p:nvPr>
            <p:ph type="sldNum" sz="quarter" idx="5"/>
          </p:nvPr>
        </p:nvSpPr>
        <p:spPr>
          <a:noFill/>
        </p:spPr>
        <p:txBody>
          <a:bodyPr/>
          <a:lstStyle/>
          <a:p>
            <a:pPr defTabSz="927100"/>
            <a:fld id="{DB52BA91-8B5D-48F0-9B3D-1126E2D35F16}" type="slidenum">
              <a:rPr lang="en-US" altLang="zh-TW" smtClean="0"/>
              <a:pPr defTabSz="927100"/>
              <a:t>15</a:t>
            </a:fld>
            <a:endParaRPr lang="en-US" altLang="zh-TW" smtClean="0"/>
          </a:p>
        </p:txBody>
      </p:sp>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a:xfrm>
            <a:off x="822325" y="4686300"/>
            <a:ext cx="5091113" cy="4849813"/>
          </a:xfrm>
          <a:noFill/>
          <a:ln>
            <a:solidFill>
              <a:schemeClr val="tx1"/>
            </a:solidFill>
          </a:ln>
        </p:spPr>
        <p:txBody>
          <a:bodyPr/>
          <a:lstStyle/>
          <a:p>
            <a:pPr marL="288925" indent="-288925" eaLnBrk="1" hangingPunct="1">
              <a:lnSpc>
                <a:spcPct val="90000"/>
              </a:lnSpc>
            </a:pPr>
            <a:r>
              <a:rPr lang="zh-TW" altLang="en-US" smtClean="0">
                <a:latin typeface="標楷體" pitchFamily="65" charset="-120"/>
                <a:ea typeface="標楷體" pitchFamily="65" charset="-120"/>
              </a:rPr>
              <a:t>一、本局利用</a:t>
            </a:r>
            <a:r>
              <a:rPr lang="en-US" altLang="zh-TW" smtClean="0">
                <a:latin typeface="標楷體" pitchFamily="65" charset="-120"/>
                <a:ea typeface="標楷體" pitchFamily="65" charset="-120"/>
              </a:rPr>
              <a:t>99</a:t>
            </a:r>
            <a:r>
              <a:rPr lang="zh-TW" altLang="en-US" smtClean="0">
                <a:latin typeface="標楷體" pitchFamily="65" charset="-120"/>
                <a:ea typeface="標楷體" pitchFamily="65" charset="-120"/>
              </a:rPr>
              <a:t>年</a:t>
            </a:r>
            <a:r>
              <a:rPr lang="en-US" altLang="zh-TW" smtClean="0">
                <a:latin typeface="標楷體" pitchFamily="65" charset="-120"/>
                <a:ea typeface="標楷體" pitchFamily="65" charset="-120"/>
              </a:rPr>
              <a:t>1</a:t>
            </a:r>
            <a:r>
              <a:rPr lang="zh-TW" altLang="en-US" smtClean="0">
                <a:latin typeface="標楷體" pitchFamily="65" charset="-120"/>
                <a:ea typeface="標楷體" pitchFamily="65" charset="-120"/>
              </a:rPr>
              <a:t>月至</a:t>
            </a:r>
            <a:r>
              <a:rPr lang="en-US" altLang="zh-TW" smtClean="0">
                <a:latin typeface="標楷體" pitchFamily="65" charset="-120"/>
                <a:ea typeface="標楷體" pitchFamily="65" charset="-120"/>
              </a:rPr>
              <a:t>6</a:t>
            </a:r>
            <a:r>
              <a:rPr lang="zh-TW" altLang="en-US" smtClean="0">
                <a:latin typeface="標楷體" pitchFamily="65" charset="-120"/>
                <a:ea typeface="標楷體" pitchFamily="65" charset="-120"/>
              </a:rPr>
              <a:t>月的申報資料估算</a:t>
            </a:r>
            <a:r>
              <a:rPr lang="en-US" altLang="zh-TW" smtClean="0">
                <a:latin typeface="標楷體" pitchFamily="65" charset="-120"/>
                <a:ea typeface="標楷體" pitchFamily="65" charset="-120"/>
              </a:rPr>
              <a:t>99</a:t>
            </a:r>
            <a:r>
              <a:rPr lang="zh-TW" altLang="en-US" smtClean="0">
                <a:latin typeface="標楷體" pitchFamily="65" charset="-120"/>
                <a:ea typeface="標楷體" pitchFamily="65" charset="-120"/>
              </a:rPr>
              <a:t>年藥費支出，與</a:t>
            </a:r>
            <a:r>
              <a:rPr lang="en-US" altLang="zh-TW" smtClean="0">
                <a:latin typeface="標楷體" pitchFamily="65" charset="-120"/>
                <a:ea typeface="標楷體" pitchFamily="65" charset="-120"/>
              </a:rPr>
              <a:t>98</a:t>
            </a:r>
            <a:r>
              <a:rPr lang="zh-TW" altLang="en-US" smtClean="0">
                <a:latin typeface="標楷體" pitchFamily="65" charset="-120"/>
                <a:ea typeface="標楷體" pitchFamily="65" charset="-120"/>
              </a:rPr>
              <a:t>年相比後差異約</a:t>
            </a:r>
            <a:r>
              <a:rPr lang="en-US" altLang="zh-TW" smtClean="0">
                <a:latin typeface="標楷體" pitchFamily="65" charset="-120"/>
                <a:ea typeface="標楷體" pitchFamily="65" charset="-120"/>
              </a:rPr>
              <a:t>58.7</a:t>
            </a:r>
            <a:r>
              <a:rPr lang="zh-TW" altLang="en-US" smtClean="0">
                <a:latin typeface="標楷體" pitchFamily="65" charset="-120"/>
                <a:ea typeface="標楷體" pitchFamily="65" charset="-120"/>
              </a:rPr>
              <a:t>億元。</a:t>
            </a:r>
          </a:p>
          <a:p>
            <a:pPr marL="288925" indent="-288925" eaLnBrk="1" hangingPunct="1">
              <a:lnSpc>
                <a:spcPct val="90000"/>
              </a:lnSpc>
            </a:pPr>
            <a:endParaRPr lang="zh-TW" altLang="en-US" smtClean="0">
              <a:latin typeface="標楷體" pitchFamily="65" charset="-120"/>
              <a:ea typeface="標楷體" pitchFamily="65" charset="-120"/>
            </a:endParaRPr>
          </a:p>
          <a:p>
            <a:pPr marL="288925" indent="-288925" eaLnBrk="1" hangingPunct="1">
              <a:lnSpc>
                <a:spcPct val="90000"/>
              </a:lnSpc>
            </a:pPr>
            <a:endParaRPr lang="zh-TW" altLang="en-US" smtClean="0">
              <a:latin typeface="標楷體" pitchFamily="65" charset="-120"/>
              <a:ea typeface="標楷體" pitchFamily="65" charset="-120"/>
            </a:endParaRPr>
          </a:p>
          <a:p>
            <a:pPr marL="288925" indent="-288925" eaLnBrk="1" hangingPunct="1">
              <a:lnSpc>
                <a:spcPct val="90000"/>
              </a:lnSpc>
            </a:pPr>
            <a:endParaRPr lang="zh-TW" altLang="en-US" smtClean="0">
              <a:latin typeface="標楷體" pitchFamily="65" charset="-120"/>
              <a:ea typeface="標楷體" pitchFamily="65" charset="-120"/>
            </a:endParaRPr>
          </a:p>
          <a:p>
            <a:pPr marL="288925" indent="-288925" eaLnBrk="1" hangingPunct="1">
              <a:lnSpc>
                <a:spcPct val="90000"/>
              </a:lnSpc>
            </a:pPr>
            <a:endParaRPr lang="zh-TW" altLang="en-US" smtClean="0">
              <a:latin typeface="標楷體" pitchFamily="65" charset="-120"/>
              <a:ea typeface="標楷體" pitchFamily="65" charset="-120"/>
            </a:endParaRPr>
          </a:p>
          <a:p>
            <a:pPr marL="288925" indent="-288925" eaLnBrk="1" hangingPunct="1">
              <a:lnSpc>
                <a:spcPct val="90000"/>
              </a:lnSpc>
            </a:pPr>
            <a:endParaRPr lang="zh-TW" altLang="en-US" smtClean="0">
              <a:latin typeface="標楷體" pitchFamily="65" charset="-120"/>
              <a:ea typeface="標楷體" pitchFamily="65" charset="-120"/>
            </a:endParaRPr>
          </a:p>
          <a:p>
            <a:pPr marL="288925" indent="-288925" eaLnBrk="1" hangingPunct="1">
              <a:lnSpc>
                <a:spcPct val="90000"/>
              </a:lnSpc>
            </a:pPr>
            <a:endParaRPr lang="zh-TW" altLang="en-US" smtClean="0">
              <a:latin typeface="標楷體" pitchFamily="65" charset="-120"/>
              <a:ea typeface="標楷體" pitchFamily="65" charset="-120"/>
            </a:endParaRPr>
          </a:p>
          <a:p>
            <a:pPr marL="288925" indent="-288925" eaLnBrk="1" hangingPunct="1">
              <a:lnSpc>
                <a:spcPct val="90000"/>
              </a:lnSpc>
            </a:pPr>
            <a:r>
              <a:rPr lang="zh-TW" altLang="en-US" smtClean="0">
                <a:latin typeface="標楷體" pitchFamily="65" charset="-120"/>
                <a:ea typeface="標楷體" pitchFamily="65" charset="-120"/>
              </a:rPr>
              <a:t>二、藥價調降效益用於實施多項提升民眾用藥權益措施：</a:t>
            </a:r>
          </a:p>
          <a:p>
            <a:pPr marL="288925" indent="-288925" eaLnBrk="1" hangingPunct="1">
              <a:lnSpc>
                <a:spcPct val="90000"/>
              </a:lnSpc>
            </a:pPr>
            <a:r>
              <a:rPr lang="en-US" altLang="zh-TW" smtClean="0">
                <a:latin typeface="標楷體" pitchFamily="65" charset="-120"/>
                <a:ea typeface="標楷體" pitchFamily="65" charset="-120"/>
              </a:rPr>
              <a:t>(</a:t>
            </a:r>
            <a:r>
              <a:rPr lang="zh-TW" altLang="en-US" smtClean="0">
                <a:latin typeface="標楷體" pitchFamily="65" charset="-120"/>
                <a:ea typeface="標楷體" pitchFamily="65" charset="-120"/>
              </a:rPr>
              <a:t>一</a:t>
            </a:r>
            <a:r>
              <a:rPr lang="en-US" altLang="zh-TW" smtClean="0">
                <a:latin typeface="標楷體" pitchFamily="65" charset="-120"/>
                <a:ea typeface="標楷體" pitchFamily="65" charset="-120"/>
              </a:rPr>
              <a:t>)</a:t>
            </a:r>
            <a:r>
              <a:rPr lang="zh-TW" altLang="en-US" smtClean="0">
                <a:latin typeface="標楷體" pitchFamily="65" charset="-120"/>
                <a:ea typeface="標楷體" pitchFamily="65" charset="-120"/>
              </a:rPr>
              <a:t>放寬癌症標靶藥物：每年約</a:t>
            </a:r>
            <a:r>
              <a:rPr lang="en-US" altLang="zh-TW" smtClean="0">
                <a:latin typeface="標楷體" pitchFamily="65" charset="-120"/>
                <a:ea typeface="標楷體" pitchFamily="65" charset="-120"/>
              </a:rPr>
              <a:t>12</a:t>
            </a:r>
            <a:r>
              <a:rPr lang="zh-TW" altLang="en-US" smtClean="0">
                <a:latin typeface="標楷體" pitchFamily="65" charset="-120"/>
                <a:ea typeface="標楷體" pitchFamily="65" charset="-120"/>
              </a:rPr>
              <a:t>億元。</a:t>
            </a:r>
          </a:p>
          <a:p>
            <a:pPr marL="288925" indent="-288925" eaLnBrk="1" hangingPunct="1">
              <a:lnSpc>
                <a:spcPct val="90000"/>
              </a:lnSpc>
            </a:pPr>
            <a:r>
              <a:rPr lang="en-US" altLang="zh-TW" smtClean="0">
                <a:latin typeface="標楷體" pitchFamily="65" charset="-120"/>
                <a:ea typeface="標楷體" pitchFamily="65" charset="-120"/>
              </a:rPr>
              <a:t>(</a:t>
            </a:r>
            <a:r>
              <a:rPr lang="zh-TW" altLang="en-US" smtClean="0">
                <a:latin typeface="標楷體" pitchFamily="65" charset="-120"/>
                <a:ea typeface="標楷體" pitchFamily="65" charset="-120"/>
              </a:rPr>
              <a:t>二</a:t>
            </a:r>
            <a:r>
              <a:rPr lang="en-US" altLang="zh-TW" smtClean="0">
                <a:latin typeface="標楷體" pitchFamily="65" charset="-120"/>
                <a:ea typeface="標楷體" pitchFamily="65" charset="-120"/>
              </a:rPr>
              <a:t>)</a:t>
            </a:r>
            <a:r>
              <a:rPr lang="zh-TW" altLang="en-US" smtClean="0">
                <a:latin typeface="標楷體" pitchFamily="65" charset="-120"/>
                <a:ea typeface="標楷體" pitchFamily="65" charset="-120"/>
              </a:rPr>
              <a:t>放寬</a:t>
            </a:r>
            <a:r>
              <a:rPr lang="en-US" altLang="zh-TW" smtClean="0">
                <a:latin typeface="標楷體" pitchFamily="65" charset="-120"/>
                <a:ea typeface="標楷體" pitchFamily="65" charset="-120"/>
              </a:rPr>
              <a:t>BC</a:t>
            </a:r>
            <a:r>
              <a:rPr lang="zh-TW" altLang="en-US" smtClean="0">
                <a:latin typeface="標楷體" pitchFamily="65" charset="-120"/>
                <a:ea typeface="標楷體" pitchFamily="65" charset="-120"/>
              </a:rPr>
              <a:t>肝炎藥物的給付範圍：每年約</a:t>
            </a:r>
            <a:r>
              <a:rPr lang="en-US" altLang="zh-TW" smtClean="0">
                <a:latin typeface="標楷體" pitchFamily="65" charset="-120"/>
                <a:ea typeface="標楷體" pitchFamily="65" charset="-120"/>
              </a:rPr>
              <a:t>21</a:t>
            </a:r>
            <a:r>
              <a:rPr lang="zh-TW" altLang="en-US" smtClean="0">
                <a:latin typeface="標楷體" pitchFamily="65" charset="-120"/>
                <a:ea typeface="標楷體" pitchFamily="65" charset="-120"/>
              </a:rPr>
              <a:t>億元。</a:t>
            </a:r>
          </a:p>
          <a:p>
            <a:pPr marL="288925" indent="-288925" eaLnBrk="1" hangingPunct="1">
              <a:lnSpc>
                <a:spcPct val="90000"/>
              </a:lnSpc>
            </a:pPr>
            <a:r>
              <a:rPr lang="en-US" altLang="zh-TW" smtClean="0">
                <a:latin typeface="標楷體" pitchFamily="65" charset="-120"/>
                <a:ea typeface="標楷體" pitchFamily="65" charset="-120"/>
              </a:rPr>
              <a:t>(</a:t>
            </a:r>
            <a:r>
              <a:rPr lang="zh-TW" altLang="en-US" smtClean="0">
                <a:latin typeface="標楷體" pitchFamily="65" charset="-120"/>
                <a:ea typeface="標楷體" pitchFamily="65" charset="-120"/>
              </a:rPr>
              <a:t>三</a:t>
            </a:r>
            <a:r>
              <a:rPr lang="en-US" altLang="zh-TW" smtClean="0">
                <a:latin typeface="標楷體" pitchFamily="65" charset="-120"/>
                <a:ea typeface="標楷體" pitchFamily="65" charset="-120"/>
              </a:rPr>
              <a:t>)</a:t>
            </a:r>
            <a:r>
              <a:rPr lang="zh-TW" altLang="en-US" smtClean="0">
                <a:latin typeface="標楷體" pitchFamily="65" charset="-120"/>
                <a:ea typeface="標楷體" pitchFamily="65" charset="-120"/>
              </a:rPr>
              <a:t>製藥過程符合國際公認藥品優良製造規範（</a:t>
            </a:r>
            <a:r>
              <a:rPr lang="en-US" altLang="zh-TW" smtClean="0">
                <a:latin typeface="標楷體" pitchFamily="65" charset="-120"/>
                <a:ea typeface="標楷體" pitchFamily="65" charset="-120"/>
              </a:rPr>
              <a:t>PIC/S GMP</a:t>
            </a:r>
            <a:r>
              <a:rPr lang="zh-TW" altLang="en-US" smtClean="0">
                <a:latin typeface="標楷體" pitchFamily="65" charset="-120"/>
                <a:ea typeface="標楷體" pitchFamily="65" charset="-120"/>
              </a:rPr>
              <a:t>）及使用具有原料藥主檔案（</a:t>
            </a:r>
            <a:r>
              <a:rPr lang="en-US" altLang="zh-TW" smtClean="0">
                <a:latin typeface="標楷體" pitchFamily="65" charset="-120"/>
                <a:ea typeface="標楷體" pitchFamily="65" charset="-120"/>
              </a:rPr>
              <a:t>DMF</a:t>
            </a:r>
            <a:r>
              <a:rPr lang="zh-TW" altLang="en-US" smtClean="0">
                <a:latin typeface="標楷體" pitchFamily="65" charset="-120"/>
                <a:ea typeface="標楷體" pitchFamily="65" charset="-120"/>
              </a:rPr>
              <a:t>）之原料所製造之藥品，依品質提升程度給予價格提升措施：每年約</a:t>
            </a:r>
            <a:r>
              <a:rPr lang="en-US" altLang="zh-TW" smtClean="0">
                <a:latin typeface="標楷體" pitchFamily="65" charset="-120"/>
                <a:ea typeface="標楷體" pitchFamily="65" charset="-120"/>
              </a:rPr>
              <a:t>2.4</a:t>
            </a:r>
            <a:r>
              <a:rPr lang="zh-TW" altLang="en-US" smtClean="0">
                <a:latin typeface="標楷體" pitchFamily="65" charset="-120"/>
                <a:ea typeface="標楷體" pitchFamily="65" charset="-120"/>
              </a:rPr>
              <a:t>億元。</a:t>
            </a:r>
          </a:p>
          <a:p>
            <a:pPr marL="288925" indent="-288925" eaLnBrk="1" hangingPunct="1">
              <a:lnSpc>
                <a:spcPct val="90000"/>
              </a:lnSpc>
            </a:pPr>
            <a:r>
              <a:rPr lang="zh-TW" altLang="en-US" smtClean="0">
                <a:latin typeface="標楷體" pitchFamily="65" charset="-120"/>
                <a:ea typeface="標楷體" pitchFamily="65" charset="-120"/>
              </a:rPr>
              <a:t>三、又受到人口老化的影響，慢性病患逐年增加，每</a:t>
            </a:r>
            <a:r>
              <a:rPr lang="en-US" altLang="zh-TW" smtClean="0">
                <a:latin typeface="標楷體" pitchFamily="65" charset="-120"/>
                <a:ea typeface="標楷體" pitchFamily="65" charset="-120"/>
              </a:rPr>
              <a:t>4</a:t>
            </a:r>
            <a:r>
              <a:rPr lang="zh-TW" altLang="en-US" smtClean="0">
                <a:latin typeface="標楷體" pitchFamily="65" charset="-120"/>
                <a:ea typeface="標楷體" pitchFamily="65" charset="-120"/>
              </a:rPr>
              <a:t>件門診就醫就有</a:t>
            </a:r>
            <a:r>
              <a:rPr lang="en-US" altLang="zh-TW" smtClean="0">
                <a:latin typeface="標楷體" pitchFamily="65" charset="-120"/>
                <a:ea typeface="標楷體" pitchFamily="65" charset="-120"/>
              </a:rPr>
              <a:t>1</a:t>
            </a:r>
            <a:r>
              <a:rPr lang="zh-TW" altLang="en-US" smtClean="0">
                <a:latin typeface="標楷體" pitchFamily="65" charset="-120"/>
                <a:ea typeface="標楷體" pitchFamily="65" charset="-120"/>
              </a:rPr>
              <a:t>件屬於慢性病， </a:t>
            </a:r>
            <a:r>
              <a:rPr lang="en-US" altLang="zh-TW" smtClean="0">
                <a:latin typeface="標楷體" pitchFamily="65" charset="-120"/>
                <a:ea typeface="標楷體" pitchFamily="65" charset="-120"/>
              </a:rPr>
              <a:t>99</a:t>
            </a:r>
            <a:r>
              <a:rPr lang="zh-TW" altLang="en-US" smtClean="0">
                <a:latin typeface="標楷體" pitchFamily="65" charset="-120"/>
                <a:ea typeface="標楷體" pitchFamily="65" charset="-120"/>
              </a:rPr>
              <a:t>年慢性病患約增加</a:t>
            </a:r>
            <a:r>
              <a:rPr lang="en-US" altLang="zh-TW" smtClean="0">
                <a:latin typeface="標楷體" pitchFamily="65" charset="-120"/>
                <a:ea typeface="標楷體" pitchFamily="65" charset="-120"/>
              </a:rPr>
              <a:t>16</a:t>
            </a:r>
            <a:r>
              <a:rPr lang="zh-TW" altLang="en-US" smtClean="0">
                <a:latin typeface="標楷體" pitchFamily="65" charset="-120"/>
                <a:ea typeface="標楷體" pitchFamily="65" charset="-120"/>
              </a:rPr>
              <a:t>萬人，開藥日數約增加</a:t>
            </a:r>
            <a:r>
              <a:rPr lang="en-US" altLang="zh-TW" smtClean="0">
                <a:latin typeface="標楷體" pitchFamily="65" charset="-120"/>
                <a:ea typeface="標楷體" pitchFamily="65" charset="-120"/>
              </a:rPr>
              <a:t>101</a:t>
            </a:r>
            <a:r>
              <a:rPr lang="zh-TW" altLang="en-US" smtClean="0">
                <a:latin typeface="標楷體" pitchFamily="65" charset="-120"/>
                <a:ea typeface="標楷體" pitchFamily="65" charset="-120"/>
              </a:rPr>
              <a:t>百萬日（以每日藥費</a:t>
            </a:r>
            <a:r>
              <a:rPr lang="en-US" altLang="zh-TW" smtClean="0">
                <a:latin typeface="標楷體" pitchFamily="65" charset="-120"/>
                <a:ea typeface="標楷體" pitchFamily="65" charset="-120"/>
              </a:rPr>
              <a:t>38</a:t>
            </a:r>
            <a:r>
              <a:rPr lang="zh-TW" altLang="en-US" smtClean="0">
                <a:latin typeface="標楷體" pitchFamily="65" charset="-120"/>
                <a:ea typeface="標楷體" pitchFamily="65" charset="-120"/>
              </a:rPr>
              <a:t>元計，約增加</a:t>
            </a:r>
            <a:r>
              <a:rPr lang="en-US" altLang="zh-TW" smtClean="0">
                <a:latin typeface="標楷體" pitchFamily="65" charset="-120"/>
                <a:ea typeface="標楷體" pitchFamily="65" charset="-120"/>
              </a:rPr>
              <a:t>38</a:t>
            </a:r>
            <a:r>
              <a:rPr lang="zh-TW" altLang="en-US" smtClean="0">
                <a:latin typeface="標楷體" pitchFamily="65" charset="-120"/>
                <a:ea typeface="標楷體" pitchFamily="65" charset="-120"/>
              </a:rPr>
              <a:t>億元）。</a:t>
            </a:r>
          </a:p>
          <a:p>
            <a:pPr marL="288925" indent="-288925" eaLnBrk="1" hangingPunct="1">
              <a:lnSpc>
                <a:spcPct val="90000"/>
              </a:lnSpc>
            </a:pPr>
            <a:endParaRPr lang="en-US" altLang="zh-TW" smtClean="0">
              <a:latin typeface="標楷體" pitchFamily="65" charset="-120"/>
              <a:ea typeface="標楷體" pitchFamily="65" charset="-120"/>
            </a:endParaRPr>
          </a:p>
        </p:txBody>
      </p:sp>
      <p:grpSp>
        <p:nvGrpSpPr>
          <p:cNvPr id="71684" name="Group 207"/>
          <p:cNvGrpSpPr>
            <a:grpSpLocks/>
          </p:cNvGrpSpPr>
          <p:nvPr/>
        </p:nvGrpSpPr>
        <p:grpSpPr bwMode="auto">
          <a:xfrm>
            <a:off x="990600" y="5237163"/>
            <a:ext cx="4830763" cy="955675"/>
            <a:chOff x="630" y="3324"/>
            <a:chExt cx="3076" cy="605"/>
          </a:xfrm>
        </p:grpSpPr>
        <p:sp>
          <p:nvSpPr>
            <p:cNvPr id="71717" name="Rectangle 7"/>
            <p:cNvSpPr>
              <a:spLocks noChangeArrowheads="1"/>
            </p:cNvSpPr>
            <p:nvPr/>
          </p:nvSpPr>
          <p:spPr bwMode="auto">
            <a:xfrm>
              <a:off x="640" y="3324"/>
              <a:ext cx="39" cy="104"/>
            </a:xfrm>
            <a:prstGeom prst="rect">
              <a:avLst/>
            </a:prstGeom>
            <a:noFill/>
            <a:ln w="9525">
              <a:noFill/>
              <a:miter lim="800000"/>
              <a:headEnd/>
              <a:tailEnd/>
            </a:ln>
          </p:spPr>
          <p:txBody>
            <a:bodyPr wrap="none" lIns="0" tIns="0" rIns="0" bIns="0">
              <a:spAutoFit/>
            </a:bodyPr>
            <a:lstStyle/>
            <a:p>
              <a:r>
                <a:rPr lang="en-US" altLang="zh-TW" sz="1000">
                  <a:solidFill>
                    <a:srgbClr val="000000"/>
                  </a:solidFill>
                  <a:latin typeface="標楷體" pitchFamily="65" charset="-120"/>
                  <a:ea typeface="標楷體" pitchFamily="65" charset="-120"/>
                </a:rPr>
                <a:t> </a:t>
              </a:r>
              <a:endParaRPr lang="en-US" altLang="zh-TW"/>
            </a:p>
          </p:txBody>
        </p:sp>
        <p:sp>
          <p:nvSpPr>
            <p:cNvPr id="71718" name="Rectangle 8"/>
            <p:cNvSpPr>
              <a:spLocks noChangeArrowheads="1"/>
            </p:cNvSpPr>
            <p:nvPr/>
          </p:nvSpPr>
          <p:spPr bwMode="auto">
            <a:xfrm>
              <a:off x="2108" y="3324"/>
              <a:ext cx="39" cy="104"/>
            </a:xfrm>
            <a:prstGeom prst="rect">
              <a:avLst/>
            </a:prstGeom>
            <a:noFill/>
            <a:ln w="9525">
              <a:noFill/>
              <a:miter lim="800000"/>
              <a:headEnd/>
              <a:tailEnd/>
            </a:ln>
          </p:spPr>
          <p:txBody>
            <a:bodyPr wrap="none" lIns="0" tIns="0" rIns="0" bIns="0">
              <a:spAutoFit/>
            </a:bodyPr>
            <a:lstStyle/>
            <a:p>
              <a:r>
                <a:rPr lang="en-US" altLang="zh-TW" sz="1000">
                  <a:solidFill>
                    <a:srgbClr val="000000"/>
                  </a:solidFill>
                  <a:latin typeface="標楷體" pitchFamily="65" charset="-120"/>
                  <a:ea typeface="標楷體" pitchFamily="65" charset="-120"/>
                </a:rPr>
                <a:t> </a:t>
              </a:r>
              <a:endParaRPr lang="en-US" altLang="zh-TW"/>
            </a:p>
          </p:txBody>
        </p:sp>
        <p:sp>
          <p:nvSpPr>
            <p:cNvPr id="71719" name="Rectangle 9"/>
            <p:cNvSpPr>
              <a:spLocks noChangeArrowheads="1"/>
            </p:cNvSpPr>
            <p:nvPr/>
          </p:nvSpPr>
          <p:spPr bwMode="auto">
            <a:xfrm>
              <a:off x="2588" y="3324"/>
              <a:ext cx="39" cy="104"/>
            </a:xfrm>
            <a:prstGeom prst="rect">
              <a:avLst/>
            </a:prstGeom>
            <a:noFill/>
            <a:ln w="9525">
              <a:noFill/>
              <a:miter lim="800000"/>
              <a:headEnd/>
              <a:tailEnd/>
            </a:ln>
          </p:spPr>
          <p:txBody>
            <a:bodyPr wrap="none" lIns="0" tIns="0" rIns="0" bIns="0">
              <a:spAutoFit/>
            </a:bodyPr>
            <a:lstStyle/>
            <a:p>
              <a:r>
                <a:rPr lang="en-US" altLang="zh-TW" sz="1000">
                  <a:solidFill>
                    <a:srgbClr val="000000"/>
                  </a:solidFill>
                  <a:latin typeface="標楷體" pitchFamily="65" charset="-120"/>
                  <a:ea typeface="標楷體" pitchFamily="65" charset="-120"/>
                </a:rPr>
                <a:t> </a:t>
              </a:r>
              <a:endParaRPr lang="en-US" altLang="zh-TW"/>
            </a:p>
          </p:txBody>
        </p:sp>
        <p:sp>
          <p:nvSpPr>
            <p:cNvPr id="71720" name="Rectangle 10"/>
            <p:cNvSpPr>
              <a:spLocks noChangeArrowheads="1"/>
            </p:cNvSpPr>
            <p:nvPr/>
          </p:nvSpPr>
          <p:spPr bwMode="auto">
            <a:xfrm>
              <a:off x="3137" y="3324"/>
              <a:ext cx="392" cy="104"/>
            </a:xfrm>
            <a:prstGeom prst="rect">
              <a:avLst/>
            </a:prstGeom>
            <a:noFill/>
            <a:ln w="9525">
              <a:noFill/>
              <a:miter lim="800000"/>
              <a:headEnd/>
              <a:tailEnd/>
            </a:ln>
          </p:spPr>
          <p:txBody>
            <a:bodyPr wrap="none" lIns="0" tIns="0" rIns="0" bIns="0">
              <a:spAutoFit/>
            </a:bodyPr>
            <a:lstStyle/>
            <a:p>
              <a:r>
                <a:rPr lang="zh-TW" altLang="en-US" sz="1000">
                  <a:solidFill>
                    <a:srgbClr val="000000"/>
                  </a:solidFill>
                  <a:latin typeface="標楷體" pitchFamily="65" charset="-120"/>
                  <a:ea typeface="標楷體" pitchFamily="65" charset="-120"/>
                </a:rPr>
                <a:t>單位：億元</a:t>
              </a:r>
              <a:endParaRPr lang="zh-TW" altLang="en-US"/>
            </a:p>
          </p:txBody>
        </p:sp>
        <p:sp>
          <p:nvSpPr>
            <p:cNvPr id="71721" name="Rectangle 11"/>
            <p:cNvSpPr>
              <a:spLocks noChangeArrowheads="1"/>
            </p:cNvSpPr>
            <p:nvPr/>
          </p:nvSpPr>
          <p:spPr bwMode="auto">
            <a:xfrm>
              <a:off x="3543" y="3324"/>
              <a:ext cx="39" cy="104"/>
            </a:xfrm>
            <a:prstGeom prst="rect">
              <a:avLst/>
            </a:prstGeom>
            <a:noFill/>
            <a:ln w="9525">
              <a:noFill/>
              <a:miter lim="800000"/>
              <a:headEnd/>
              <a:tailEnd/>
            </a:ln>
          </p:spPr>
          <p:txBody>
            <a:bodyPr wrap="none" lIns="0" tIns="0" rIns="0" bIns="0">
              <a:spAutoFit/>
            </a:bodyPr>
            <a:lstStyle/>
            <a:p>
              <a:r>
                <a:rPr lang="en-US" altLang="zh-TW" sz="1000">
                  <a:solidFill>
                    <a:srgbClr val="000000"/>
                  </a:solidFill>
                  <a:latin typeface="標楷體" pitchFamily="65" charset="-120"/>
                  <a:ea typeface="標楷體" pitchFamily="65" charset="-120"/>
                </a:rPr>
                <a:t> </a:t>
              </a:r>
              <a:endParaRPr lang="en-US" altLang="zh-TW"/>
            </a:p>
          </p:txBody>
        </p:sp>
        <p:sp>
          <p:nvSpPr>
            <p:cNvPr id="71722" name="Rectangle 12"/>
            <p:cNvSpPr>
              <a:spLocks noChangeArrowheads="1"/>
            </p:cNvSpPr>
            <p:nvPr/>
          </p:nvSpPr>
          <p:spPr bwMode="auto">
            <a:xfrm>
              <a:off x="640" y="3432"/>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 </a:t>
              </a:r>
              <a:endParaRPr lang="en-US" altLang="zh-TW"/>
            </a:p>
          </p:txBody>
        </p:sp>
        <p:sp>
          <p:nvSpPr>
            <p:cNvPr id="71723" name="Rectangle 13"/>
            <p:cNvSpPr>
              <a:spLocks noChangeArrowheads="1"/>
            </p:cNvSpPr>
            <p:nvPr/>
          </p:nvSpPr>
          <p:spPr bwMode="auto">
            <a:xfrm>
              <a:off x="736" y="3432"/>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 </a:t>
              </a:r>
              <a:endParaRPr lang="en-US" altLang="zh-TW"/>
            </a:p>
          </p:txBody>
        </p:sp>
        <p:sp>
          <p:nvSpPr>
            <p:cNvPr id="71724" name="Rectangle 14"/>
            <p:cNvSpPr>
              <a:spLocks noChangeArrowheads="1"/>
            </p:cNvSpPr>
            <p:nvPr/>
          </p:nvSpPr>
          <p:spPr bwMode="auto">
            <a:xfrm>
              <a:off x="2149" y="3432"/>
              <a:ext cx="376" cy="124"/>
            </a:xfrm>
            <a:prstGeom prst="rect">
              <a:avLst/>
            </a:prstGeom>
            <a:noFill/>
            <a:ln w="9525">
              <a:noFill/>
              <a:miter lim="800000"/>
              <a:headEnd/>
              <a:tailEnd/>
            </a:ln>
          </p:spPr>
          <p:txBody>
            <a:bodyPr wrap="none" lIns="0" tIns="0" rIns="0" bIns="0">
              <a:spAutoFit/>
            </a:bodyPr>
            <a:lstStyle/>
            <a:p>
              <a:r>
                <a:rPr lang="zh-TW" altLang="en-US" sz="1200">
                  <a:solidFill>
                    <a:srgbClr val="000000"/>
                  </a:solidFill>
                  <a:latin typeface="標楷體" pitchFamily="65" charset="-120"/>
                  <a:ea typeface="標楷體" pitchFamily="65" charset="-120"/>
                </a:rPr>
                <a:t>醫院總額</a:t>
              </a:r>
              <a:endParaRPr lang="zh-TW" altLang="en-US"/>
            </a:p>
          </p:txBody>
        </p:sp>
        <p:sp>
          <p:nvSpPr>
            <p:cNvPr id="71725" name="Rectangle 15"/>
            <p:cNvSpPr>
              <a:spLocks noChangeArrowheads="1"/>
            </p:cNvSpPr>
            <p:nvPr/>
          </p:nvSpPr>
          <p:spPr bwMode="auto">
            <a:xfrm>
              <a:off x="2529" y="3432"/>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 </a:t>
              </a:r>
              <a:endParaRPr lang="en-US" altLang="zh-TW"/>
            </a:p>
          </p:txBody>
        </p:sp>
        <p:sp>
          <p:nvSpPr>
            <p:cNvPr id="71726" name="Rectangle 16"/>
            <p:cNvSpPr>
              <a:spLocks noChangeArrowheads="1"/>
            </p:cNvSpPr>
            <p:nvPr/>
          </p:nvSpPr>
          <p:spPr bwMode="auto">
            <a:xfrm>
              <a:off x="2629" y="3432"/>
              <a:ext cx="376" cy="124"/>
            </a:xfrm>
            <a:prstGeom prst="rect">
              <a:avLst/>
            </a:prstGeom>
            <a:noFill/>
            <a:ln w="9525">
              <a:noFill/>
              <a:miter lim="800000"/>
              <a:headEnd/>
              <a:tailEnd/>
            </a:ln>
          </p:spPr>
          <p:txBody>
            <a:bodyPr wrap="none" lIns="0" tIns="0" rIns="0" bIns="0">
              <a:spAutoFit/>
            </a:bodyPr>
            <a:lstStyle/>
            <a:p>
              <a:r>
                <a:rPr lang="zh-TW" altLang="en-US" sz="1200">
                  <a:solidFill>
                    <a:srgbClr val="000000"/>
                  </a:solidFill>
                  <a:latin typeface="標楷體" pitchFamily="65" charset="-120"/>
                  <a:ea typeface="標楷體" pitchFamily="65" charset="-120"/>
                </a:rPr>
                <a:t>基層總額</a:t>
              </a:r>
              <a:endParaRPr lang="zh-TW" altLang="en-US"/>
            </a:p>
          </p:txBody>
        </p:sp>
        <p:sp>
          <p:nvSpPr>
            <p:cNvPr id="71727" name="Rectangle 17"/>
            <p:cNvSpPr>
              <a:spLocks noChangeArrowheads="1"/>
            </p:cNvSpPr>
            <p:nvPr/>
          </p:nvSpPr>
          <p:spPr bwMode="auto">
            <a:xfrm>
              <a:off x="3009" y="3432"/>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 </a:t>
              </a:r>
              <a:endParaRPr lang="en-US" altLang="zh-TW"/>
            </a:p>
          </p:txBody>
        </p:sp>
        <p:sp>
          <p:nvSpPr>
            <p:cNvPr id="71728" name="Rectangle 18"/>
            <p:cNvSpPr>
              <a:spLocks noChangeArrowheads="1"/>
            </p:cNvSpPr>
            <p:nvPr/>
          </p:nvSpPr>
          <p:spPr bwMode="auto">
            <a:xfrm>
              <a:off x="3245" y="3432"/>
              <a:ext cx="188" cy="124"/>
            </a:xfrm>
            <a:prstGeom prst="rect">
              <a:avLst/>
            </a:prstGeom>
            <a:noFill/>
            <a:ln w="9525">
              <a:noFill/>
              <a:miter lim="800000"/>
              <a:headEnd/>
              <a:tailEnd/>
            </a:ln>
          </p:spPr>
          <p:txBody>
            <a:bodyPr wrap="none" lIns="0" tIns="0" rIns="0" bIns="0">
              <a:spAutoFit/>
            </a:bodyPr>
            <a:lstStyle/>
            <a:p>
              <a:r>
                <a:rPr lang="zh-TW" altLang="en-US" sz="1200">
                  <a:solidFill>
                    <a:srgbClr val="000000"/>
                  </a:solidFill>
                  <a:latin typeface="標楷體" pitchFamily="65" charset="-120"/>
                  <a:ea typeface="標楷體" pitchFamily="65" charset="-120"/>
                </a:rPr>
                <a:t>合計</a:t>
              </a:r>
              <a:endParaRPr lang="zh-TW" altLang="en-US"/>
            </a:p>
          </p:txBody>
        </p:sp>
        <p:sp>
          <p:nvSpPr>
            <p:cNvPr id="71729" name="Rectangle 19"/>
            <p:cNvSpPr>
              <a:spLocks noChangeArrowheads="1"/>
            </p:cNvSpPr>
            <p:nvPr/>
          </p:nvSpPr>
          <p:spPr bwMode="auto">
            <a:xfrm>
              <a:off x="3435" y="3432"/>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 </a:t>
              </a:r>
              <a:endParaRPr lang="en-US" altLang="zh-TW"/>
            </a:p>
          </p:txBody>
        </p:sp>
        <p:sp>
          <p:nvSpPr>
            <p:cNvPr id="71730" name="Rectangle 20"/>
            <p:cNvSpPr>
              <a:spLocks noChangeArrowheads="1"/>
            </p:cNvSpPr>
            <p:nvPr/>
          </p:nvSpPr>
          <p:spPr bwMode="auto">
            <a:xfrm>
              <a:off x="630" y="3416"/>
              <a:ext cx="3" cy="3"/>
            </a:xfrm>
            <a:prstGeom prst="rect">
              <a:avLst/>
            </a:prstGeom>
            <a:solidFill>
              <a:srgbClr val="000000"/>
            </a:solidFill>
            <a:ln w="9525">
              <a:noFill/>
              <a:miter lim="800000"/>
              <a:headEnd/>
              <a:tailEnd/>
            </a:ln>
          </p:spPr>
          <p:txBody>
            <a:bodyPr/>
            <a:lstStyle/>
            <a:p>
              <a:endParaRPr lang="zh-TW" altLang="en-US"/>
            </a:p>
          </p:txBody>
        </p:sp>
        <p:sp>
          <p:nvSpPr>
            <p:cNvPr id="71731" name="Line 21"/>
            <p:cNvSpPr>
              <a:spLocks noChangeShapeType="1"/>
            </p:cNvSpPr>
            <p:nvPr/>
          </p:nvSpPr>
          <p:spPr bwMode="auto">
            <a:xfrm>
              <a:off x="630" y="3416"/>
              <a:ext cx="3" cy="1"/>
            </a:xfrm>
            <a:prstGeom prst="line">
              <a:avLst/>
            </a:prstGeom>
            <a:noFill/>
            <a:ln w="0">
              <a:solidFill>
                <a:srgbClr val="000000"/>
              </a:solidFill>
              <a:round/>
              <a:headEnd/>
              <a:tailEnd/>
            </a:ln>
          </p:spPr>
          <p:txBody>
            <a:bodyPr/>
            <a:lstStyle/>
            <a:p>
              <a:endParaRPr lang="zh-TW" altLang="en-US"/>
            </a:p>
          </p:txBody>
        </p:sp>
        <p:sp>
          <p:nvSpPr>
            <p:cNvPr id="71732" name="Line 22"/>
            <p:cNvSpPr>
              <a:spLocks noChangeShapeType="1"/>
            </p:cNvSpPr>
            <p:nvPr/>
          </p:nvSpPr>
          <p:spPr bwMode="auto">
            <a:xfrm>
              <a:off x="630" y="3416"/>
              <a:ext cx="1" cy="3"/>
            </a:xfrm>
            <a:prstGeom prst="line">
              <a:avLst/>
            </a:prstGeom>
            <a:noFill/>
            <a:ln w="0">
              <a:solidFill>
                <a:srgbClr val="000000"/>
              </a:solidFill>
              <a:round/>
              <a:headEnd/>
              <a:tailEnd/>
            </a:ln>
          </p:spPr>
          <p:txBody>
            <a:bodyPr/>
            <a:lstStyle/>
            <a:p>
              <a:endParaRPr lang="zh-TW" altLang="en-US"/>
            </a:p>
          </p:txBody>
        </p:sp>
        <p:sp>
          <p:nvSpPr>
            <p:cNvPr id="71733" name="Rectangle 23"/>
            <p:cNvSpPr>
              <a:spLocks noChangeArrowheads="1"/>
            </p:cNvSpPr>
            <p:nvPr/>
          </p:nvSpPr>
          <p:spPr bwMode="auto">
            <a:xfrm>
              <a:off x="630" y="3416"/>
              <a:ext cx="3" cy="3"/>
            </a:xfrm>
            <a:prstGeom prst="rect">
              <a:avLst/>
            </a:prstGeom>
            <a:solidFill>
              <a:srgbClr val="000000"/>
            </a:solidFill>
            <a:ln w="9525">
              <a:noFill/>
              <a:miter lim="800000"/>
              <a:headEnd/>
              <a:tailEnd/>
            </a:ln>
          </p:spPr>
          <p:txBody>
            <a:bodyPr/>
            <a:lstStyle/>
            <a:p>
              <a:endParaRPr lang="zh-TW" altLang="en-US"/>
            </a:p>
          </p:txBody>
        </p:sp>
        <p:sp>
          <p:nvSpPr>
            <p:cNvPr id="71734" name="Line 24"/>
            <p:cNvSpPr>
              <a:spLocks noChangeShapeType="1"/>
            </p:cNvSpPr>
            <p:nvPr/>
          </p:nvSpPr>
          <p:spPr bwMode="auto">
            <a:xfrm>
              <a:off x="630" y="3416"/>
              <a:ext cx="3" cy="1"/>
            </a:xfrm>
            <a:prstGeom prst="line">
              <a:avLst/>
            </a:prstGeom>
            <a:noFill/>
            <a:ln w="0">
              <a:solidFill>
                <a:srgbClr val="000000"/>
              </a:solidFill>
              <a:round/>
              <a:headEnd/>
              <a:tailEnd/>
            </a:ln>
          </p:spPr>
          <p:txBody>
            <a:bodyPr/>
            <a:lstStyle/>
            <a:p>
              <a:endParaRPr lang="zh-TW" altLang="en-US"/>
            </a:p>
          </p:txBody>
        </p:sp>
        <p:sp>
          <p:nvSpPr>
            <p:cNvPr id="71735" name="Line 25"/>
            <p:cNvSpPr>
              <a:spLocks noChangeShapeType="1"/>
            </p:cNvSpPr>
            <p:nvPr/>
          </p:nvSpPr>
          <p:spPr bwMode="auto">
            <a:xfrm>
              <a:off x="630" y="3416"/>
              <a:ext cx="1" cy="3"/>
            </a:xfrm>
            <a:prstGeom prst="line">
              <a:avLst/>
            </a:prstGeom>
            <a:noFill/>
            <a:ln w="0">
              <a:solidFill>
                <a:srgbClr val="000000"/>
              </a:solidFill>
              <a:round/>
              <a:headEnd/>
              <a:tailEnd/>
            </a:ln>
          </p:spPr>
          <p:txBody>
            <a:bodyPr/>
            <a:lstStyle/>
            <a:p>
              <a:endParaRPr lang="zh-TW" altLang="en-US"/>
            </a:p>
          </p:txBody>
        </p:sp>
        <p:sp>
          <p:nvSpPr>
            <p:cNvPr id="71736" name="Rectangle 26"/>
            <p:cNvSpPr>
              <a:spLocks noChangeArrowheads="1"/>
            </p:cNvSpPr>
            <p:nvPr/>
          </p:nvSpPr>
          <p:spPr bwMode="auto">
            <a:xfrm>
              <a:off x="633" y="3416"/>
              <a:ext cx="1463" cy="3"/>
            </a:xfrm>
            <a:prstGeom prst="rect">
              <a:avLst/>
            </a:prstGeom>
            <a:solidFill>
              <a:srgbClr val="000000"/>
            </a:solidFill>
            <a:ln w="9525">
              <a:noFill/>
              <a:miter lim="800000"/>
              <a:headEnd/>
              <a:tailEnd/>
            </a:ln>
          </p:spPr>
          <p:txBody>
            <a:bodyPr/>
            <a:lstStyle/>
            <a:p>
              <a:endParaRPr lang="zh-TW" altLang="en-US"/>
            </a:p>
          </p:txBody>
        </p:sp>
        <p:sp>
          <p:nvSpPr>
            <p:cNvPr id="71737" name="Line 27"/>
            <p:cNvSpPr>
              <a:spLocks noChangeShapeType="1"/>
            </p:cNvSpPr>
            <p:nvPr/>
          </p:nvSpPr>
          <p:spPr bwMode="auto">
            <a:xfrm>
              <a:off x="633" y="3416"/>
              <a:ext cx="1463" cy="1"/>
            </a:xfrm>
            <a:prstGeom prst="line">
              <a:avLst/>
            </a:prstGeom>
            <a:noFill/>
            <a:ln w="0">
              <a:solidFill>
                <a:srgbClr val="000000"/>
              </a:solidFill>
              <a:round/>
              <a:headEnd/>
              <a:tailEnd/>
            </a:ln>
          </p:spPr>
          <p:txBody>
            <a:bodyPr/>
            <a:lstStyle/>
            <a:p>
              <a:endParaRPr lang="zh-TW" altLang="en-US"/>
            </a:p>
          </p:txBody>
        </p:sp>
        <p:sp>
          <p:nvSpPr>
            <p:cNvPr id="71738" name="Rectangle 28"/>
            <p:cNvSpPr>
              <a:spLocks noChangeArrowheads="1"/>
            </p:cNvSpPr>
            <p:nvPr/>
          </p:nvSpPr>
          <p:spPr bwMode="auto">
            <a:xfrm>
              <a:off x="2096" y="3416"/>
              <a:ext cx="4" cy="3"/>
            </a:xfrm>
            <a:prstGeom prst="rect">
              <a:avLst/>
            </a:prstGeom>
            <a:solidFill>
              <a:srgbClr val="000000"/>
            </a:solidFill>
            <a:ln w="9525">
              <a:noFill/>
              <a:miter lim="800000"/>
              <a:headEnd/>
              <a:tailEnd/>
            </a:ln>
          </p:spPr>
          <p:txBody>
            <a:bodyPr/>
            <a:lstStyle/>
            <a:p>
              <a:endParaRPr lang="zh-TW" altLang="en-US"/>
            </a:p>
          </p:txBody>
        </p:sp>
        <p:sp>
          <p:nvSpPr>
            <p:cNvPr id="71739" name="Line 29"/>
            <p:cNvSpPr>
              <a:spLocks noChangeShapeType="1"/>
            </p:cNvSpPr>
            <p:nvPr/>
          </p:nvSpPr>
          <p:spPr bwMode="auto">
            <a:xfrm>
              <a:off x="2096" y="3416"/>
              <a:ext cx="4" cy="1"/>
            </a:xfrm>
            <a:prstGeom prst="line">
              <a:avLst/>
            </a:prstGeom>
            <a:noFill/>
            <a:ln w="0">
              <a:solidFill>
                <a:srgbClr val="000000"/>
              </a:solidFill>
              <a:round/>
              <a:headEnd/>
              <a:tailEnd/>
            </a:ln>
          </p:spPr>
          <p:txBody>
            <a:bodyPr/>
            <a:lstStyle/>
            <a:p>
              <a:endParaRPr lang="zh-TW" altLang="en-US"/>
            </a:p>
          </p:txBody>
        </p:sp>
        <p:sp>
          <p:nvSpPr>
            <p:cNvPr id="71740" name="Line 30"/>
            <p:cNvSpPr>
              <a:spLocks noChangeShapeType="1"/>
            </p:cNvSpPr>
            <p:nvPr/>
          </p:nvSpPr>
          <p:spPr bwMode="auto">
            <a:xfrm>
              <a:off x="2096" y="3416"/>
              <a:ext cx="1" cy="3"/>
            </a:xfrm>
            <a:prstGeom prst="line">
              <a:avLst/>
            </a:prstGeom>
            <a:noFill/>
            <a:ln w="0">
              <a:solidFill>
                <a:srgbClr val="000000"/>
              </a:solidFill>
              <a:round/>
              <a:headEnd/>
              <a:tailEnd/>
            </a:ln>
          </p:spPr>
          <p:txBody>
            <a:bodyPr/>
            <a:lstStyle/>
            <a:p>
              <a:endParaRPr lang="zh-TW" altLang="en-US"/>
            </a:p>
          </p:txBody>
        </p:sp>
        <p:sp>
          <p:nvSpPr>
            <p:cNvPr id="71741" name="Rectangle 31"/>
            <p:cNvSpPr>
              <a:spLocks noChangeArrowheads="1"/>
            </p:cNvSpPr>
            <p:nvPr/>
          </p:nvSpPr>
          <p:spPr bwMode="auto">
            <a:xfrm>
              <a:off x="2097" y="3416"/>
              <a:ext cx="3" cy="3"/>
            </a:xfrm>
            <a:prstGeom prst="rect">
              <a:avLst/>
            </a:prstGeom>
            <a:solidFill>
              <a:srgbClr val="000000"/>
            </a:solidFill>
            <a:ln w="9525">
              <a:noFill/>
              <a:miter lim="800000"/>
              <a:headEnd/>
              <a:tailEnd/>
            </a:ln>
          </p:spPr>
          <p:txBody>
            <a:bodyPr/>
            <a:lstStyle/>
            <a:p>
              <a:endParaRPr lang="zh-TW" altLang="en-US"/>
            </a:p>
          </p:txBody>
        </p:sp>
        <p:sp>
          <p:nvSpPr>
            <p:cNvPr id="71742" name="Line 32"/>
            <p:cNvSpPr>
              <a:spLocks noChangeShapeType="1"/>
            </p:cNvSpPr>
            <p:nvPr/>
          </p:nvSpPr>
          <p:spPr bwMode="auto">
            <a:xfrm>
              <a:off x="2097" y="3416"/>
              <a:ext cx="3" cy="1"/>
            </a:xfrm>
            <a:prstGeom prst="line">
              <a:avLst/>
            </a:prstGeom>
            <a:noFill/>
            <a:ln w="0">
              <a:solidFill>
                <a:srgbClr val="000000"/>
              </a:solidFill>
              <a:round/>
              <a:headEnd/>
              <a:tailEnd/>
            </a:ln>
          </p:spPr>
          <p:txBody>
            <a:bodyPr/>
            <a:lstStyle/>
            <a:p>
              <a:endParaRPr lang="zh-TW" altLang="en-US"/>
            </a:p>
          </p:txBody>
        </p:sp>
        <p:sp>
          <p:nvSpPr>
            <p:cNvPr id="71743" name="Line 33"/>
            <p:cNvSpPr>
              <a:spLocks noChangeShapeType="1"/>
            </p:cNvSpPr>
            <p:nvPr/>
          </p:nvSpPr>
          <p:spPr bwMode="auto">
            <a:xfrm>
              <a:off x="2097" y="3416"/>
              <a:ext cx="1" cy="3"/>
            </a:xfrm>
            <a:prstGeom prst="line">
              <a:avLst/>
            </a:prstGeom>
            <a:noFill/>
            <a:ln w="0">
              <a:solidFill>
                <a:srgbClr val="000000"/>
              </a:solidFill>
              <a:round/>
              <a:headEnd/>
              <a:tailEnd/>
            </a:ln>
          </p:spPr>
          <p:txBody>
            <a:bodyPr/>
            <a:lstStyle/>
            <a:p>
              <a:endParaRPr lang="zh-TW" altLang="en-US"/>
            </a:p>
          </p:txBody>
        </p:sp>
        <p:sp>
          <p:nvSpPr>
            <p:cNvPr id="71744" name="Rectangle 34"/>
            <p:cNvSpPr>
              <a:spLocks noChangeArrowheads="1"/>
            </p:cNvSpPr>
            <p:nvPr/>
          </p:nvSpPr>
          <p:spPr bwMode="auto">
            <a:xfrm>
              <a:off x="2100" y="3416"/>
              <a:ext cx="477" cy="3"/>
            </a:xfrm>
            <a:prstGeom prst="rect">
              <a:avLst/>
            </a:prstGeom>
            <a:solidFill>
              <a:srgbClr val="000000"/>
            </a:solidFill>
            <a:ln w="9525">
              <a:noFill/>
              <a:miter lim="800000"/>
              <a:headEnd/>
              <a:tailEnd/>
            </a:ln>
          </p:spPr>
          <p:txBody>
            <a:bodyPr/>
            <a:lstStyle/>
            <a:p>
              <a:endParaRPr lang="zh-TW" altLang="en-US"/>
            </a:p>
          </p:txBody>
        </p:sp>
        <p:sp>
          <p:nvSpPr>
            <p:cNvPr id="71745" name="Line 35"/>
            <p:cNvSpPr>
              <a:spLocks noChangeShapeType="1"/>
            </p:cNvSpPr>
            <p:nvPr/>
          </p:nvSpPr>
          <p:spPr bwMode="auto">
            <a:xfrm>
              <a:off x="2100" y="3416"/>
              <a:ext cx="477" cy="1"/>
            </a:xfrm>
            <a:prstGeom prst="line">
              <a:avLst/>
            </a:prstGeom>
            <a:noFill/>
            <a:ln w="0">
              <a:solidFill>
                <a:srgbClr val="000000"/>
              </a:solidFill>
              <a:round/>
              <a:headEnd/>
              <a:tailEnd/>
            </a:ln>
          </p:spPr>
          <p:txBody>
            <a:bodyPr/>
            <a:lstStyle/>
            <a:p>
              <a:endParaRPr lang="zh-TW" altLang="en-US"/>
            </a:p>
          </p:txBody>
        </p:sp>
        <p:sp>
          <p:nvSpPr>
            <p:cNvPr id="71746" name="Rectangle 36"/>
            <p:cNvSpPr>
              <a:spLocks noChangeArrowheads="1"/>
            </p:cNvSpPr>
            <p:nvPr/>
          </p:nvSpPr>
          <p:spPr bwMode="auto">
            <a:xfrm>
              <a:off x="2577" y="3416"/>
              <a:ext cx="3" cy="3"/>
            </a:xfrm>
            <a:prstGeom prst="rect">
              <a:avLst/>
            </a:prstGeom>
            <a:solidFill>
              <a:srgbClr val="000000"/>
            </a:solidFill>
            <a:ln w="9525">
              <a:noFill/>
              <a:miter lim="800000"/>
              <a:headEnd/>
              <a:tailEnd/>
            </a:ln>
          </p:spPr>
          <p:txBody>
            <a:bodyPr/>
            <a:lstStyle/>
            <a:p>
              <a:endParaRPr lang="zh-TW" altLang="en-US"/>
            </a:p>
          </p:txBody>
        </p:sp>
        <p:sp>
          <p:nvSpPr>
            <p:cNvPr id="71747" name="Line 37"/>
            <p:cNvSpPr>
              <a:spLocks noChangeShapeType="1"/>
            </p:cNvSpPr>
            <p:nvPr/>
          </p:nvSpPr>
          <p:spPr bwMode="auto">
            <a:xfrm>
              <a:off x="2577" y="3416"/>
              <a:ext cx="3" cy="1"/>
            </a:xfrm>
            <a:prstGeom prst="line">
              <a:avLst/>
            </a:prstGeom>
            <a:noFill/>
            <a:ln w="0">
              <a:solidFill>
                <a:srgbClr val="000000"/>
              </a:solidFill>
              <a:round/>
              <a:headEnd/>
              <a:tailEnd/>
            </a:ln>
          </p:spPr>
          <p:txBody>
            <a:bodyPr/>
            <a:lstStyle/>
            <a:p>
              <a:endParaRPr lang="zh-TW" altLang="en-US"/>
            </a:p>
          </p:txBody>
        </p:sp>
        <p:sp>
          <p:nvSpPr>
            <p:cNvPr id="71748" name="Line 38"/>
            <p:cNvSpPr>
              <a:spLocks noChangeShapeType="1"/>
            </p:cNvSpPr>
            <p:nvPr/>
          </p:nvSpPr>
          <p:spPr bwMode="auto">
            <a:xfrm>
              <a:off x="2577" y="3416"/>
              <a:ext cx="1" cy="3"/>
            </a:xfrm>
            <a:prstGeom prst="line">
              <a:avLst/>
            </a:prstGeom>
            <a:noFill/>
            <a:ln w="0">
              <a:solidFill>
                <a:srgbClr val="000000"/>
              </a:solidFill>
              <a:round/>
              <a:headEnd/>
              <a:tailEnd/>
            </a:ln>
          </p:spPr>
          <p:txBody>
            <a:bodyPr/>
            <a:lstStyle/>
            <a:p>
              <a:endParaRPr lang="zh-TW" altLang="en-US"/>
            </a:p>
          </p:txBody>
        </p:sp>
        <p:sp>
          <p:nvSpPr>
            <p:cNvPr id="71749" name="Rectangle 39"/>
            <p:cNvSpPr>
              <a:spLocks noChangeArrowheads="1"/>
            </p:cNvSpPr>
            <p:nvPr/>
          </p:nvSpPr>
          <p:spPr bwMode="auto">
            <a:xfrm>
              <a:off x="2578" y="3416"/>
              <a:ext cx="3" cy="3"/>
            </a:xfrm>
            <a:prstGeom prst="rect">
              <a:avLst/>
            </a:prstGeom>
            <a:solidFill>
              <a:srgbClr val="000000"/>
            </a:solidFill>
            <a:ln w="9525">
              <a:noFill/>
              <a:miter lim="800000"/>
              <a:headEnd/>
              <a:tailEnd/>
            </a:ln>
          </p:spPr>
          <p:txBody>
            <a:bodyPr/>
            <a:lstStyle/>
            <a:p>
              <a:endParaRPr lang="zh-TW" altLang="en-US"/>
            </a:p>
          </p:txBody>
        </p:sp>
        <p:sp>
          <p:nvSpPr>
            <p:cNvPr id="71750" name="Line 40"/>
            <p:cNvSpPr>
              <a:spLocks noChangeShapeType="1"/>
            </p:cNvSpPr>
            <p:nvPr/>
          </p:nvSpPr>
          <p:spPr bwMode="auto">
            <a:xfrm>
              <a:off x="2578" y="3416"/>
              <a:ext cx="3" cy="1"/>
            </a:xfrm>
            <a:prstGeom prst="line">
              <a:avLst/>
            </a:prstGeom>
            <a:noFill/>
            <a:ln w="0">
              <a:solidFill>
                <a:srgbClr val="000000"/>
              </a:solidFill>
              <a:round/>
              <a:headEnd/>
              <a:tailEnd/>
            </a:ln>
          </p:spPr>
          <p:txBody>
            <a:bodyPr/>
            <a:lstStyle/>
            <a:p>
              <a:endParaRPr lang="zh-TW" altLang="en-US"/>
            </a:p>
          </p:txBody>
        </p:sp>
        <p:sp>
          <p:nvSpPr>
            <p:cNvPr id="71751" name="Line 41"/>
            <p:cNvSpPr>
              <a:spLocks noChangeShapeType="1"/>
            </p:cNvSpPr>
            <p:nvPr/>
          </p:nvSpPr>
          <p:spPr bwMode="auto">
            <a:xfrm>
              <a:off x="2578" y="3416"/>
              <a:ext cx="1" cy="3"/>
            </a:xfrm>
            <a:prstGeom prst="line">
              <a:avLst/>
            </a:prstGeom>
            <a:noFill/>
            <a:ln w="0">
              <a:solidFill>
                <a:srgbClr val="000000"/>
              </a:solidFill>
              <a:round/>
              <a:headEnd/>
              <a:tailEnd/>
            </a:ln>
          </p:spPr>
          <p:txBody>
            <a:bodyPr/>
            <a:lstStyle/>
            <a:p>
              <a:endParaRPr lang="zh-TW" altLang="en-US"/>
            </a:p>
          </p:txBody>
        </p:sp>
        <p:sp>
          <p:nvSpPr>
            <p:cNvPr id="71752" name="Rectangle 42"/>
            <p:cNvSpPr>
              <a:spLocks noChangeArrowheads="1"/>
            </p:cNvSpPr>
            <p:nvPr/>
          </p:nvSpPr>
          <p:spPr bwMode="auto">
            <a:xfrm>
              <a:off x="2581" y="3416"/>
              <a:ext cx="475" cy="3"/>
            </a:xfrm>
            <a:prstGeom prst="rect">
              <a:avLst/>
            </a:prstGeom>
            <a:solidFill>
              <a:srgbClr val="000000"/>
            </a:solidFill>
            <a:ln w="9525">
              <a:noFill/>
              <a:miter lim="800000"/>
              <a:headEnd/>
              <a:tailEnd/>
            </a:ln>
          </p:spPr>
          <p:txBody>
            <a:bodyPr/>
            <a:lstStyle/>
            <a:p>
              <a:endParaRPr lang="zh-TW" altLang="en-US"/>
            </a:p>
          </p:txBody>
        </p:sp>
        <p:sp>
          <p:nvSpPr>
            <p:cNvPr id="71753" name="Line 43"/>
            <p:cNvSpPr>
              <a:spLocks noChangeShapeType="1"/>
            </p:cNvSpPr>
            <p:nvPr/>
          </p:nvSpPr>
          <p:spPr bwMode="auto">
            <a:xfrm>
              <a:off x="2581" y="3416"/>
              <a:ext cx="475" cy="1"/>
            </a:xfrm>
            <a:prstGeom prst="line">
              <a:avLst/>
            </a:prstGeom>
            <a:noFill/>
            <a:ln w="0">
              <a:solidFill>
                <a:srgbClr val="000000"/>
              </a:solidFill>
              <a:round/>
              <a:headEnd/>
              <a:tailEnd/>
            </a:ln>
          </p:spPr>
          <p:txBody>
            <a:bodyPr/>
            <a:lstStyle/>
            <a:p>
              <a:endParaRPr lang="zh-TW" altLang="en-US"/>
            </a:p>
          </p:txBody>
        </p:sp>
        <p:sp>
          <p:nvSpPr>
            <p:cNvPr id="71754" name="Rectangle 44"/>
            <p:cNvSpPr>
              <a:spLocks noChangeArrowheads="1"/>
            </p:cNvSpPr>
            <p:nvPr/>
          </p:nvSpPr>
          <p:spPr bwMode="auto">
            <a:xfrm>
              <a:off x="3056" y="3416"/>
              <a:ext cx="4" cy="3"/>
            </a:xfrm>
            <a:prstGeom prst="rect">
              <a:avLst/>
            </a:prstGeom>
            <a:solidFill>
              <a:srgbClr val="000000"/>
            </a:solidFill>
            <a:ln w="9525">
              <a:noFill/>
              <a:miter lim="800000"/>
              <a:headEnd/>
              <a:tailEnd/>
            </a:ln>
          </p:spPr>
          <p:txBody>
            <a:bodyPr/>
            <a:lstStyle/>
            <a:p>
              <a:endParaRPr lang="zh-TW" altLang="en-US"/>
            </a:p>
          </p:txBody>
        </p:sp>
        <p:sp>
          <p:nvSpPr>
            <p:cNvPr id="71755" name="Line 45"/>
            <p:cNvSpPr>
              <a:spLocks noChangeShapeType="1"/>
            </p:cNvSpPr>
            <p:nvPr/>
          </p:nvSpPr>
          <p:spPr bwMode="auto">
            <a:xfrm>
              <a:off x="3056" y="3416"/>
              <a:ext cx="4" cy="1"/>
            </a:xfrm>
            <a:prstGeom prst="line">
              <a:avLst/>
            </a:prstGeom>
            <a:noFill/>
            <a:ln w="0">
              <a:solidFill>
                <a:srgbClr val="000000"/>
              </a:solidFill>
              <a:round/>
              <a:headEnd/>
              <a:tailEnd/>
            </a:ln>
          </p:spPr>
          <p:txBody>
            <a:bodyPr/>
            <a:lstStyle/>
            <a:p>
              <a:endParaRPr lang="zh-TW" altLang="en-US"/>
            </a:p>
          </p:txBody>
        </p:sp>
        <p:sp>
          <p:nvSpPr>
            <p:cNvPr id="71756" name="Line 46"/>
            <p:cNvSpPr>
              <a:spLocks noChangeShapeType="1"/>
            </p:cNvSpPr>
            <p:nvPr/>
          </p:nvSpPr>
          <p:spPr bwMode="auto">
            <a:xfrm>
              <a:off x="3056" y="3416"/>
              <a:ext cx="1" cy="3"/>
            </a:xfrm>
            <a:prstGeom prst="line">
              <a:avLst/>
            </a:prstGeom>
            <a:noFill/>
            <a:ln w="0">
              <a:solidFill>
                <a:srgbClr val="000000"/>
              </a:solidFill>
              <a:round/>
              <a:headEnd/>
              <a:tailEnd/>
            </a:ln>
          </p:spPr>
          <p:txBody>
            <a:bodyPr/>
            <a:lstStyle/>
            <a:p>
              <a:endParaRPr lang="zh-TW" altLang="en-US"/>
            </a:p>
          </p:txBody>
        </p:sp>
        <p:sp>
          <p:nvSpPr>
            <p:cNvPr id="71757" name="Rectangle 47"/>
            <p:cNvSpPr>
              <a:spLocks noChangeArrowheads="1"/>
            </p:cNvSpPr>
            <p:nvPr/>
          </p:nvSpPr>
          <p:spPr bwMode="auto">
            <a:xfrm>
              <a:off x="3057" y="3416"/>
              <a:ext cx="3" cy="3"/>
            </a:xfrm>
            <a:prstGeom prst="rect">
              <a:avLst/>
            </a:prstGeom>
            <a:solidFill>
              <a:srgbClr val="000000"/>
            </a:solidFill>
            <a:ln w="9525">
              <a:noFill/>
              <a:miter lim="800000"/>
              <a:headEnd/>
              <a:tailEnd/>
            </a:ln>
          </p:spPr>
          <p:txBody>
            <a:bodyPr/>
            <a:lstStyle/>
            <a:p>
              <a:endParaRPr lang="zh-TW" altLang="en-US"/>
            </a:p>
          </p:txBody>
        </p:sp>
        <p:sp>
          <p:nvSpPr>
            <p:cNvPr id="71758" name="Line 48"/>
            <p:cNvSpPr>
              <a:spLocks noChangeShapeType="1"/>
            </p:cNvSpPr>
            <p:nvPr/>
          </p:nvSpPr>
          <p:spPr bwMode="auto">
            <a:xfrm>
              <a:off x="3057" y="3416"/>
              <a:ext cx="3" cy="1"/>
            </a:xfrm>
            <a:prstGeom prst="line">
              <a:avLst/>
            </a:prstGeom>
            <a:noFill/>
            <a:ln w="0">
              <a:solidFill>
                <a:srgbClr val="000000"/>
              </a:solidFill>
              <a:round/>
              <a:headEnd/>
              <a:tailEnd/>
            </a:ln>
          </p:spPr>
          <p:txBody>
            <a:bodyPr/>
            <a:lstStyle/>
            <a:p>
              <a:endParaRPr lang="zh-TW" altLang="en-US"/>
            </a:p>
          </p:txBody>
        </p:sp>
        <p:sp>
          <p:nvSpPr>
            <p:cNvPr id="71759" name="Line 49"/>
            <p:cNvSpPr>
              <a:spLocks noChangeShapeType="1"/>
            </p:cNvSpPr>
            <p:nvPr/>
          </p:nvSpPr>
          <p:spPr bwMode="auto">
            <a:xfrm>
              <a:off x="3057" y="3416"/>
              <a:ext cx="1" cy="3"/>
            </a:xfrm>
            <a:prstGeom prst="line">
              <a:avLst/>
            </a:prstGeom>
            <a:noFill/>
            <a:ln w="0">
              <a:solidFill>
                <a:srgbClr val="000000"/>
              </a:solidFill>
              <a:round/>
              <a:headEnd/>
              <a:tailEnd/>
            </a:ln>
          </p:spPr>
          <p:txBody>
            <a:bodyPr/>
            <a:lstStyle/>
            <a:p>
              <a:endParaRPr lang="zh-TW" altLang="en-US"/>
            </a:p>
          </p:txBody>
        </p:sp>
        <p:sp>
          <p:nvSpPr>
            <p:cNvPr id="71760" name="Rectangle 50"/>
            <p:cNvSpPr>
              <a:spLocks noChangeArrowheads="1"/>
            </p:cNvSpPr>
            <p:nvPr/>
          </p:nvSpPr>
          <p:spPr bwMode="auto">
            <a:xfrm>
              <a:off x="3060" y="3416"/>
              <a:ext cx="558" cy="3"/>
            </a:xfrm>
            <a:prstGeom prst="rect">
              <a:avLst/>
            </a:prstGeom>
            <a:solidFill>
              <a:srgbClr val="000000"/>
            </a:solidFill>
            <a:ln w="9525">
              <a:noFill/>
              <a:miter lim="800000"/>
              <a:headEnd/>
              <a:tailEnd/>
            </a:ln>
          </p:spPr>
          <p:txBody>
            <a:bodyPr/>
            <a:lstStyle/>
            <a:p>
              <a:endParaRPr lang="zh-TW" altLang="en-US"/>
            </a:p>
          </p:txBody>
        </p:sp>
        <p:sp>
          <p:nvSpPr>
            <p:cNvPr id="71761" name="Line 51"/>
            <p:cNvSpPr>
              <a:spLocks noChangeShapeType="1"/>
            </p:cNvSpPr>
            <p:nvPr/>
          </p:nvSpPr>
          <p:spPr bwMode="auto">
            <a:xfrm>
              <a:off x="3060" y="3416"/>
              <a:ext cx="558" cy="1"/>
            </a:xfrm>
            <a:prstGeom prst="line">
              <a:avLst/>
            </a:prstGeom>
            <a:noFill/>
            <a:ln w="0">
              <a:solidFill>
                <a:srgbClr val="000000"/>
              </a:solidFill>
              <a:round/>
              <a:headEnd/>
              <a:tailEnd/>
            </a:ln>
          </p:spPr>
          <p:txBody>
            <a:bodyPr/>
            <a:lstStyle/>
            <a:p>
              <a:endParaRPr lang="zh-TW" altLang="en-US"/>
            </a:p>
          </p:txBody>
        </p:sp>
        <p:sp>
          <p:nvSpPr>
            <p:cNvPr id="71762" name="Rectangle 52"/>
            <p:cNvSpPr>
              <a:spLocks noChangeArrowheads="1"/>
            </p:cNvSpPr>
            <p:nvPr/>
          </p:nvSpPr>
          <p:spPr bwMode="auto">
            <a:xfrm>
              <a:off x="3618" y="3416"/>
              <a:ext cx="3" cy="3"/>
            </a:xfrm>
            <a:prstGeom prst="rect">
              <a:avLst/>
            </a:prstGeom>
            <a:solidFill>
              <a:srgbClr val="000000"/>
            </a:solidFill>
            <a:ln w="9525">
              <a:noFill/>
              <a:miter lim="800000"/>
              <a:headEnd/>
              <a:tailEnd/>
            </a:ln>
          </p:spPr>
          <p:txBody>
            <a:bodyPr/>
            <a:lstStyle/>
            <a:p>
              <a:endParaRPr lang="zh-TW" altLang="en-US"/>
            </a:p>
          </p:txBody>
        </p:sp>
        <p:sp>
          <p:nvSpPr>
            <p:cNvPr id="71763" name="Line 53"/>
            <p:cNvSpPr>
              <a:spLocks noChangeShapeType="1"/>
            </p:cNvSpPr>
            <p:nvPr/>
          </p:nvSpPr>
          <p:spPr bwMode="auto">
            <a:xfrm>
              <a:off x="3618" y="3416"/>
              <a:ext cx="3" cy="1"/>
            </a:xfrm>
            <a:prstGeom prst="line">
              <a:avLst/>
            </a:prstGeom>
            <a:noFill/>
            <a:ln w="0">
              <a:solidFill>
                <a:srgbClr val="000000"/>
              </a:solidFill>
              <a:round/>
              <a:headEnd/>
              <a:tailEnd/>
            </a:ln>
          </p:spPr>
          <p:txBody>
            <a:bodyPr/>
            <a:lstStyle/>
            <a:p>
              <a:endParaRPr lang="zh-TW" altLang="en-US"/>
            </a:p>
          </p:txBody>
        </p:sp>
        <p:sp>
          <p:nvSpPr>
            <p:cNvPr id="71764" name="Line 54"/>
            <p:cNvSpPr>
              <a:spLocks noChangeShapeType="1"/>
            </p:cNvSpPr>
            <p:nvPr/>
          </p:nvSpPr>
          <p:spPr bwMode="auto">
            <a:xfrm>
              <a:off x="3618" y="3416"/>
              <a:ext cx="1" cy="3"/>
            </a:xfrm>
            <a:prstGeom prst="line">
              <a:avLst/>
            </a:prstGeom>
            <a:noFill/>
            <a:ln w="0">
              <a:solidFill>
                <a:srgbClr val="000000"/>
              </a:solidFill>
              <a:round/>
              <a:headEnd/>
              <a:tailEnd/>
            </a:ln>
          </p:spPr>
          <p:txBody>
            <a:bodyPr/>
            <a:lstStyle/>
            <a:p>
              <a:endParaRPr lang="zh-TW" altLang="en-US"/>
            </a:p>
          </p:txBody>
        </p:sp>
        <p:sp>
          <p:nvSpPr>
            <p:cNvPr id="71765" name="Rectangle 55"/>
            <p:cNvSpPr>
              <a:spLocks noChangeArrowheads="1"/>
            </p:cNvSpPr>
            <p:nvPr/>
          </p:nvSpPr>
          <p:spPr bwMode="auto">
            <a:xfrm>
              <a:off x="3619" y="3416"/>
              <a:ext cx="3" cy="3"/>
            </a:xfrm>
            <a:prstGeom prst="rect">
              <a:avLst/>
            </a:prstGeom>
            <a:solidFill>
              <a:srgbClr val="000000"/>
            </a:solidFill>
            <a:ln w="9525">
              <a:noFill/>
              <a:miter lim="800000"/>
              <a:headEnd/>
              <a:tailEnd/>
            </a:ln>
          </p:spPr>
          <p:txBody>
            <a:bodyPr/>
            <a:lstStyle/>
            <a:p>
              <a:endParaRPr lang="zh-TW" altLang="en-US"/>
            </a:p>
          </p:txBody>
        </p:sp>
        <p:sp>
          <p:nvSpPr>
            <p:cNvPr id="71766" name="Line 56"/>
            <p:cNvSpPr>
              <a:spLocks noChangeShapeType="1"/>
            </p:cNvSpPr>
            <p:nvPr/>
          </p:nvSpPr>
          <p:spPr bwMode="auto">
            <a:xfrm>
              <a:off x="3619" y="3416"/>
              <a:ext cx="3" cy="1"/>
            </a:xfrm>
            <a:prstGeom prst="line">
              <a:avLst/>
            </a:prstGeom>
            <a:noFill/>
            <a:ln w="0">
              <a:solidFill>
                <a:srgbClr val="000000"/>
              </a:solidFill>
              <a:round/>
              <a:headEnd/>
              <a:tailEnd/>
            </a:ln>
          </p:spPr>
          <p:txBody>
            <a:bodyPr/>
            <a:lstStyle/>
            <a:p>
              <a:endParaRPr lang="zh-TW" altLang="en-US"/>
            </a:p>
          </p:txBody>
        </p:sp>
        <p:sp>
          <p:nvSpPr>
            <p:cNvPr id="71767" name="Line 57"/>
            <p:cNvSpPr>
              <a:spLocks noChangeShapeType="1"/>
            </p:cNvSpPr>
            <p:nvPr/>
          </p:nvSpPr>
          <p:spPr bwMode="auto">
            <a:xfrm>
              <a:off x="3619" y="3416"/>
              <a:ext cx="1" cy="3"/>
            </a:xfrm>
            <a:prstGeom prst="line">
              <a:avLst/>
            </a:prstGeom>
            <a:noFill/>
            <a:ln w="0">
              <a:solidFill>
                <a:srgbClr val="000000"/>
              </a:solidFill>
              <a:round/>
              <a:headEnd/>
              <a:tailEnd/>
            </a:ln>
          </p:spPr>
          <p:txBody>
            <a:bodyPr/>
            <a:lstStyle/>
            <a:p>
              <a:endParaRPr lang="zh-TW" altLang="en-US"/>
            </a:p>
          </p:txBody>
        </p:sp>
        <p:sp>
          <p:nvSpPr>
            <p:cNvPr id="71768" name="Rectangle 58"/>
            <p:cNvSpPr>
              <a:spLocks noChangeArrowheads="1"/>
            </p:cNvSpPr>
            <p:nvPr/>
          </p:nvSpPr>
          <p:spPr bwMode="auto">
            <a:xfrm>
              <a:off x="3619" y="3416"/>
              <a:ext cx="3" cy="3"/>
            </a:xfrm>
            <a:prstGeom prst="rect">
              <a:avLst/>
            </a:prstGeom>
            <a:solidFill>
              <a:srgbClr val="000000"/>
            </a:solidFill>
            <a:ln w="9525">
              <a:noFill/>
              <a:miter lim="800000"/>
              <a:headEnd/>
              <a:tailEnd/>
            </a:ln>
          </p:spPr>
          <p:txBody>
            <a:bodyPr/>
            <a:lstStyle/>
            <a:p>
              <a:endParaRPr lang="zh-TW" altLang="en-US"/>
            </a:p>
          </p:txBody>
        </p:sp>
        <p:sp>
          <p:nvSpPr>
            <p:cNvPr id="71769" name="Line 59"/>
            <p:cNvSpPr>
              <a:spLocks noChangeShapeType="1"/>
            </p:cNvSpPr>
            <p:nvPr/>
          </p:nvSpPr>
          <p:spPr bwMode="auto">
            <a:xfrm>
              <a:off x="3619" y="3416"/>
              <a:ext cx="3" cy="1"/>
            </a:xfrm>
            <a:prstGeom prst="line">
              <a:avLst/>
            </a:prstGeom>
            <a:noFill/>
            <a:ln w="0">
              <a:solidFill>
                <a:srgbClr val="000000"/>
              </a:solidFill>
              <a:round/>
              <a:headEnd/>
              <a:tailEnd/>
            </a:ln>
          </p:spPr>
          <p:txBody>
            <a:bodyPr/>
            <a:lstStyle/>
            <a:p>
              <a:endParaRPr lang="zh-TW" altLang="en-US"/>
            </a:p>
          </p:txBody>
        </p:sp>
        <p:sp>
          <p:nvSpPr>
            <p:cNvPr id="71770" name="Line 60"/>
            <p:cNvSpPr>
              <a:spLocks noChangeShapeType="1"/>
            </p:cNvSpPr>
            <p:nvPr/>
          </p:nvSpPr>
          <p:spPr bwMode="auto">
            <a:xfrm>
              <a:off x="3619" y="3416"/>
              <a:ext cx="1" cy="3"/>
            </a:xfrm>
            <a:prstGeom prst="line">
              <a:avLst/>
            </a:prstGeom>
            <a:noFill/>
            <a:ln w="0">
              <a:solidFill>
                <a:srgbClr val="000000"/>
              </a:solidFill>
              <a:round/>
              <a:headEnd/>
              <a:tailEnd/>
            </a:ln>
          </p:spPr>
          <p:txBody>
            <a:bodyPr/>
            <a:lstStyle/>
            <a:p>
              <a:endParaRPr lang="zh-TW" altLang="en-US"/>
            </a:p>
          </p:txBody>
        </p:sp>
        <p:sp>
          <p:nvSpPr>
            <p:cNvPr id="71771" name="Rectangle 61"/>
            <p:cNvSpPr>
              <a:spLocks noChangeArrowheads="1"/>
            </p:cNvSpPr>
            <p:nvPr/>
          </p:nvSpPr>
          <p:spPr bwMode="auto">
            <a:xfrm>
              <a:off x="630" y="3419"/>
              <a:ext cx="3" cy="121"/>
            </a:xfrm>
            <a:prstGeom prst="rect">
              <a:avLst/>
            </a:prstGeom>
            <a:solidFill>
              <a:srgbClr val="000000"/>
            </a:solidFill>
            <a:ln w="9525">
              <a:noFill/>
              <a:miter lim="800000"/>
              <a:headEnd/>
              <a:tailEnd/>
            </a:ln>
          </p:spPr>
          <p:txBody>
            <a:bodyPr/>
            <a:lstStyle/>
            <a:p>
              <a:endParaRPr lang="zh-TW" altLang="en-US"/>
            </a:p>
          </p:txBody>
        </p:sp>
        <p:sp>
          <p:nvSpPr>
            <p:cNvPr id="71772" name="Line 62"/>
            <p:cNvSpPr>
              <a:spLocks noChangeShapeType="1"/>
            </p:cNvSpPr>
            <p:nvPr/>
          </p:nvSpPr>
          <p:spPr bwMode="auto">
            <a:xfrm>
              <a:off x="630" y="3419"/>
              <a:ext cx="1" cy="121"/>
            </a:xfrm>
            <a:prstGeom prst="line">
              <a:avLst/>
            </a:prstGeom>
            <a:noFill/>
            <a:ln w="0">
              <a:solidFill>
                <a:srgbClr val="000000"/>
              </a:solidFill>
              <a:round/>
              <a:headEnd/>
              <a:tailEnd/>
            </a:ln>
          </p:spPr>
          <p:txBody>
            <a:bodyPr/>
            <a:lstStyle/>
            <a:p>
              <a:endParaRPr lang="zh-TW" altLang="en-US"/>
            </a:p>
          </p:txBody>
        </p:sp>
        <p:sp>
          <p:nvSpPr>
            <p:cNvPr id="71773" name="Rectangle 63"/>
            <p:cNvSpPr>
              <a:spLocks noChangeArrowheads="1"/>
            </p:cNvSpPr>
            <p:nvPr/>
          </p:nvSpPr>
          <p:spPr bwMode="auto">
            <a:xfrm>
              <a:off x="2097" y="3419"/>
              <a:ext cx="3" cy="121"/>
            </a:xfrm>
            <a:prstGeom prst="rect">
              <a:avLst/>
            </a:prstGeom>
            <a:solidFill>
              <a:srgbClr val="000000"/>
            </a:solidFill>
            <a:ln w="9525">
              <a:noFill/>
              <a:miter lim="800000"/>
              <a:headEnd/>
              <a:tailEnd/>
            </a:ln>
          </p:spPr>
          <p:txBody>
            <a:bodyPr/>
            <a:lstStyle/>
            <a:p>
              <a:endParaRPr lang="zh-TW" altLang="en-US"/>
            </a:p>
          </p:txBody>
        </p:sp>
        <p:sp>
          <p:nvSpPr>
            <p:cNvPr id="71774" name="Line 64"/>
            <p:cNvSpPr>
              <a:spLocks noChangeShapeType="1"/>
            </p:cNvSpPr>
            <p:nvPr/>
          </p:nvSpPr>
          <p:spPr bwMode="auto">
            <a:xfrm>
              <a:off x="2097" y="3419"/>
              <a:ext cx="1" cy="121"/>
            </a:xfrm>
            <a:prstGeom prst="line">
              <a:avLst/>
            </a:prstGeom>
            <a:noFill/>
            <a:ln w="0">
              <a:solidFill>
                <a:srgbClr val="000000"/>
              </a:solidFill>
              <a:round/>
              <a:headEnd/>
              <a:tailEnd/>
            </a:ln>
          </p:spPr>
          <p:txBody>
            <a:bodyPr/>
            <a:lstStyle/>
            <a:p>
              <a:endParaRPr lang="zh-TW" altLang="en-US"/>
            </a:p>
          </p:txBody>
        </p:sp>
        <p:sp>
          <p:nvSpPr>
            <p:cNvPr id="71775" name="Rectangle 65"/>
            <p:cNvSpPr>
              <a:spLocks noChangeArrowheads="1"/>
            </p:cNvSpPr>
            <p:nvPr/>
          </p:nvSpPr>
          <p:spPr bwMode="auto">
            <a:xfrm>
              <a:off x="2578" y="3419"/>
              <a:ext cx="3" cy="121"/>
            </a:xfrm>
            <a:prstGeom prst="rect">
              <a:avLst/>
            </a:prstGeom>
            <a:solidFill>
              <a:srgbClr val="000000"/>
            </a:solidFill>
            <a:ln w="9525">
              <a:noFill/>
              <a:miter lim="800000"/>
              <a:headEnd/>
              <a:tailEnd/>
            </a:ln>
          </p:spPr>
          <p:txBody>
            <a:bodyPr/>
            <a:lstStyle/>
            <a:p>
              <a:endParaRPr lang="zh-TW" altLang="en-US"/>
            </a:p>
          </p:txBody>
        </p:sp>
        <p:sp>
          <p:nvSpPr>
            <p:cNvPr id="71776" name="Line 66"/>
            <p:cNvSpPr>
              <a:spLocks noChangeShapeType="1"/>
            </p:cNvSpPr>
            <p:nvPr/>
          </p:nvSpPr>
          <p:spPr bwMode="auto">
            <a:xfrm>
              <a:off x="2578" y="3419"/>
              <a:ext cx="1" cy="121"/>
            </a:xfrm>
            <a:prstGeom prst="line">
              <a:avLst/>
            </a:prstGeom>
            <a:noFill/>
            <a:ln w="0">
              <a:solidFill>
                <a:srgbClr val="000000"/>
              </a:solidFill>
              <a:round/>
              <a:headEnd/>
              <a:tailEnd/>
            </a:ln>
          </p:spPr>
          <p:txBody>
            <a:bodyPr/>
            <a:lstStyle/>
            <a:p>
              <a:endParaRPr lang="zh-TW" altLang="en-US"/>
            </a:p>
          </p:txBody>
        </p:sp>
        <p:sp>
          <p:nvSpPr>
            <p:cNvPr id="71777" name="Rectangle 67"/>
            <p:cNvSpPr>
              <a:spLocks noChangeArrowheads="1"/>
            </p:cNvSpPr>
            <p:nvPr/>
          </p:nvSpPr>
          <p:spPr bwMode="auto">
            <a:xfrm>
              <a:off x="3057" y="3419"/>
              <a:ext cx="3" cy="121"/>
            </a:xfrm>
            <a:prstGeom prst="rect">
              <a:avLst/>
            </a:prstGeom>
            <a:solidFill>
              <a:srgbClr val="000000"/>
            </a:solidFill>
            <a:ln w="9525">
              <a:noFill/>
              <a:miter lim="800000"/>
              <a:headEnd/>
              <a:tailEnd/>
            </a:ln>
          </p:spPr>
          <p:txBody>
            <a:bodyPr/>
            <a:lstStyle/>
            <a:p>
              <a:endParaRPr lang="zh-TW" altLang="en-US"/>
            </a:p>
          </p:txBody>
        </p:sp>
        <p:sp>
          <p:nvSpPr>
            <p:cNvPr id="71778" name="Line 68"/>
            <p:cNvSpPr>
              <a:spLocks noChangeShapeType="1"/>
            </p:cNvSpPr>
            <p:nvPr/>
          </p:nvSpPr>
          <p:spPr bwMode="auto">
            <a:xfrm>
              <a:off x="3057" y="3419"/>
              <a:ext cx="1" cy="121"/>
            </a:xfrm>
            <a:prstGeom prst="line">
              <a:avLst/>
            </a:prstGeom>
            <a:noFill/>
            <a:ln w="0">
              <a:solidFill>
                <a:srgbClr val="000000"/>
              </a:solidFill>
              <a:round/>
              <a:headEnd/>
              <a:tailEnd/>
            </a:ln>
          </p:spPr>
          <p:txBody>
            <a:bodyPr/>
            <a:lstStyle/>
            <a:p>
              <a:endParaRPr lang="zh-TW" altLang="en-US"/>
            </a:p>
          </p:txBody>
        </p:sp>
        <p:sp>
          <p:nvSpPr>
            <p:cNvPr id="71779" name="Rectangle 69"/>
            <p:cNvSpPr>
              <a:spLocks noChangeArrowheads="1"/>
            </p:cNvSpPr>
            <p:nvPr/>
          </p:nvSpPr>
          <p:spPr bwMode="auto">
            <a:xfrm>
              <a:off x="3619" y="3419"/>
              <a:ext cx="3" cy="121"/>
            </a:xfrm>
            <a:prstGeom prst="rect">
              <a:avLst/>
            </a:prstGeom>
            <a:solidFill>
              <a:srgbClr val="000000"/>
            </a:solidFill>
            <a:ln w="9525">
              <a:noFill/>
              <a:miter lim="800000"/>
              <a:headEnd/>
              <a:tailEnd/>
            </a:ln>
          </p:spPr>
          <p:txBody>
            <a:bodyPr/>
            <a:lstStyle/>
            <a:p>
              <a:endParaRPr lang="zh-TW" altLang="en-US"/>
            </a:p>
          </p:txBody>
        </p:sp>
        <p:sp>
          <p:nvSpPr>
            <p:cNvPr id="71780" name="Line 70"/>
            <p:cNvSpPr>
              <a:spLocks noChangeShapeType="1"/>
            </p:cNvSpPr>
            <p:nvPr/>
          </p:nvSpPr>
          <p:spPr bwMode="auto">
            <a:xfrm>
              <a:off x="3619" y="3419"/>
              <a:ext cx="1" cy="121"/>
            </a:xfrm>
            <a:prstGeom prst="line">
              <a:avLst/>
            </a:prstGeom>
            <a:noFill/>
            <a:ln w="0">
              <a:solidFill>
                <a:srgbClr val="000000"/>
              </a:solidFill>
              <a:round/>
              <a:headEnd/>
              <a:tailEnd/>
            </a:ln>
          </p:spPr>
          <p:txBody>
            <a:bodyPr/>
            <a:lstStyle/>
            <a:p>
              <a:endParaRPr lang="zh-TW" altLang="en-US"/>
            </a:p>
          </p:txBody>
        </p:sp>
        <p:sp>
          <p:nvSpPr>
            <p:cNvPr id="71781" name="Rectangle 71"/>
            <p:cNvSpPr>
              <a:spLocks noChangeArrowheads="1"/>
            </p:cNvSpPr>
            <p:nvPr/>
          </p:nvSpPr>
          <p:spPr bwMode="auto">
            <a:xfrm>
              <a:off x="640" y="3556"/>
              <a:ext cx="94"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98</a:t>
              </a:r>
              <a:endParaRPr lang="en-US" altLang="zh-TW"/>
            </a:p>
          </p:txBody>
        </p:sp>
        <p:sp>
          <p:nvSpPr>
            <p:cNvPr id="71782" name="Rectangle 72"/>
            <p:cNvSpPr>
              <a:spLocks noChangeArrowheads="1"/>
            </p:cNvSpPr>
            <p:nvPr/>
          </p:nvSpPr>
          <p:spPr bwMode="auto">
            <a:xfrm>
              <a:off x="759" y="3556"/>
              <a:ext cx="658" cy="124"/>
            </a:xfrm>
            <a:prstGeom prst="rect">
              <a:avLst/>
            </a:prstGeom>
            <a:noFill/>
            <a:ln w="9525">
              <a:noFill/>
              <a:miter lim="800000"/>
              <a:headEnd/>
              <a:tailEnd/>
            </a:ln>
          </p:spPr>
          <p:txBody>
            <a:bodyPr wrap="none" lIns="0" tIns="0" rIns="0" bIns="0">
              <a:spAutoFit/>
            </a:bodyPr>
            <a:lstStyle/>
            <a:p>
              <a:r>
                <a:rPr lang="zh-TW" altLang="en-US" sz="1200">
                  <a:solidFill>
                    <a:srgbClr val="000000"/>
                  </a:solidFill>
                  <a:latin typeface="標楷體" pitchFamily="65" charset="-120"/>
                  <a:ea typeface="標楷體" pitchFamily="65" charset="-120"/>
                </a:rPr>
                <a:t>年實際藥費支出</a:t>
              </a:r>
              <a:endParaRPr lang="zh-TW" altLang="en-US"/>
            </a:p>
          </p:txBody>
        </p:sp>
        <p:sp>
          <p:nvSpPr>
            <p:cNvPr id="71783" name="Rectangle 73"/>
            <p:cNvSpPr>
              <a:spLocks noChangeArrowheads="1"/>
            </p:cNvSpPr>
            <p:nvPr/>
          </p:nvSpPr>
          <p:spPr bwMode="auto">
            <a:xfrm>
              <a:off x="1423" y="3556"/>
              <a:ext cx="141"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(A)</a:t>
              </a:r>
              <a:endParaRPr lang="en-US" altLang="zh-TW"/>
            </a:p>
          </p:txBody>
        </p:sp>
        <p:sp>
          <p:nvSpPr>
            <p:cNvPr id="71784" name="Rectangle 74"/>
            <p:cNvSpPr>
              <a:spLocks noChangeArrowheads="1"/>
            </p:cNvSpPr>
            <p:nvPr/>
          </p:nvSpPr>
          <p:spPr bwMode="auto">
            <a:xfrm>
              <a:off x="1565" y="3556"/>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 </a:t>
              </a:r>
              <a:endParaRPr lang="en-US" altLang="zh-TW"/>
            </a:p>
          </p:txBody>
        </p:sp>
        <p:sp>
          <p:nvSpPr>
            <p:cNvPr id="71785" name="Rectangle 75"/>
            <p:cNvSpPr>
              <a:spLocks noChangeArrowheads="1"/>
            </p:cNvSpPr>
            <p:nvPr/>
          </p:nvSpPr>
          <p:spPr bwMode="auto">
            <a:xfrm>
              <a:off x="2332" y="3556"/>
              <a:ext cx="282"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966.9 </a:t>
              </a:r>
              <a:endParaRPr lang="en-US" altLang="zh-TW"/>
            </a:p>
          </p:txBody>
        </p:sp>
        <p:sp>
          <p:nvSpPr>
            <p:cNvPr id="71786" name="Rectangle 76"/>
            <p:cNvSpPr>
              <a:spLocks noChangeArrowheads="1"/>
            </p:cNvSpPr>
            <p:nvPr/>
          </p:nvSpPr>
          <p:spPr bwMode="auto">
            <a:xfrm>
              <a:off x="2617" y="3556"/>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 </a:t>
              </a:r>
              <a:endParaRPr lang="en-US" altLang="zh-TW"/>
            </a:p>
          </p:txBody>
        </p:sp>
        <p:sp>
          <p:nvSpPr>
            <p:cNvPr id="71787" name="Rectangle 77"/>
            <p:cNvSpPr>
              <a:spLocks noChangeArrowheads="1"/>
            </p:cNvSpPr>
            <p:nvPr/>
          </p:nvSpPr>
          <p:spPr bwMode="auto">
            <a:xfrm>
              <a:off x="2812" y="3556"/>
              <a:ext cx="282"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247.3 </a:t>
              </a:r>
              <a:endParaRPr lang="en-US" altLang="zh-TW"/>
            </a:p>
          </p:txBody>
        </p:sp>
        <p:sp>
          <p:nvSpPr>
            <p:cNvPr id="71788" name="Rectangle 78"/>
            <p:cNvSpPr>
              <a:spLocks noChangeArrowheads="1"/>
            </p:cNvSpPr>
            <p:nvPr/>
          </p:nvSpPr>
          <p:spPr bwMode="auto">
            <a:xfrm>
              <a:off x="3097" y="3556"/>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 </a:t>
              </a:r>
              <a:endParaRPr lang="en-US" altLang="zh-TW"/>
            </a:p>
          </p:txBody>
        </p:sp>
        <p:sp>
          <p:nvSpPr>
            <p:cNvPr id="71789" name="Rectangle 79"/>
            <p:cNvSpPr>
              <a:spLocks noChangeArrowheads="1"/>
            </p:cNvSpPr>
            <p:nvPr/>
          </p:nvSpPr>
          <p:spPr bwMode="auto">
            <a:xfrm>
              <a:off x="3327" y="3556"/>
              <a:ext cx="329"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1214.3 </a:t>
              </a:r>
              <a:endParaRPr lang="en-US" altLang="zh-TW"/>
            </a:p>
          </p:txBody>
        </p:sp>
        <p:sp>
          <p:nvSpPr>
            <p:cNvPr id="71790" name="Rectangle 80"/>
            <p:cNvSpPr>
              <a:spLocks noChangeArrowheads="1"/>
            </p:cNvSpPr>
            <p:nvPr/>
          </p:nvSpPr>
          <p:spPr bwMode="auto">
            <a:xfrm>
              <a:off x="3659" y="3556"/>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 </a:t>
              </a:r>
              <a:endParaRPr lang="en-US" altLang="zh-TW"/>
            </a:p>
          </p:txBody>
        </p:sp>
        <p:sp>
          <p:nvSpPr>
            <p:cNvPr id="71791" name="Rectangle 81"/>
            <p:cNvSpPr>
              <a:spLocks noChangeArrowheads="1"/>
            </p:cNvSpPr>
            <p:nvPr/>
          </p:nvSpPr>
          <p:spPr bwMode="auto">
            <a:xfrm>
              <a:off x="630" y="3540"/>
              <a:ext cx="3" cy="3"/>
            </a:xfrm>
            <a:prstGeom prst="rect">
              <a:avLst/>
            </a:prstGeom>
            <a:solidFill>
              <a:srgbClr val="000000"/>
            </a:solidFill>
            <a:ln w="9525">
              <a:noFill/>
              <a:miter lim="800000"/>
              <a:headEnd/>
              <a:tailEnd/>
            </a:ln>
          </p:spPr>
          <p:txBody>
            <a:bodyPr/>
            <a:lstStyle/>
            <a:p>
              <a:endParaRPr lang="zh-TW" altLang="en-US"/>
            </a:p>
          </p:txBody>
        </p:sp>
        <p:sp>
          <p:nvSpPr>
            <p:cNvPr id="71792" name="Line 82"/>
            <p:cNvSpPr>
              <a:spLocks noChangeShapeType="1"/>
            </p:cNvSpPr>
            <p:nvPr/>
          </p:nvSpPr>
          <p:spPr bwMode="auto">
            <a:xfrm>
              <a:off x="630" y="3540"/>
              <a:ext cx="3" cy="1"/>
            </a:xfrm>
            <a:prstGeom prst="line">
              <a:avLst/>
            </a:prstGeom>
            <a:noFill/>
            <a:ln w="0">
              <a:solidFill>
                <a:srgbClr val="000000"/>
              </a:solidFill>
              <a:round/>
              <a:headEnd/>
              <a:tailEnd/>
            </a:ln>
          </p:spPr>
          <p:txBody>
            <a:bodyPr/>
            <a:lstStyle/>
            <a:p>
              <a:endParaRPr lang="zh-TW" altLang="en-US"/>
            </a:p>
          </p:txBody>
        </p:sp>
        <p:sp>
          <p:nvSpPr>
            <p:cNvPr id="71793" name="Line 83"/>
            <p:cNvSpPr>
              <a:spLocks noChangeShapeType="1"/>
            </p:cNvSpPr>
            <p:nvPr/>
          </p:nvSpPr>
          <p:spPr bwMode="auto">
            <a:xfrm>
              <a:off x="630" y="3540"/>
              <a:ext cx="1" cy="3"/>
            </a:xfrm>
            <a:prstGeom prst="line">
              <a:avLst/>
            </a:prstGeom>
            <a:noFill/>
            <a:ln w="0">
              <a:solidFill>
                <a:srgbClr val="000000"/>
              </a:solidFill>
              <a:round/>
              <a:headEnd/>
              <a:tailEnd/>
            </a:ln>
          </p:spPr>
          <p:txBody>
            <a:bodyPr/>
            <a:lstStyle/>
            <a:p>
              <a:endParaRPr lang="zh-TW" altLang="en-US"/>
            </a:p>
          </p:txBody>
        </p:sp>
        <p:sp>
          <p:nvSpPr>
            <p:cNvPr id="71794" name="Rectangle 84"/>
            <p:cNvSpPr>
              <a:spLocks noChangeArrowheads="1"/>
            </p:cNvSpPr>
            <p:nvPr/>
          </p:nvSpPr>
          <p:spPr bwMode="auto">
            <a:xfrm>
              <a:off x="633" y="3540"/>
              <a:ext cx="1464" cy="3"/>
            </a:xfrm>
            <a:prstGeom prst="rect">
              <a:avLst/>
            </a:prstGeom>
            <a:solidFill>
              <a:srgbClr val="000000"/>
            </a:solidFill>
            <a:ln w="9525">
              <a:noFill/>
              <a:miter lim="800000"/>
              <a:headEnd/>
              <a:tailEnd/>
            </a:ln>
          </p:spPr>
          <p:txBody>
            <a:bodyPr/>
            <a:lstStyle/>
            <a:p>
              <a:endParaRPr lang="zh-TW" altLang="en-US"/>
            </a:p>
          </p:txBody>
        </p:sp>
        <p:sp>
          <p:nvSpPr>
            <p:cNvPr id="71795" name="Line 85"/>
            <p:cNvSpPr>
              <a:spLocks noChangeShapeType="1"/>
            </p:cNvSpPr>
            <p:nvPr/>
          </p:nvSpPr>
          <p:spPr bwMode="auto">
            <a:xfrm>
              <a:off x="633" y="3540"/>
              <a:ext cx="1464" cy="1"/>
            </a:xfrm>
            <a:prstGeom prst="line">
              <a:avLst/>
            </a:prstGeom>
            <a:noFill/>
            <a:ln w="0">
              <a:solidFill>
                <a:srgbClr val="000000"/>
              </a:solidFill>
              <a:round/>
              <a:headEnd/>
              <a:tailEnd/>
            </a:ln>
          </p:spPr>
          <p:txBody>
            <a:bodyPr/>
            <a:lstStyle/>
            <a:p>
              <a:endParaRPr lang="zh-TW" altLang="en-US"/>
            </a:p>
          </p:txBody>
        </p:sp>
        <p:sp>
          <p:nvSpPr>
            <p:cNvPr id="71796" name="Rectangle 86"/>
            <p:cNvSpPr>
              <a:spLocks noChangeArrowheads="1"/>
            </p:cNvSpPr>
            <p:nvPr/>
          </p:nvSpPr>
          <p:spPr bwMode="auto">
            <a:xfrm>
              <a:off x="2097" y="3540"/>
              <a:ext cx="3" cy="3"/>
            </a:xfrm>
            <a:prstGeom prst="rect">
              <a:avLst/>
            </a:prstGeom>
            <a:solidFill>
              <a:srgbClr val="000000"/>
            </a:solidFill>
            <a:ln w="9525">
              <a:noFill/>
              <a:miter lim="800000"/>
              <a:headEnd/>
              <a:tailEnd/>
            </a:ln>
          </p:spPr>
          <p:txBody>
            <a:bodyPr/>
            <a:lstStyle/>
            <a:p>
              <a:endParaRPr lang="zh-TW" altLang="en-US"/>
            </a:p>
          </p:txBody>
        </p:sp>
        <p:sp>
          <p:nvSpPr>
            <p:cNvPr id="71797" name="Line 87"/>
            <p:cNvSpPr>
              <a:spLocks noChangeShapeType="1"/>
            </p:cNvSpPr>
            <p:nvPr/>
          </p:nvSpPr>
          <p:spPr bwMode="auto">
            <a:xfrm>
              <a:off x="2097" y="3540"/>
              <a:ext cx="3" cy="1"/>
            </a:xfrm>
            <a:prstGeom prst="line">
              <a:avLst/>
            </a:prstGeom>
            <a:noFill/>
            <a:ln w="0">
              <a:solidFill>
                <a:srgbClr val="000000"/>
              </a:solidFill>
              <a:round/>
              <a:headEnd/>
              <a:tailEnd/>
            </a:ln>
          </p:spPr>
          <p:txBody>
            <a:bodyPr/>
            <a:lstStyle/>
            <a:p>
              <a:endParaRPr lang="zh-TW" altLang="en-US"/>
            </a:p>
          </p:txBody>
        </p:sp>
        <p:sp>
          <p:nvSpPr>
            <p:cNvPr id="71798" name="Line 88"/>
            <p:cNvSpPr>
              <a:spLocks noChangeShapeType="1"/>
            </p:cNvSpPr>
            <p:nvPr/>
          </p:nvSpPr>
          <p:spPr bwMode="auto">
            <a:xfrm>
              <a:off x="2097" y="3540"/>
              <a:ext cx="1" cy="3"/>
            </a:xfrm>
            <a:prstGeom prst="line">
              <a:avLst/>
            </a:prstGeom>
            <a:noFill/>
            <a:ln w="0">
              <a:solidFill>
                <a:srgbClr val="000000"/>
              </a:solidFill>
              <a:round/>
              <a:headEnd/>
              <a:tailEnd/>
            </a:ln>
          </p:spPr>
          <p:txBody>
            <a:bodyPr/>
            <a:lstStyle/>
            <a:p>
              <a:endParaRPr lang="zh-TW" altLang="en-US"/>
            </a:p>
          </p:txBody>
        </p:sp>
        <p:sp>
          <p:nvSpPr>
            <p:cNvPr id="71799" name="Rectangle 89"/>
            <p:cNvSpPr>
              <a:spLocks noChangeArrowheads="1"/>
            </p:cNvSpPr>
            <p:nvPr/>
          </p:nvSpPr>
          <p:spPr bwMode="auto">
            <a:xfrm>
              <a:off x="2100" y="3540"/>
              <a:ext cx="478" cy="3"/>
            </a:xfrm>
            <a:prstGeom prst="rect">
              <a:avLst/>
            </a:prstGeom>
            <a:solidFill>
              <a:srgbClr val="000000"/>
            </a:solidFill>
            <a:ln w="9525">
              <a:noFill/>
              <a:miter lim="800000"/>
              <a:headEnd/>
              <a:tailEnd/>
            </a:ln>
          </p:spPr>
          <p:txBody>
            <a:bodyPr/>
            <a:lstStyle/>
            <a:p>
              <a:endParaRPr lang="zh-TW" altLang="en-US"/>
            </a:p>
          </p:txBody>
        </p:sp>
        <p:sp>
          <p:nvSpPr>
            <p:cNvPr id="71800" name="Line 90"/>
            <p:cNvSpPr>
              <a:spLocks noChangeShapeType="1"/>
            </p:cNvSpPr>
            <p:nvPr/>
          </p:nvSpPr>
          <p:spPr bwMode="auto">
            <a:xfrm>
              <a:off x="2100" y="3540"/>
              <a:ext cx="478" cy="1"/>
            </a:xfrm>
            <a:prstGeom prst="line">
              <a:avLst/>
            </a:prstGeom>
            <a:noFill/>
            <a:ln w="0">
              <a:solidFill>
                <a:srgbClr val="000000"/>
              </a:solidFill>
              <a:round/>
              <a:headEnd/>
              <a:tailEnd/>
            </a:ln>
          </p:spPr>
          <p:txBody>
            <a:bodyPr/>
            <a:lstStyle/>
            <a:p>
              <a:endParaRPr lang="zh-TW" altLang="en-US"/>
            </a:p>
          </p:txBody>
        </p:sp>
        <p:sp>
          <p:nvSpPr>
            <p:cNvPr id="71801" name="Rectangle 91"/>
            <p:cNvSpPr>
              <a:spLocks noChangeArrowheads="1"/>
            </p:cNvSpPr>
            <p:nvPr/>
          </p:nvSpPr>
          <p:spPr bwMode="auto">
            <a:xfrm>
              <a:off x="2578" y="3540"/>
              <a:ext cx="3" cy="3"/>
            </a:xfrm>
            <a:prstGeom prst="rect">
              <a:avLst/>
            </a:prstGeom>
            <a:solidFill>
              <a:srgbClr val="000000"/>
            </a:solidFill>
            <a:ln w="9525">
              <a:noFill/>
              <a:miter lim="800000"/>
              <a:headEnd/>
              <a:tailEnd/>
            </a:ln>
          </p:spPr>
          <p:txBody>
            <a:bodyPr/>
            <a:lstStyle/>
            <a:p>
              <a:endParaRPr lang="zh-TW" altLang="en-US"/>
            </a:p>
          </p:txBody>
        </p:sp>
        <p:sp>
          <p:nvSpPr>
            <p:cNvPr id="71802" name="Line 92"/>
            <p:cNvSpPr>
              <a:spLocks noChangeShapeType="1"/>
            </p:cNvSpPr>
            <p:nvPr/>
          </p:nvSpPr>
          <p:spPr bwMode="auto">
            <a:xfrm>
              <a:off x="2578" y="3540"/>
              <a:ext cx="3" cy="1"/>
            </a:xfrm>
            <a:prstGeom prst="line">
              <a:avLst/>
            </a:prstGeom>
            <a:noFill/>
            <a:ln w="0">
              <a:solidFill>
                <a:srgbClr val="000000"/>
              </a:solidFill>
              <a:round/>
              <a:headEnd/>
              <a:tailEnd/>
            </a:ln>
          </p:spPr>
          <p:txBody>
            <a:bodyPr/>
            <a:lstStyle/>
            <a:p>
              <a:endParaRPr lang="zh-TW" altLang="en-US"/>
            </a:p>
          </p:txBody>
        </p:sp>
        <p:sp>
          <p:nvSpPr>
            <p:cNvPr id="71803" name="Line 93"/>
            <p:cNvSpPr>
              <a:spLocks noChangeShapeType="1"/>
            </p:cNvSpPr>
            <p:nvPr/>
          </p:nvSpPr>
          <p:spPr bwMode="auto">
            <a:xfrm>
              <a:off x="2578" y="3540"/>
              <a:ext cx="1" cy="3"/>
            </a:xfrm>
            <a:prstGeom prst="line">
              <a:avLst/>
            </a:prstGeom>
            <a:noFill/>
            <a:ln w="0">
              <a:solidFill>
                <a:srgbClr val="000000"/>
              </a:solidFill>
              <a:round/>
              <a:headEnd/>
              <a:tailEnd/>
            </a:ln>
          </p:spPr>
          <p:txBody>
            <a:bodyPr/>
            <a:lstStyle/>
            <a:p>
              <a:endParaRPr lang="zh-TW" altLang="en-US"/>
            </a:p>
          </p:txBody>
        </p:sp>
        <p:sp>
          <p:nvSpPr>
            <p:cNvPr id="71804" name="Rectangle 94"/>
            <p:cNvSpPr>
              <a:spLocks noChangeArrowheads="1"/>
            </p:cNvSpPr>
            <p:nvPr/>
          </p:nvSpPr>
          <p:spPr bwMode="auto">
            <a:xfrm>
              <a:off x="2581" y="3540"/>
              <a:ext cx="476" cy="3"/>
            </a:xfrm>
            <a:prstGeom prst="rect">
              <a:avLst/>
            </a:prstGeom>
            <a:solidFill>
              <a:srgbClr val="000000"/>
            </a:solidFill>
            <a:ln w="9525">
              <a:noFill/>
              <a:miter lim="800000"/>
              <a:headEnd/>
              <a:tailEnd/>
            </a:ln>
          </p:spPr>
          <p:txBody>
            <a:bodyPr/>
            <a:lstStyle/>
            <a:p>
              <a:endParaRPr lang="zh-TW" altLang="en-US"/>
            </a:p>
          </p:txBody>
        </p:sp>
        <p:sp>
          <p:nvSpPr>
            <p:cNvPr id="71805" name="Line 95"/>
            <p:cNvSpPr>
              <a:spLocks noChangeShapeType="1"/>
            </p:cNvSpPr>
            <p:nvPr/>
          </p:nvSpPr>
          <p:spPr bwMode="auto">
            <a:xfrm>
              <a:off x="2581" y="3540"/>
              <a:ext cx="476" cy="1"/>
            </a:xfrm>
            <a:prstGeom prst="line">
              <a:avLst/>
            </a:prstGeom>
            <a:noFill/>
            <a:ln w="0">
              <a:solidFill>
                <a:srgbClr val="000000"/>
              </a:solidFill>
              <a:round/>
              <a:headEnd/>
              <a:tailEnd/>
            </a:ln>
          </p:spPr>
          <p:txBody>
            <a:bodyPr/>
            <a:lstStyle/>
            <a:p>
              <a:endParaRPr lang="zh-TW" altLang="en-US"/>
            </a:p>
          </p:txBody>
        </p:sp>
        <p:sp>
          <p:nvSpPr>
            <p:cNvPr id="71806" name="Rectangle 96"/>
            <p:cNvSpPr>
              <a:spLocks noChangeArrowheads="1"/>
            </p:cNvSpPr>
            <p:nvPr/>
          </p:nvSpPr>
          <p:spPr bwMode="auto">
            <a:xfrm>
              <a:off x="3057" y="3540"/>
              <a:ext cx="3" cy="3"/>
            </a:xfrm>
            <a:prstGeom prst="rect">
              <a:avLst/>
            </a:prstGeom>
            <a:solidFill>
              <a:srgbClr val="000000"/>
            </a:solidFill>
            <a:ln w="9525">
              <a:noFill/>
              <a:miter lim="800000"/>
              <a:headEnd/>
              <a:tailEnd/>
            </a:ln>
          </p:spPr>
          <p:txBody>
            <a:bodyPr/>
            <a:lstStyle/>
            <a:p>
              <a:endParaRPr lang="zh-TW" altLang="en-US"/>
            </a:p>
          </p:txBody>
        </p:sp>
        <p:sp>
          <p:nvSpPr>
            <p:cNvPr id="71807" name="Line 97"/>
            <p:cNvSpPr>
              <a:spLocks noChangeShapeType="1"/>
            </p:cNvSpPr>
            <p:nvPr/>
          </p:nvSpPr>
          <p:spPr bwMode="auto">
            <a:xfrm>
              <a:off x="3057" y="3540"/>
              <a:ext cx="3" cy="1"/>
            </a:xfrm>
            <a:prstGeom prst="line">
              <a:avLst/>
            </a:prstGeom>
            <a:noFill/>
            <a:ln w="0">
              <a:solidFill>
                <a:srgbClr val="000000"/>
              </a:solidFill>
              <a:round/>
              <a:headEnd/>
              <a:tailEnd/>
            </a:ln>
          </p:spPr>
          <p:txBody>
            <a:bodyPr/>
            <a:lstStyle/>
            <a:p>
              <a:endParaRPr lang="zh-TW" altLang="en-US"/>
            </a:p>
          </p:txBody>
        </p:sp>
        <p:sp>
          <p:nvSpPr>
            <p:cNvPr id="71808" name="Line 98"/>
            <p:cNvSpPr>
              <a:spLocks noChangeShapeType="1"/>
            </p:cNvSpPr>
            <p:nvPr/>
          </p:nvSpPr>
          <p:spPr bwMode="auto">
            <a:xfrm>
              <a:off x="3057" y="3540"/>
              <a:ext cx="1" cy="3"/>
            </a:xfrm>
            <a:prstGeom prst="line">
              <a:avLst/>
            </a:prstGeom>
            <a:noFill/>
            <a:ln w="0">
              <a:solidFill>
                <a:srgbClr val="000000"/>
              </a:solidFill>
              <a:round/>
              <a:headEnd/>
              <a:tailEnd/>
            </a:ln>
          </p:spPr>
          <p:txBody>
            <a:bodyPr/>
            <a:lstStyle/>
            <a:p>
              <a:endParaRPr lang="zh-TW" altLang="en-US"/>
            </a:p>
          </p:txBody>
        </p:sp>
        <p:sp>
          <p:nvSpPr>
            <p:cNvPr id="71809" name="Rectangle 99"/>
            <p:cNvSpPr>
              <a:spLocks noChangeArrowheads="1"/>
            </p:cNvSpPr>
            <p:nvPr/>
          </p:nvSpPr>
          <p:spPr bwMode="auto">
            <a:xfrm>
              <a:off x="3060" y="3540"/>
              <a:ext cx="559" cy="3"/>
            </a:xfrm>
            <a:prstGeom prst="rect">
              <a:avLst/>
            </a:prstGeom>
            <a:solidFill>
              <a:srgbClr val="000000"/>
            </a:solidFill>
            <a:ln w="9525">
              <a:noFill/>
              <a:miter lim="800000"/>
              <a:headEnd/>
              <a:tailEnd/>
            </a:ln>
          </p:spPr>
          <p:txBody>
            <a:bodyPr/>
            <a:lstStyle/>
            <a:p>
              <a:endParaRPr lang="zh-TW" altLang="en-US"/>
            </a:p>
          </p:txBody>
        </p:sp>
        <p:sp>
          <p:nvSpPr>
            <p:cNvPr id="71810" name="Line 100"/>
            <p:cNvSpPr>
              <a:spLocks noChangeShapeType="1"/>
            </p:cNvSpPr>
            <p:nvPr/>
          </p:nvSpPr>
          <p:spPr bwMode="auto">
            <a:xfrm>
              <a:off x="3060" y="3540"/>
              <a:ext cx="559" cy="1"/>
            </a:xfrm>
            <a:prstGeom prst="line">
              <a:avLst/>
            </a:prstGeom>
            <a:noFill/>
            <a:ln w="0">
              <a:solidFill>
                <a:srgbClr val="000000"/>
              </a:solidFill>
              <a:round/>
              <a:headEnd/>
              <a:tailEnd/>
            </a:ln>
          </p:spPr>
          <p:txBody>
            <a:bodyPr/>
            <a:lstStyle/>
            <a:p>
              <a:endParaRPr lang="zh-TW" altLang="en-US"/>
            </a:p>
          </p:txBody>
        </p:sp>
        <p:sp>
          <p:nvSpPr>
            <p:cNvPr id="71811" name="Rectangle 101"/>
            <p:cNvSpPr>
              <a:spLocks noChangeArrowheads="1"/>
            </p:cNvSpPr>
            <p:nvPr/>
          </p:nvSpPr>
          <p:spPr bwMode="auto">
            <a:xfrm>
              <a:off x="3619" y="3540"/>
              <a:ext cx="3" cy="3"/>
            </a:xfrm>
            <a:prstGeom prst="rect">
              <a:avLst/>
            </a:prstGeom>
            <a:solidFill>
              <a:srgbClr val="000000"/>
            </a:solidFill>
            <a:ln w="9525">
              <a:noFill/>
              <a:miter lim="800000"/>
              <a:headEnd/>
              <a:tailEnd/>
            </a:ln>
          </p:spPr>
          <p:txBody>
            <a:bodyPr/>
            <a:lstStyle/>
            <a:p>
              <a:endParaRPr lang="zh-TW" altLang="en-US"/>
            </a:p>
          </p:txBody>
        </p:sp>
        <p:sp>
          <p:nvSpPr>
            <p:cNvPr id="71812" name="Line 102"/>
            <p:cNvSpPr>
              <a:spLocks noChangeShapeType="1"/>
            </p:cNvSpPr>
            <p:nvPr/>
          </p:nvSpPr>
          <p:spPr bwMode="auto">
            <a:xfrm>
              <a:off x="3619" y="3540"/>
              <a:ext cx="3" cy="1"/>
            </a:xfrm>
            <a:prstGeom prst="line">
              <a:avLst/>
            </a:prstGeom>
            <a:noFill/>
            <a:ln w="0">
              <a:solidFill>
                <a:srgbClr val="000000"/>
              </a:solidFill>
              <a:round/>
              <a:headEnd/>
              <a:tailEnd/>
            </a:ln>
          </p:spPr>
          <p:txBody>
            <a:bodyPr/>
            <a:lstStyle/>
            <a:p>
              <a:endParaRPr lang="zh-TW" altLang="en-US"/>
            </a:p>
          </p:txBody>
        </p:sp>
        <p:sp>
          <p:nvSpPr>
            <p:cNvPr id="71813" name="Line 103"/>
            <p:cNvSpPr>
              <a:spLocks noChangeShapeType="1"/>
            </p:cNvSpPr>
            <p:nvPr/>
          </p:nvSpPr>
          <p:spPr bwMode="auto">
            <a:xfrm>
              <a:off x="3619" y="3540"/>
              <a:ext cx="1" cy="3"/>
            </a:xfrm>
            <a:prstGeom prst="line">
              <a:avLst/>
            </a:prstGeom>
            <a:noFill/>
            <a:ln w="0">
              <a:solidFill>
                <a:srgbClr val="000000"/>
              </a:solidFill>
              <a:round/>
              <a:headEnd/>
              <a:tailEnd/>
            </a:ln>
          </p:spPr>
          <p:txBody>
            <a:bodyPr/>
            <a:lstStyle/>
            <a:p>
              <a:endParaRPr lang="zh-TW" altLang="en-US"/>
            </a:p>
          </p:txBody>
        </p:sp>
        <p:sp>
          <p:nvSpPr>
            <p:cNvPr id="71814" name="Rectangle 104"/>
            <p:cNvSpPr>
              <a:spLocks noChangeArrowheads="1"/>
            </p:cNvSpPr>
            <p:nvPr/>
          </p:nvSpPr>
          <p:spPr bwMode="auto">
            <a:xfrm>
              <a:off x="630" y="3543"/>
              <a:ext cx="3" cy="122"/>
            </a:xfrm>
            <a:prstGeom prst="rect">
              <a:avLst/>
            </a:prstGeom>
            <a:solidFill>
              <a:srgbClr val="000000"/>
            </a:solidFill>
            <a:ln w="9525">
              <a:noFill/>
              <a:miter lim="800000"/>
              <a:headEnd/>
              <a:tailEnd/>
            </a:ln>
          </p:spPr>
          <p:txBody>
            <a:bodyPr/>
            <a:lstStyle/>
            <a:p>
              <a:endParaRPr lang="zh-TW" altLang="en-US"/>
            </a:p>
          </p:txBody>
        </p:sp>
        <p:sp>
          <p:nvSpPr>
            <p:cNvPr id="71815" name="Line 105"/>
            <p:cNvSpPr>
              <a:spLocks noChangeShapeType="1"/>
            </p:cNvSpPr>
            <p:nvPr/>
          </p:nvSpPr>
          <p:spPr bwMode="auto">
            <a:xfrm>
              <a:off x="630" y="3543"/>
              <a:ext cx="1" cy="122"/>
            </a:xfrm>
            <a:prstGeom prst="line">
              <a:avLst/>
            </a:prstGeom>
            <a:noFill/>
            <a:ln w="0">
              <a:solidFill>
                <a:srgbClr val="000000"/>
              </a:solidFill>
              <a:round/>
              <a:headEnd/>
              <a:tailEnd/>
            </a:ln>
          </p:spPr>
          <p:txBody>
            <a:bodyPr/>
            <a:lstStyle/>
            <a:p>
              <a:endParaRPr lang="zh-TW" altLang="en-US"/>
            </a:p>
          </p:txBody>
        </p:sp>
        <p:sp>
          <p:nvSpPr>
            <p:cNvPr id="71816" name="Rectangle 106"/>
            <p:cNvSpPr>
              <a:spLocks noChangeArrowheads="1"/>
            </p:cNvSpPr>
            <p:nvPr/>
          </p:nvSpPr>
          <p:spPr bwMode="auto">
            <a:xfrm>
              <a:off x="2097" y="3543"/>
              <a:ext cx="3" cy="122"/>
            </a:xfrm>
            <a:prstGeom prst="rect">
              <a:avLst/>
            </a:prstGeom>
            <a:solidFill>
              <a:srgbClr val="000000"/>
            </a:solidFill>
            <a:ln w="9525">
              <a:noFill/>
              <a:miter lim="800000"/>
              <a:headEnd/>
              <a:tailEnd/>
            </a:ln>
          </p:spPr>
          <p:txBody>
            <a:bodyPr/>
            <a:lstStyle/>
            <a:p>
              <a:endParaRPr lang="zh-TW" altLang="en-US"/>
            </a:p>
          </p:txBody>
        </p:sp>
        <p:sp>
          <p:nvSpPr>
            <p:cNvPr id="71817" name="Line 107"/>
            <p:cNvSpPr>
              <a:spLocks noChangeShapeType="1"/>
            </p:cNvSpPr>
            <p:nvPr/>
          </p:nvSpPr>
          <p:spPr bwMode="auto">
            <a:xfrm>
              <a:off x="2097" y="3543"/>
              <a:ext cx="1" cy="122"/>
            </a:xfrm>
            <a:prstGeom prst="line">
              <a:avLst/>
            </a:prstGeom>
            <a:noFill/>
            <a:ln w="0">
              <a:solidFill>
                <a:srgbClr val="000000"/>
              </a:solidFill>
              <a:round/>
              <a:headEnd/>
              <a:tailEnd/>
            </a:ln>
          </p:spPr>
          <p:txBody>
            <a:bodyPr/>
            <a:lstStyle/>
            <a:p>
              <a:endParaRPr lang="zh-TW" altLang="en-US"/>
            </a:p>
          </p:txBody>
        </p:sp>
        <p:sp>
          <p:nvSpPr>
            <p:cNvPr id="71818" name="Rectangle 108"/>
            <p:cNvSpPr>
              <a:spLocks noChangeArrowheads="1"/>
            </p:cNvSpPr>
            <p:nvPr/>
          </p:nvSpPr>
          <p:spPr bwMode="auto">
            <a:xfrm>
              <a:off x="2578" y="3543"/>
              <a:ext cx="3" cy="122"/>
            </a:xfrm>
            <a:prstGeom prst="rect">
              <a:avLst/>
            </a:prstGeom>
            <a:solidFill>
              <a:srgbClr val="000000"/>
            </a:solidFill>
            <a:ln w="9525">
              <a:noFill/>
              <a:miter lim="800000"/>
              <a:headEnd/>
              <a:tailEnd/>
            </a:ln>
          </p:spPr>
          <p:txBody>
            <a:bodyPr/>
            <a:lstStyle/>
            <a:p>
              <a:endParaRPr lang="zh-TW" altLang="en-US"/>
            </a:p>
          </p:txBody>
        </p:sp>
        <p:sp>
          <p:nvSpPr>
            <p:cNvPr id="71819" name="Line 109"/>
            <p:cNvSpPr>
              <a:spLocks noChangeShapeType="1"/>
            </p:cNvSpPr>
            <p:nvPr/>
          </p:nvSpPr>
          <p:spPr bwMode="auto">
            <a:xfrm>
              <a:off x="2578" y="3543"/>
              <a:ext cx="1" cy="122"/>
            </a:xfrm>
            <a:prstGeom prst="line">
              <a:avLst/>
            </a:prstGeom>
            <a:noFill/>
            <a:ln w="0">
              <a:solidFill>
                <a:srgbClr val="000000"/>
              </a:solidFill>
              <a:round/>
              <a:headEnd/>
              <a:tailEnd/>
            </a:ln>
          </p:spPr>
          <p:txBody>
            <a:bodyPr/>
            <a:lstStyle/>
            <a:p>
              <a:endParaRPr lang="zh-TW" altLang="en-US"/>
            </a:p>
          </p:txBody>
        </p:sp>
        <p:sp>
          <p:nvSpPr>
            <p:cNvPr id="71820" name="Rectangle 110"/>
            <p:cNvSpPr>
              <a:spLocks noChangeArrowheads="1"/>
            </p:cNvSpPr>
            <p:nvPr/>
          </p:nvSpPr>
          <p:spPr bwMode="auto">
            <a:xfrm>
              <a:off x="3057" y="3543"/>
              <a:ext cx="3" cy="122"/>
            </a:xfrm>
            <a:prstGeom prst="rect">
              <a:avLst/>
            </a:prstGeom>
            <a:solidFill>
              <a:srgbClr val="000000"/>
            </a:solidFill>
            <a:ln w="9525">
              <a:noFill/>
              <a:miter lim="800000"/>
              <a:headEnd/>
              <a:tailEnd/>
            </a:ln>
          </p:spPr>
          <p:txBody>
            <a:bodyPr/>
            <a:lstStyle/>
            <a:p>
              <a:endParaRPr lang="zh-TW" altLang="en-US"/>
            </a:p>
          </p:txBody>
        </p:sp>
        <p:sp>
          <p:nvSpPr>
            <p:cNvPr id="71821" name="Line 111"/>
            <p:cNvSpPr>
              <a:spLocks noChangeShapeType="1"/>
            </p:cNvSpPr>
            <p:nvPr/>
          </p:nvSpPr>
          <p:spPr bwMode="auto">
            <a:xfrm>
              <a:off x="3057" y="3543"/>
              <a:ext cx="1" cy="122"/>
            </a:xfrm>
            <a:prstGeom prst="line">
              <a:avLst/>
            </a:prstGeom>
            <a:noFill/>
            <a:ln w="0">
              <a:solidFill>
                <a:srgbClr val="000000"/>
              </a:solidFill>
              <a:round/>
              <a:headEnd/>
              <a:tailEnd/>
            </a:ln>
          </p:spPr>
          <p:txBody>
            <a:bodyPr/>
            <a:lstStyle/>
            <a:p>
              <a:endParaRPr lang="zh-TW" altLang="en-US"/>
            </a:p>
          </p:txBody>
        </p:sp>
        <p:sp>
          <p:nvSpPr>
            <p:cNvPr id="71822" name="Rectangle 112"/>
            <p:cNvSpPr>
              <a:spLocks noChangeArrowheads="1"/>
            </p:cNvSpPr>
            <p:nvPr/>
          </p:nvSpPr>
          <p:spPr bwMode="auto">
            <a:xfrm>
              <a:off x="3619" y="3543"/>
              <a:ext cx="3" cy="122"/>
            </a:xfrm>
            <a:prstGeom prst="rect">
              <a:avLst/>
            </a:prstGeom>
            <a:solidFill>
              <a:srgbClr val="000000"/>
            </a:solidFill>
            <a:ln w="9525">
              <a:noFill/>
              <a:miter lim="800000"/>
              <a:headEnd/>
              <a:tailEnd/>
            </a:ln>
          </p:spPr>
          <p:txBody>
            <a:bodyPr/>
            <a:lstStyle/>
            <a:p>
              <a:endParaRPr lang="zh-TW" altLang="en-US"/>
            </a:p>
          </p:txBody>
        </p:sp>
        <p:sp>
          <p:nvSpPr>
            <p:cNvPr id="71823" name="Line 113"/>
            <p:cNvSpPr>
              <a:spLocks noChangeShapeType="1"/>
            </p:cNvSpPr>
            <p:nvPr/>
          </p:nvSpPr>
          <p:spPr bwMode="auto">
            <a:xfrm>
              <a:off x="3619" y="3543"/>
              <a:ext cx="1" cy="122"/>
            </a:xfrm>
            <a:prstGeom prst="line">
              <a:avLst/>
            </a:prstGeom>
            <a:noFill/>
            <a:ln w="0">
              <a:solidFill>
                <a:srgbClr val="000000"/>
              </a:solidFill>
              <a:round/>
              <a:headEnd/>
              <a:tailEnd/>
            </a:ln>
          </p:spPr>
          <p:txBody>
            <a:bodyPr/>
            <a:lstStyle/>
            <a:p>
              <a:endParaRPr lang="zh-TW" altLang="en-US"/>
            </a:p>
          </p:txBody>
        </p:sp>
        <p:sp>
          <p:nvSpPr>
            <p:cNvPr id="71824" name="Rectangle 114"/>
            <p:cNvSpPr>
              <a:spLocks noChangeArrowheads="1"/>
            </p:cNvSpPr>
            <p:nvPr/>
          </p:nvSpPr>
          <p:spPr bwMode="auto">
            <a:xfrm>
              <a:off x="640" y="3681"/>
              <a:ext cx="188" cy="124"/>
            </a:xfrm>
            <a:prstGeom prst="rect">
              <a:avLst/>
            </a:prstGeom>
            <a:noFill/>
            <a:ln w="9525">
              <a:noFill/>
              <a:miter lim="800000"/>
              <a:headEnd/>
              <a:tailEnd/>
            </a:ln>
          </p:spPr>
          <p:txBody>
            <a:bodyPr wrap="none" lIns="0" tIns="0" rIns="0" bIns="0">
              <a:spAutoFit/>
            </a:bodyPr>
            <a:lstStyle/>
            <a:p>
              <a:r>
                <a:rPr lang="zh-TW" altLang="en-US" sz="1200">
                  <a:solidFill>
                    <a:srgbClr val="000000"/>
                  </a:solidFill>
                  <a:latin typeface="標楷體" pitchFamily="65" charset="-120"/>
                  <a:ea typeface="標楷體" pitchFamily="65" charset="-120"/>
                </a:rPr>
                <a:t>預估</a:t>
              </a:r>
              <a:endParaRPr lang="zh-TW" altLang="en-US"/>
            </a:p>
          </p:txBody>
        </p:sp>
        <p:sp>
          <p:nvSpPr>
            <p:cNvPr id="71825" name="Rectangle 115"/>
            <p:cNvSpPr>
              <a:spLocks noChangeArrowheads="1"/>
            </p:cNvSpPr>
            <p:nvPr/>
          </p:nvSpPr>
          <p:spPr bwMode="auto">
            <a:xfrm>
              <a:off x="854" y="3681"/>
              <a:ext cx="94"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99</a:t>
              </a:r>
              <a:endParaRPr lang="en-US" altLang="zh-TW"/>
            </a:p>
          </p:txBody>
        </p:sp>
        <p:sp>
          <p:nvSpPr>
            <p:cNvPr id="71826" name="Rectangle 116"/>
            <p:cNvSpPr>
              <a:spLocks noChangeArrowheads="1"/>
            </p:cNvSpPr>
            <p:nvPr/>
          </p:nvSpPr>
          <p:spPr bwMode="auto">
            <a:xfrm>
              <a:off x="971" y="3681"/>
              <a:ext cx="470" cy="124"/>
            </a:xfrm>
            <a:prstGeom prst="rect">
              <a:avLst/>
            </a:prstGeom>
            <a:noFill/>
            <a:ln w="9525">
              <a:noFill/>
              <a:miter lim="800000"/>
              <a:headEnd/>
              <a:tailEnd/>
            </a:ln>
          </p:spPr>
          <p:txBody>
            <a:bodyPr wrap="none" lIns="0" tIns="0" rIns="0" bIns="0">
              <a:spAutoFit/>
            </a:bodyPr>
            <a:lstStyle/>
            <a:p>
              <a:r>
                <a:rPr lang="zh-TW" altLang="en-US" sz="1200">
                  <a:solidFill>
                    <a:srgbClr val="000000"/>
                  </a:solidFill>
                  <a:latin typeface="標楷體" pitchFamily="65" charset="-120"/>
                  <a:ea typeface="標楷體" pitchFamily="65" charset="-120"/>
                </a:rPr>
                <a:t>年藥費支出</a:t>
              </a:r>
              <a:endParaRPr lang="zh-TW" altLang="en-US"/>
            </a:p>
          </p:txBody>
        </p:sp>
        <p:sp>
          <p:nvSpPr>
            <p:cNvPr id="71827" name="Rectangle 117"/>
            <p:cNvSpPr>
              <a:spLocks noChangeArrowheads="1"/>
            </p:cNvSpPr>
            <p:nvPr/>
          </p:nvSpPr>
          <p:spPr bwMode="auto">
            <a:xfrm>
              <a:off x="1445" y="3681"/>
              <a:ext cx="141"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(B)</a:t>
              </a:r>
              <a:endParaRPr lang="en-US" altLang="zh-TW"/>
            </a:p>
          </p:txBody>
        </p:sp>
        <p:sp>
          <p:nvSpPr>
            <p:cNvPr id="71828" name="Rectangle 118"/>
            <p:cNvSpPr>
              <a:spLocks noChangeArrowheads="1"/>
            </p:cNvSpPr>
            <p:nvPr/>
          </p:nvSpPr>
          <p:spPr bwMode="auto">
            <a:xfrm>
              <a:off x="1588" y="3681"/>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 </a:t>
              </a:r>
              <a:endParaRPr lang="en-US" altLang="zh-TW"/>
            </a:p>
          </p:txBody>
        </p:sp>
        <p:sp>
          <p:nvSpPr>
            <p:cNvPr id="71829" name="Rectangle 119"/>
            <p:cNvSpPr>
              <a:spLocks noChangeArrowheads="1"/>
            </p:cNvSpPr>
            <p:nvPr/>
          </p:nvSpPr>
          <p:spPr bwMode="auto">
            <a:xfrm>
              <a:off x="2332" y="3681"/>
              <a:ext cx="282"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925.0 </a:t>
              </a:r>
              <a:endParaRPr lang="en-US" altLang="zh-TW"/>
            </a:p>
          </p:txBody>
        </p:sp>
        <p:sp>
          <p:nvSpPr>
            <p:cNvPr id="71830" name="Rectangle 120"/>
            <p:cNvSpPr>
              <a:spLocks noChangeArrowheads="1"/>
            </p:cNvSpPr>
            <p:nvPr/>
          </p:nvSpPr>
          <p:spPr bwMode="auto">
            <a:xfrm>
              <a:off x="2617" y="3681"/>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 </a:t>
              </a:r>
              <a:endParaRPr lang="en-US" altLang="zh-TW"/>
            </a:p>
          </p:txBody>
        </p:sp>
        <p:sp>
          <p:nvSpPr>
            <p:cNvPr id="71831" name="Rectangle 121"/>
            <p:cNvSpPr>
              <a:spLocks noChangeArrowheads="1"/>
            </p:cNvSpPr>
            <p:nvPr/>
          </p:nvSpPr>
          <p:spPr bwMode="auto">
            <a:xfrm>
              <a:off x="2812" y="3681"/>
              <a:ext cx="282"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230.5 </a:t>
              </a:r>
              <a:endParaRPr lang="en-US" altLang="zh-TW"/>
            </a:p>
          </p:txBody>
        </p:sp>
        <p:sp>
          <p:nvSpPr>
            <p:cNvPr id="71832" name="Rectangle 122"/>
            <p:cNvSpPr>
              <a:spLocks noChangeArrowheads="1"/>
            </p:cNvSpPr>
            <p:nvPr/>
          </p:nvSpPr>
          <p:spPr bwMode="auto">
            <a:xfrm>
              <a:off x="3097" y="3681"/>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 </a:t>
              </a:r>
              <a:endParaRPr lang="en-US" altLang="zh-TW"/>
            </a:p>
          </p:txBody>
        </p:sp>
        <p:sp>
          <p:nvSpPr>
            <p:cNvPr id="71833" name="Rectangle 123"/>
            <p:cNvSpPr>
              <a:spLocks noChangeArrowheads="1"/>
            </p:cNvSpPr>
            <p:nvPr/>
          </p:nvSpPr>
          <p:spPr bwMode="auto">
            <a:xfrm>
              <a:off x="3327" y="3681"/>
              <a:ext cx="329"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1155.6 </a:t>
              </a:r>
              <a:endParaRPr lang="en-US" altLang="zh-TW"/>
            </a:p>
          </p:txBody>
        </p:sp>
        <p:sp>
          <p:nvSpPr>
            <p:cNvPr id="71834" name="Rectangle 124"/>
            <p:cNvSpPr>
              <a:spLocks noChangeArrowheads="1"/>
            </p:cNvSpPr>
            <p:nvPr/>
          </p:nvSpPr>
          <p:spPr bwMode="auto">
            <a:xfrm>
              <a:off x="3659" y="3681"/>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 </a:t>
              </a:r>
              <a:endParaRPr lang="en-US" altLang="zh-TW"/>
            </a:p>
          </p:txBody>
        </p:sp>
        <p:sp>
          <p:nvSpPr>
            <p:cNvPr id="71835" name="Rectangle 125"/>
            <p:cNvSpPr>
              <a:spLocks noChangeArrowheads="1"/>
            </p:cNvSpPr>
            <p:nvPr/>
          </p:nvSpPr>
          <p:spPr bwMode="auto">
            <a:xfrm>
              <a:off x="630" y="3665"/>
              <a:ext cx="3" cy="3"/>
            </a:xfrm>
            <a:prstGeom prst="rect">
              <a:avLst/>
            </a:prstGeom>
            <a:solidFill>
              <a:srgbClr val="000000"/>
            </a:solidFill>
            <a:ln w="9525">
              <a:noFill/>
              <a:miter lim="800000"/>
              <a:headEnd/>
              <a:tailEnd/>
            </a:ln>
          </p:spPr>
          <p:txBody>
            <a:bodyPr/>
            <a:lstStyle/>
            <a:p>
              <a:endParaRPr lang="zh-TW" altLang="en-US"/>
            </a:p>
          </p:txBody>
        </p:sp>
        <p:sp>
          <p:nvSpPr>
            <p:cNvPr id="71836" name="Line 126"/>
            <p:cNvSpPr>
              <a:spLocks noChangeShapeType="1"/>
            </p:cNvSpPr>
            <p:nvPr/>
          </p:nvSpPr>
          <p:spPr bwMode="auto">
            <a:xfrm>
              <a:off x="630" y="3665"/>
              <a:ext cx="3" cy="1"/>
            </a:xfrm>
            <a:prstGeom prst="line">
              <a:avLst/>
            </a:prstGeom>
            <a:noFill/>
            <a:ln w="0">
              <a:solidFill>
                <a:srgbClr val="000000"/>
              </a:solidFill>
              <a:round/>
              <a:headEnd/>
              <a:tailEnd/>
            </a:ln>
          </p:spPr>
          <p:txBody>
            <a:bodyPr/>
            <a:lstStyle/>
            <a:p>
              <a:endParaRPr lang="zh-TW" altLang="en-US"/>
            </a:p>
          </p:txBody>
        </p:sp>
        <p:sp>
          <p:nvSpPr>
            <p:cNvPr id="71837" name="Line 127"/>
            <p:cNvSpPr>
              <a:spLocks noChangeShapeType="1"/>
            </p:cNvSpPr>
            <p:nvPr/>
          </p:nvSpPr>
          <p:spPr bwMode="auto">
            <a:xfrm>
              <a:off x="630" y="3665"/>
              <a:ext cx="1" cy="3"/>
            </a:xfrm>
            <a:prstGeom prst="line">
              <a:avLst/>
            </a:prstGeom>
            <a:noFill/>
            <a:ln w="0">
              <a:solidFill>
                <a:srgbClr val="000000"/>
              </a:solidFill>
              <a:round/>
              <a:headEnd/>
              <a:tailEnd/>
            </a:ln>
          </p:spPr>
          <p:txBody>
            <a:bodyPr/>
            <a:lstStyle/>
            <a:p>
              <a:endParaRPr lang="zh-TW" altLang="en-US"/>
            </a:p>
          </p:txBody>
        </p:sp>
        <p:sp>
          <p:nvSpPr>
            <p:cNvPr id="71838" name="Rectangle 128"/>
            <p:cNvSpPr>
              <a:spLocks noChangeArrowheads="1"/>
            </p:cNvSpPr>
            <p:nvPr/>
          </p:nvSpPr>
          <p:spPr bwMode="auto">
            <a:xfrm>
              <a:off x="633" y="3665"/>
              <a:ext cx="1464" cy="3"/>
            </a:xfrm>
            <a:prstGeom prst="rect">
              <a:avLst/>
            </a:prstGeom>
            <a:solidFill>
              <a:srgbClr val="000000"/>
            </a:solidFill>
            <a:ln w="9525">
              <a:noFill/>
              <a:miter lim="800000"/>
              <a:headEnd/>
              <a:tailEnd/>
            </a:ln>
          </p:spPr>
          <p:txBody>
            <a:bodyPr/>
            <a:lstStyle/>
            <a:p>
              <a:endParaRPr lang="zh-TW" altLang="en-US"/>
            </a:p>
          </p:txBody>
        </p:sp>
        <p:sp>
          <p:nvSpPr>
            <p:cNvPr id="71839" name="Line 129"/>
            <p:cNvSpPr>
              <a:spLocks noChangeShapeType="1"/>
            </p:cNvSpPr>
            <p:nvPr/>
          </p:nvSpPr>
          <p:spPr bwMode="auto">
            <a:xfrm>
              <a:off x="633" y="3665"/>
              <a:ext cx="1464" cy="1"/>
            </a:xfrm>
            <a:prstGeom prst="line">
              <a:avLst/>
            </a:prstGeom>
            <a:noFill/>
            <a:ln w="0">
              <a:solidFill>
                <a:srgbClr val="000000"/>
              </a:solidFill>
              <a:round/>
              <a:headEnd/>
              <a:tailEnd/>
            </a:ln>
          </p:spPr>
          <p:txBody>
            <a:bodyPr/>
            <a:lstStyle/>
            <a:p>
              <a:endParaRPr lang="zh-TW" altLang="en-US"/>
            </a:p>
          </p:txBody>
        </p:sp>
        <p:sp>
          <p:nvSpPr>
            <p:cNvPr id="71840" name="Rectangle 130"/>
            <p:cNvSpPr>
              <a:spLocks noChangeArrowheads="1"/>
            </p:cNvSpPr>
            <p:nvPr/>
          </p:nvSpPr>
          <p:spPr bwMode="auto">
            <a:xfrm>
              <a:off x="2097" y="3665"/>
              <a:ext cx="3" cy="3"/>
            </a:xfrm>
            <a:prstGeom prst="rect">
              <a:avLst/>
            </a:prstGeom>
            <a:solidFill>
              <a:srgbClr val="000000"/>
            </a:solidFill>
            <a:ln w="9525">
              <a:noFill/>
              <a:miter lim="800000"/>
              <a:headEnd/>
              <a:tailEnd/>
            </a:ln>
          </p:spPr>
          <p:txBody>
            <a:bodyPr/>
            <a:lstStyle/>
            <a:p>
              <a:endParaRPr lang="zh-TW" altLang="en-US"/>
            </a:p>
          </p:txBody>
        </p:sp>
        <p:sp>
          <p:nvSpPr>
            <p:cNvPr id="71841" name="Line 131"/>
            <p:cNvSpPr>
              <a:spLocks noChangeShapeType="1"/>
            </p:cNvSpPr>
            <p:nvPr/>
          </p:nvSpPr>
          <p:spPr bwMode="auto">
            <a:xfrm>
              <a:off x="2097" y="3665"/>
              <a:ext cx="3" cy="1"/>
            </a:xfrm>
            <a:prstGeom prst="line">
              <a:avLst/>
            </a:prstGeom>
            <a:noFill/>
            <a:ln w="0">
              <a:solidFill>
                <a:srgbClr val="000000"/>
              </a:solidFill>
              <a:round/>
              <a:headEnd/>
              <a:tailEnd/>
            </a:ln>
          </p:spPr>
          <p:txBody>
            <a:bodyPr/>
            <a:lstStyle/>
            <a:p>
              <a:endParaRPr lang="zh-TW" altLang="en-US"/>
            </a:p>
          </p:txBody>
        </p:sp>
        <p:sp>
          <p:nvSpPr>
            <p:cNvPr id="71842" name="Line 132"/>
            <p:cNvSpPr>
              <a:spLocks noChangeShapeType="1"/>
            </p:cNvSpPr>
            <p:nvPr/>
          </p:nvSpPr>
          <p:spPr bwMode="auto">
            <a:xfrm>
              <a:off x="2097" y="3665"/>
              <a:ext cx="1" cy="3"/>
            </a:xfrm>
            <a:prstGeom prst="line">
              <a:avLst/>
            </a:prstGeom>
            <a:noFill/>
            <a:ln w="0">
              <a:solidFill>
                <a:srgbClr val="000000"/>
              </a:solidFill>
              <a:round/>
              <a:headEnd/>
              <a:tailEnd/>
            </a:ln>
          </p:spPr>
          <p:txBody>
            <a:bodyPr/>
            <a:lstStyle/>
            <a:p>
              <a:endParaRPr lang="zh-TW" altLang="en-US"/>
            </a:p>
          </p:txBody>
        </p:sp>
        <p:sp>
          <p:nvSpPr>
            <p:cNvPr id="71843" name="Rectangle 133"/>
            <p:cNvSpPr>
              <a:spLocks noChangeArrowheads="1"/>
            </p:cNvSpPr>
            <p:nvPr/>
          </p:nvSpPr>
          <p:spPr bwMode="auto">
            <a:xfrm>
              <a:off x="2100" y="3665"/>
              <a:ext cx="478" cy="3"/>
            </a:xfrm>
            <a:prstGeom prst="rect">
              <a:avLst/>
            </a:prstGeom>
            <a:solidFill>
              <a:srgbClr val="000000"/>
            </a:solidFill>
            <a:ln w="9525">
              <a:noFill/>
              <a:miter lim="800000"/>
              <a:headEnd/>
              <a:tailEnd/>
            </a:ln>
          </p:spPr>
          <p:txBody>
            <a:bodyPr/>
            <a:lstStyle/>
            <a:p>
              <a:endParaRPr lang="zh-TW" altLang="en-US"/>
            </a:p>
          </p:txBody>
        </p:sp>
        <p:sp>
          <p:nvSpPr>
            <p:cNvPr id="71844" name="Line 134"/>
            <p:cNvSpPr>
              <a:spLocks noChangeShapeType="1"/>
            </p:cNvSpPr>
            <p:nvPr/>
          </p:nvSpPr>
          <p:spPr bwMode="auto">
            <a:xfrm>
              <a:off x="2100" y="3665"/>
              <a:ext cx="478" cy="1"/>
            </a:xfrm>
            <a:prstGeom prst="line">
              <a:avLst/>
            </a:prstGeom>
            <a:noFill/>
            <a:ln w="0">
              <a:solidFill>
                <a:srgbClr val="000000"/>
              </a:solidFill>
              <a:round/>
              <a:headEnd/>
              <a:tailEnd/>
            </a:ln>
          </p:spPr>
          <p:txBody>
            <a:bodyPr/>
            <a:lstStyle/>
            <a:p>
              <a:endParaRPr lang="zh-TW" altLang="en-US"/>
            </a:p>
          </p:txBody>
        </p:sp>
        <p:sp>
          <p:nvSpPr>
            <p:cNvPr id="71845" name="Rectangle 135"/>
            <p:cNvSpPr>
              <a:spLocks noChangeArrowheads="1"/>
            </p:cNvSpPr>
            <p:nvPr/>
          </p:nvSpPr>
          <p:spPr bwMode="auto">
            <a:xfrm>
              <a:off x="2578" y="3665"/>
              <a:ext cx="3" cy="3"/>
            </a:xfrm>
            <a:prstGeom prst="rect">
              <a:avLst/>
            </a:prstGeom>
            <a:solidFill>
              <a:srgbClr val="000000"/>
            </a:solidFill>
            <a:ln w="9525">
              <a:noFill/>
              <a:miter lim="800000"/>
              <a:headEnd/>
              <a:tailEnd/>
            </a:ln>
          </p:spPr>
          <p:txBody>
            <a:bodyPr/>
            <a:lstStyle/>
            <a:p>
              <a:endParaRPr lang="zh-TW" altLang="en-US"/>
            </a:p>
          </p:txBody>
        </p:sp>
        <p:sp>
          <p:nvSpPr>
            <p:cNvPr id="71846" name="Line 136"/>
            <p:cNvSpPr>
              <a:spLocks noChangeShapeType="1"/>
            </p:cNvSpPr>
            <p:nvPr/>
          </p:nvSpPr>
          <p:spPr bwMode="auto">
            <a:xfrm>
              <a:off x="2578" y="3665"/>
              <a:ext cx="3" cy="1"/>
            </a:xfrm>
            <a:prstGeom prst="line">
              <a:avLst/>
            </a:prstGeom>
            <a:noFill/>
            <a:ln w="0">
              <a:solidFill>
                <a:srgbClr val="000000"/>
              </a:solidFill>
              <a:round/>
              <a:headEnd/>
              <a:tailEnd/>
            </a:ln>
          </p:spPr>
          <p:txBody>
            <a:bodyPr/>
            <a:lstStyle/>
            <a:p>
              <a:endParaRPr lang="zh-TW" altLang="en-US"/>
            </a:p>
          </p:txBody>
        </p:sp>
        <p:sp>
          <p:nvSpPr>
            <p:cNvPr id="71847" name="Line 137"/>
            <p:cNvSpPr>
              <a:spLocks noChangeShapeType="1"/>
            </p:cNvSpPr>
            <p:nvPr/>
          </p:nvSpPr>
          <p:spPr bwMode="auto">
            <a:xfrm>
              <a:off x="2578" y="3665"/>
              <a:ext cx="1" cy="3"/>
            </a:xfrm>
            <a:prstGeom prst="line">
              <a:avLst/>
            </a:prstGeom>
            <a:noFill/>
            <a:ln w="0">
              <a:solidFill>
                <a:srgbClr val="000000"/>
              </a:solidFill>
              <a:round/>
              <a:headEnd/>
              <a:tailEnd/>
            </a:ln>
          </p:spPr>
          <p:txBody>
            <a:bodyPr/>
            <a:lstStyle/>
            <a:p>
              <a:endParaRPr lang="zh-TW" altLang="en-US"/>
            </a:p>
          </p:txBody>
        </p:sp>
        <p:sp>
          <p:nvSpPr>
            <p:cNvPr id="71848" name="Rectangle 138"/>
            <p:cNvSpPr>
              <a:spLocks noChangeArrowheads="1"/>
            </p:cNvSpPr>
            <p:nvPr/>
          </p:nvSpPr>
          <p:spPr bwMode="auto">
            <a:xfrm>
              <a:off x="2581" y="3665"/>
              <a:ext cx="476" cy="3"/>
            </a:xfrm>
            <a:prstGeom prst="rect">
              <a:avLst/>
            </a:prstGeom>
            <a:solidFill>
              <a:srgbClr val="000000"/>
            </a:solidFill>
            <a:ln w="9525">
              <a:noFill/>
              <a:miter lim="800000"/>
              <a:headEnd/>
              <a:tailEnd/>
            </a:ln>
          </p:spPr>
          <p:txBody>
            <a:bodyPr/>
            <a:lstStyle/>
            <a:p>
              <a:endParaRPr lang="zh-TW" altLang="en-US"/>
            </a:p>
          </p:txBody>
        </p:sp>
        <p:sp>
          <p:nvSpPr>
            <p:cNvPr id="71849" name="Line 139"/>
            <p:cNvSpPr>
              <a:spLocks noChangeShapeType="1"/>
            </p:cNvSpPr>
            <p:nvPr/>
          </p:nvSpPr>
          <p:spPr bwMode="auto">
            <a:xfrm>
              <a:off x="2581" y="3665"/>
              <a:ext cx="476" cy="1"/>
            </a:xfrm>
            <a:prstGeom prst="line">
              <a:avLst/>
            </a:prstGeom>
            <a:noFill/>
            <a:ln w="0">
              <a:solidFill>
                <a:srgbClr val="000000"/>
              </a:solidFill>
              <a:round/>
              <a:headEnd/>
              <a:tailEnd/>
            </a:ln>
          </p:spPr>
          <p:txBody>
            <a:bodyPr/>
            <a:lstStyle/>
            <a:p>
              <a:endParaRPr lang="zh-TW" altLang="en-US"/>
            </a:p>
          </p:txBody>
        </p:sp>
        <p:sp>
          <p:nvSpPr>
            <p:cNvPr id="71850" name="Rectangle 140"/>
            <p:cNvSpPr>
              <a:spLocks noChangeArrowheads="1"/>
            </p:cNvSpPr>
            <p:nvPr/>
          </p:nvSpPr>
          <p:spPr bwMode="auto">
            <a:xfrm>
              <a:off x="3057" y="3665"/>
              <a:ext cx="3" cy="3"/>
            </a:xfrm>
            <a:prstGeom prst="rect">
              <a:avLst/>
            </a:prstGeom>
            <a:solidFill>
              <a:srgbClr val="000000"/>
            </a:solidFill>
            <a:ln w="9525">
              <a:noFill/>
              <a:miter lim="800000"/>
              <a:headEnd/>
              <a:tailEnd/>
            </a:ln>
          </p:spPr>
          <p:txBody>
            <a:bodyPr/>
            <a:lstStyle/>
            <a:p>
              <a:endParaRPr lang="zh-TW" altLang="en-US"/>
            </a:p>
          </p:txBody>
        </p:sp>
        <p:sp>
          <p:nvSpPr>
            <p:cNvPr id="71851" name="Line 141"/>
            <p:cNvSpPr>
              <a:spLocks noChangeShapeType="1"/>
            </p:cNvSpPr>
            <p:nvPr/>
          </p:nvSpPr>
          <p:spPr bwMode="auto">
            <a:xfrm>
              <a:off x="3057" y="3665"/>
              <a:ext cx="3" cy="1"/>
            </a:xfrm>
            <a:prstGeom prst="line">
              <a:avLst/>
            </a:prstGeom>
            <a:noFill/>
            <a:ln w="0">
              <a:solidFill>
                <a:srgbClr val="000000"/>
              </a:solidFill>
              <a:round/>
              <a:headEnd/>
              <a:tailEnd/>
            </a:ln>
          </p:spPr>
          <p:txBody>
            <a:bodyPr/>
            <a:lstStyle/>
            <a:p>
              <a:endParaRPr lang="zh-TW" altLang="en-US"/>
            </a:p>
          </p:txBody>
        </p:sp>
        <p:sp>
          <p:nvSpPr>
            <p:cNvPr id="71852" name="Line 142"/>
            <p:cNvSpPr>
              <a:spLocks noChangeShapeType="1"/>
            </p:cNvSpPr>
            <p:nvPr/>
          </p:nvSpPr>
          <p:spPr bwMode="auto">
            <a:xfrm>
              <a:off x="3057" y="3665"/>
              <a:ext cx="1" cy="3"/>
            </a:xfrm>
            <a:prstGeom prst="line">
              <a:avLst/>
            </a:prstGeom>
            <a:noFill/>
            <a:ln w="0">
              <a:solidFill>
                <a:srgbClr val="000000"/>
              </a:solidFill>
              <a:round/>
              <a:headEnd/>
              <a:tailEnd/>
            </a:ln>
          </p:spPr>
          <p:txBody>
            <a:bodyPr/>
            <a:lstStyle/>
            <a:p>
              <a:endParaRPr lang="zh-TW" altLang="en-US"/>
            </a:p>
          </p:txBody>
        </p:sp>
        <p:sp>
          <p:nvSpPr>
            <p:cNvPr id="71853" name="Rectangle 143"/>
            <p:cNvSpPr>
              <a:spLocks noChangeArrowheads="1"/>
            </p:cNvSpPr>
            <p:nvPr/>
          </p:nvSpPr>
          <p:spPr bwMode="auto">
            <a:xfrm>
              <a:off x="3060" y="3665"/>
              <a:ext cx="559" cy="3"/>
            </a:xfrm>
            <a:prstGeom prst="rect">
              <a:avLst/>
            </a:prstGeom>
            <a:solidFill>
              <a:srgbClr val="000000"/>
            </a:solidFill>
            <a:ln w="9525">
              <a:noFill/>
              <a:miter lim="800000"/>
              <a:headEnd/>
              <a:tailEnd/>
            </a:ln>
          </p:spPr>
          <p:txBody>
            <a:bodyPr/>
            <a:lstStyle/>
            <a:p>
              <a:endParaRPr lang="zh-TW" altLang="en-US"/>
            </a:p>
          </p:txBody>
        </p:sp>
        <p:sp>
          <p:nvSpPr>
            <p:cNvPr id="71854" name="Line 144"/>
            <p:cNvSpPr>
              <a:spLocks noChangeShapeType="1"/>
            </p:cNvSpPr>
            <p:nvPr/>
          </p:nvSpPr>
          <p:spPr bwMode="auto">
            <a:xfrm>
              <a:off x="3060" y="3665"/>
              <a:ext cx="559" cy="1"/>
            </a:xfrm>
            <a:prstGeom prst="line">
              <a:avLst/>
            </a:prstGeom>
            <a:noFill/>
            <a:ln w="0">
              <a:solidFill>
                <a:srgbClr val="000000"/>
              </a:solidFill>
              <a:round/>
              <a:headEnd/>
              <a:tailEnd/>
            </a:ln>
          </p:spPr>
          <p:txBody>
            <a:bodyPr/>
            <a:lstStyle/>
            <a:p>
              <a:endParaRPr lang="zh-TW" altLang="en-US"/>
            </a:p>
          </p:txBody>
        </p:sp>
        <p:sp>
          <p:nvSpPr>
            <p:cNvPr id="71855" name="Rectangle 145"/>
            <p:cNvSpPr>
              <a:spLocks noChangeArrowheads="1"/>
            </p:cNvSpPr>
            <p:nvPr/>
          </p:nvSpPr>
          <p:spPr bwMode="auto">
            <a:xfrm>
              <a:off x="3619" y="3665"/>
              <a:ext cx="3" cy="3"/>
            </a:xfrm>
            <a:prstGeom prst="rect">
              <a:avLst/>
            </a:prstGeom>
            <a:solidFill>
              <a:srgbClr val="000000"/>
            </a:solidFill>
            <a:ln w="9525">
              <a:noFill/>
              <a:miter lim="800000"/>
              <a:headEnd/>
              <a:tailEnd/>
            </a:ln>
          </p:spPr>
          <p:txBody>
            <a:bodyPr/>
            <a:lstStyle/>
            <a:p>
              <a:endParaRPr lang="zh-TW" altLang="en-US"/>
            </a:p>
          </p:txBody>
        </p:sp>
        <p:sp>
          <p:nvSpPr>
            <p:cNvPr id="71856" name="Line 146"/>
            <p:cNvSpPr>
              <a:spLocks noChangeShapeType="1"/>
            </p:cNvSpPr>
            <p:nvPr/>
          </p:nvSpPr>
          <p:spPr bwMode="auto">
            <a:xfrm>
              <a:off x="3619" y="3665"/>
              <a:ext cx="3" cy="1"/>
            </a:xfrm>
            <a:prstGeom prst="line">
              <a:avLst/>
            </a:prstGeom>
            <a:noFill/>
            <a:ln w="0">
              <a:solidFill>
                <a:srgbClr val="000000"/>
              </a:solidFill>
              <a:round/>
              <a:headEnd/>
              <a:tailEnd/>
            </a:ln>
          </p:spPr>
          <p:txBody>
            <a:bodyPr/>
            <a:lstStyle/>
            <a:p>
              <a:endParaRPr lang="zh-TW" altLang="en-US"/>
            </a:p>
          </p:txBody>
        </p:sp>
        <p:sp>
          <p:nvSpPr>
            <p:cNvPr id="71857" name="Line 147"/>
            <p:cNvSpPr>
              <a:spLocks noChangeShapeType="1"/>
            </p:cNvSpPr>
            <p:nvPr/>
          </p:nvSpPr>
          <p:spPr bwMode="auto">
            <a:xfrm>
              <a:off x="3619" y="3665"/>
              <a:ext cx="1" cy="3"/>
            </a:xfrm>
            <a:prstGeom prst="line">
              <a:avLst/>
            </a:prstGeom>
            <a:noFill/>
            <a:ln w="0">
              <a:solidFill>
                <a:srgbClr val="000000"/>
              </a:solidFill>
              <a:round/>
              <a:headEnd/>
              <a:tailEnd/>
            </a:ln>
          </p:spPr>
          <p:txBody>
            <a:bodyPr/>
            <a:lstStyle/>
            <a:p>
              <a:endParaRPr lang="zh-TW" altLang="en-US"/>
            </a:p>
          </p:txBody>
        </p:sp>
        <p:sp>
          <p:nvSpPr>
            <p:cNvPr id="71858" name="Rectangle 148"/>
            <p:cNvSpPr>
              <a:spLocks noChangeArrowheads="1"/>
            </p:cNvSpPr>
            <p:nvPr/>
          </p:nvSpPr>
          <p:spPr bwMode="auto">
            <a:xfrm>
              <a:off x="630" y="3668"/>
              <a:ext cx="3" cy="121"/>
            </a:xfrm>
            <a:prstGeom prst="rect">
              <a:avLst/>
            </a:prstGeom>
            <a:solidFill>
              <a:srgbClr val="000000"/>
            </a:solidFill>
            <a:ln w="9525">
              <a:noFill/>
              <a:miter lim="800000"/>
              <a:headEnd/>
              <a:tailEnd/>
            </a:ln>
          </p:spPr>
          <p:txBody>
            <a:bodyPr/>
            <a:lstStyle/>
            <a:p>
              <a:endParaRPr lang="zh-TW" altLang="en-US"/>
            </a:p>
          </p:txBody>
        </p:sp>
        <p:sp>
          <p:nvSpPr>
            <p:cNvPr id="71859" name="Line 149"/>
            <p:cNvSpPr>
              <a:spLocks noChangeShapeType="1"/>
            </p:cNvSpPr>
            <p:nvPr/>
          </p:nvSpPr>
          <p:spPr bwMode="auto">
            <a:xfrm>
              <a:off x="630" y="3668"/>
              <a:ext cx="1" cy="121"/>
            </a:xfrm>
            <a:prstGeom prst="line">
              <a:avLst/>
            </a:prstGeom>
            <a:noFill/>
            <a:ln w="0">
              <a:solidFill>
                <a:srgbClr val="000000"/>
              </a:solidFill>
              <a:round/>
              <a:headEnd/>
              <a:tailEnd/>
            </a:ln>
          </p:spPr>
          <p:txBody>
            <a:bodyPr/>
            <a:lstStyle/>
            <a:p>
              <a:endParaRPr lang="zh-TW" altLang="en-US"/>
            </a:p>
          </p:txBody>
        </p:sp>
        <p:sp>
          <p:nvSpPr>
            <p:cNvPr id="71860" name="Rectangle 150"/>
            <p:cNvSpPr>
              <a:spLocks noChangeArrowheads="1"/>
            </p:cNvSpPr>
            <p:nvPr/>
          </p:nvSpPr>
          <p:spPr bwMode="auto">
            <a:xfrm>
              <a:off x="2097" y="3668"/>
              <a:ext cx="3" cy="121"/>
            </a:xfrm>
            <a:prstGeom prst="rect">
              <a:avLst/>
            </a:prstGeom>
            <a:solidFill>
              <a:srgbClr val="000000"/>
            </a:solidFill>
            <a:ln w="9525">
              <a:noFill/>
              <a:miter lim="800000"/>
              <a:headEnd/>
              <a:tailEnd/>
            </a:ln>
          </p:spPr>
          <p:txBody>
            <a:bodyPr/>
            <a:lstStyle/>
            <a:p>
              <a:endParaRPr lang="zh-TW" altLang="en-US"/>
            </a:p>
          </p:txBody>
        </p:sp>
        <p:sp>
          <p:nvSpPr>
            <p:cNvPr id="71861" name="Line 151"/>
            <p:cNvSpPr>
              <a:spLocks noChangeShapeType="1"/>
            </p:cNvSpPr>
            <p:nvPr/>
          </p:nvSpPr>
          <p:spPr bwMode="auto">
            <a:xfrm>
              <a:off x="2097" y="3668"/>
              <a:ext cx="1" cy="121"/>
            </a:xfrm>
            <a:prstGeom prst="line">
              <a:avLst/>
            </a:prstGeom>
            <a:noFill/>
            <a:ln w="0">
              <a:solidFill>
                <a:srgbClr val="000000"/>
              </a:solidFill>
              <a:round/>
              <a:headEnd/>
              <a:tailEnd/>
            </a:ln>
          </p:spPr>
          <p:txBody>
            <a:bodyPr/>
            <a:lstStyle/>
            <a:p>
              <a:endParaRPr lang="zh-TW" altLang="en-US"/>
            </a:p>
          </p:txBody>
        </p:sp>
        <p:sp>
          <p:nvSpPr>
            <p:cNvPr id="71862" name="Rectangle 152"/>
            <p:cNvSpPr>
              <a:spLocks noChangeArrowheads="1"/>
            </p:cNvSpPr>
            <p:nvPr/>
          </p:nvSpPr>
          <p:spPr bwMode="auto">
            <a:xfrm>
              <a:off x="2578" y="3668"/>
              <a:ext cx="3" cy="121"/>
            </a:xfrm>
            <a:prstGeom prst="rect">
              <a:avLst/>
            </a:prstGeom>
            <a:solidFill>
              <a:srgbClr val="000000"/>
            </a:solidFill>
            <a:ln w="9525">
              <a:noFill/>
              <a:miter lim="800000"/>
              <a:headEnd/>
              <a:tailEnd/>
            </a:ln>
          </p:spPr>
          <p:txBody>
            <a:bodyPr/>
            <a:lstStyle/>
            <a:p>
              <a:endParaRPr lang="zh-TW" altLang="en-US"/>
            </a:p>
          </p:txBody>
        </p:sp>
        <p:sp>
          <p:nvSpPr>
            <p:cNvPr id="71863" name="Line 153"/>
            <p:cNvSpPr>
              <a:spLocks noChangeShapeType="1"/>
            </p:cNvSpPr>
            <p:nvPr/>
          </p:nvSpPr>
          <p:spPr bwMode="auto">
            <a:xfrm>
              <a:off x="2578" y="3668"/>
              <a:ext cx="1" cy="121"/>
            </a:xfrm>
            <a:prstGeom prst="line">
              <a:avLst/>
            </a:prstGeom>
            <a:noFill/>
            <a:ln w="0">
              <a:solidFill>
                <a:srgbClr val="000000"/>
              </a:solidFill>
              <a:round/>
              <a:headEnd/>
              <a:tailEnd/>
            </a:ln>
          </p:spPr>
          <p:txBody>
            <a:bodyPr/>
            <a:lstStyle/>
            <a:p>
              <a:endParaRPr lang="zh-TW" altLang="en-US"/>
            </a:p>
          </p:txBody>
        </p:sp>
        <p:sp>
          <p:nvSpPr>
            <p:cNvPr id="71864" name="Rectangle 154"/>
            <p:cNvSpPr>
              <a:spLocks noChangeArrowheads="1"/>
            </p:cNvSpPr>
            <p:nvPr/>
          </p:nvSpPr>
          <p:spPr bwMode="auto">
            <a:xfrm>
              <a:off x="3057" y="3668"/>
              <a:ext cx="3" cy="121"/>
            </a:xfrm>
            <a:prstGeom prst="rect">
              <a:avLst/>
            </a:prstGeom>
            <a:solidFill>
              <a:srgbClr val="000000"/>
            </a:solidFill>
            <a:ln w="9525">
              <a:noFill/>
              <a:miter lim="800000"/>
              <a:headEnd/>
              <a:tailEnd/>
            </a:ln>
          </p:spPr>
          <p:txBody>
            <a:bodyPr/>
            <a:lstStyle/>
            <a:p>
              <a:endParaRPr lang="zh-TW" altLang="en-US"/>
            </a:p>
          </p:txBody>
        </p:sp>
        <p:sp>
          <p:nvSpPr>
            <p:cNvPr id="71865" name="Line 155"/>
            <p:cNvSpPr>
              <a:spLocks noChangeShapeType="1"/>
            </p:cNvSpPr>
            <p:nvPr/>
          </p:nvSpPr>
          <p:spPr bwMode="auto">
            <a:xfrm>
              <a:off x="3057" y="3668"/>
              <a:ext cx="1" cy="121"/>
            </a:xfrm>
            <a:prstGeom prst="line">
              <a:avLst/>
            </a:prstGeom>
            <a:noFill/>
            <a:ln w="0">
              <a:solidFill>
                <a:srgbClr val="000000"/>
              </a:solidFill>
              <a:round/>
              <a:headEnd/>
              <a:tailEnd/>
            </a:ln>
          </p:spPr>
          <p:txBody>
            <a:bodyPr/>
            <a:lstStyle/>
            <a:p>
              <a:endParaRPr lang="zh-TW" altLang="en-US"/>
            </a:p>
          </p:txBody>
        </p:sp>
        <p:sp>
          <p:nvSpPr>
            <p:cNvPr id="71866" name="Rectangle 156"/>
            <p:cNvSpPr>
              <a:spLocks noChangeArrowheads="1"/>
            </p:cNvSpPr>
            <p:nvPr/>
          </p:nvSpPr>
          <p:spPr bwMode="auto">
            <a:xfrm>
              <a:off x="3619" y="3668"/>
              <a:ext cx="3" cy="121"/>
            </a:xfrm>
            <a:prstGeom prst="rect">
              <a:avLst/>
            </a:prstGeom>
            <a:solidFill>
              <a:srgbClr val="000000"/>
            </a:solidFill>
            <a:ln w="9525">
              <a:noFill/>
              <a:miter lim="800000"/>
              <a:headEnd/>
              <a:tailEnd/>
            </a:ln>
          </p:spPr>
          <p:txBody>
            <a:bodyPr/>
            <a:lstStyle/>
            <a:p>
              <a:endParaRPr lang="zh-TW" altLang="en-US"/>
            </a:p>
          </p:txBody>
        </p:sp>
        <p:sp>
          <p:nvSpPr>
            <p:cNvPr id="71867" name="Line 157"/>
            <p:cNvSpPr>
              <a:spLocks noChangeShapeType="1"/>
            </p:cNvSpPr>
            <p:nvPr/>
          </p:nvSpPr>
          <p:spPr bwMode="auto">
            <a:xfrm>
              <a:off x="3619" y="3668"/>
              <a:ext cx="1" cy="121"/>
            </a:xfrm>
            <a:prstGeom prst="line">
              <a:avLst/>
            </a:prstGeom>
            <a:noFill/>
            <a:ln w="0">
              <a:solidFill>
                <a:srgbClr val="000000"/>
              </a:solidFill>
              <a:round/>
              <a:headEnd/>
              <a:tailEnd/>
            </a:ln>
          </p:spPr>
          <p:txBody>
            <a:bodyPr/>
            <a:lstStyle/>
            <a:p>
              <a:endParaRPr lang="zh-TW" altLang="en-US"/>
            </a:p>
          </p:txBody>
        </p:sp>
        <p:sp>
          <p:nvSpPr>
            <p:cNvPr id="71868" name="Rectangle 158"/>
            <p:cNvSpPr>
              <a:spLocks noChangeArrowheads="1"/>
            </p:cNvSpPr>
            <p:nvPr/>
          </p:nvSpPr>
          <p:spPr bwMode="auto">
            <a:xfrm>
              <a:off x="640" y="3805"/>
              <a:ext cx="188" cy="124"/>
            </a:xfrm>
            <a:prstGeom prst="rect">
              <a:avLst/>
            </a:prstGeom>
            <a:noFill/>
            <a:ln w="9525">
              <a:noFill/>
              <a:miter lim="800000"/>
              <a:headEnd/>
              <a:tailEnd/>
            </a:ln>
          </p:spPr>
          <p:txBody>
            <a:bodyPr wrap="none" lIns="0" tIns="0" rIns="0" bIns="0">
              <a:spAutoFit/>
            </a:bodyPr>
            <a:lstStyle/>
            <a:p>
              <a:r>
                <a:rPr lang="zh-TW" altLang="en-US" sz="1200">
                  <a:solidFill>
                    <a:srgbClr val="000000"/>
                  </a:solidFill>
                  <a:latin typeface="標楷體" pitchFamily="65" charset="-120"/>
                  <a:ea typeface="標楷體" pitchFamily="65" charset="-120"/>
                </a:rPr>
                <a:t>預估</a:t>
              </a:r>
              <a:endParaRPr lang="zh-TW" altLang="en-US"/>
            </a:p>
          </p:txBody>
        </p:sp>
        <p:sp>
          <p:nvSpPr>
            <p:cNvPr id="71869" name="Rectangle 159"/>
            <p:cNvSpPr>
              <a:spLocks noChangeArrowheads="1"/>
            </p:cNvSpPr>
            <p:nvPr/>
          </p:nvSpPr>
          <p:spPr bwMode="auto">
            <a:xfrm>
              <a:off x="854" y="3805"/>
              <a:ext cx="94"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99</a:t>
              </a:r>
              <a:endParaRPr lang="en-US" altLang="zh-TW"/>
            </a:p>
          </p:txBody>
        </p:sp>
        <p:sp>
          <p:nvSpPr>
            <p:cNvPr id="71870" name="Rectangle 160"/>
            <p:cNvSpPr>
              <a:spLocks noChangeArrowheads="1"/>
            </p:cNvSpPr>
            <p:nvPr/>
          </p:nvSpPr>
          <p:spPr bwMode="auto">
            <a:xfrm>
              <a:off x="971" y="3805"/>
              <a:ext cx="376" cy="124"/>
            </a:xfrm>
            <a:prstGeom prst="rect">
              <a:avLst/>
            </a:prstGeom>
            <a:noFill/>
            <a:ln w="9525">
              <a:noFill/>
              <a:miter lim="800000"/>
              <a:headEnd/>
              <a:tailEnd/>
            </a:ln>
          </p:spPr>
          <p:txBody>
            <a:bodyPr wrap="none" lIns="0" tIns="0" rIns="0" bIns="0">
              <a:spAutoFit/>
            </a:bodyPr>
            <a:lstStyle/>
            <a:p>
              <a:r>
                <a:rPr lang="zh-TW" altLang="en-US" sz="1200">
                  <a:solidFill>
                    <a:srgbClr val="000000"/>
                  </a:solidFill>
                  <a:latin typeface="標楷體" pitchFamily="65" charset="-120"/>
                  <a:ea typeface="標楷體" pitchFamily="65" charset="-120"/>
                </a:rPr>
                <a:t>年支出與</a:t>
              </a:r>
              <a:endParaRPr lang="zh-TW" altLang="en-US"/>
            </a:p>
          </p:txBody>
        </p:sp>
        <p:sp>
          <p:nvSpPr>
            <p:cNvPr id="71871" name="Rectangle 161"/>
            <p:cNvSpPr>
              <a:spLocks noChangeArrowheads="1"/>
            </p:cNvSpPr>
            <p:nvPr/>
          </p:nvSpPr>
          <p:spPr bwMode="auto">
            <a:xfrm>
              <a:off x="1375" y="3805"/>
              <a:ext cx="94"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98</a:t>
              </a:r>
              <a:endParaRPr lang="en-US" altLang="zh-TW"/>
            </a:p>
          </p:txBody>
        </p:sp>
        <p:sp>
          <p:nvSpPr>
            <p:cNvPr id="71872" name="Rectangle 162"/>
            <p:cNvSpPr>
              <a:spLocks noChangeArrowheads="1"/>
            </p:cNvSpPr>
            <p:nvPr/>
          </p:nvSpPr>
          <p:spPr bwMode="auto">
            <a:xfrm>
              <a:off x="1492" y="3805"/>
              <a:ext cx="282" cy="124"/>
            </a:xfrm>
            <a:prstGeom prst="rect">
              <a:avLst/>
            </a:prstGeom>
            <a:noFill/>
            <a:ln w="9525">
              <a:noFill/>
              <a:miter lim="800000"/>
              <a:headEnd/>
              <a:tailEnd/>
            </a:ln>
          </p:spPr>
          <p:txBody>
            <a:bodyPr wrap="none" lIns="0" tIns="0" rIns="0" bIns="0">
              <a:spAutoFit/>
            </a:bodyPr>
            <a:lstStyle/>
            <a:p>
              <a:r>
                <a:rPr lang="zh-TW" altLang="en-US" sz="1200">
                  <a:solidFill>
                    <a:srgbClr val="000000"/>
                  </a:solidFill>
                  <a:latin typeface="標楷體" pitchFamily="65" charset="-120"/>
                  <a:ea typeface="標楷體" pitchFamily="65" charset="-120"/>
                </a:rPr>
                <a:t>年差額</a:t>
              </a:r>
              <a:endParaRPr lang="zh-TW" altLang="en-US"/>
            </a:p>
          </p:txBody>
        </p:sp>
        <p:sp>
          <p:nvSpPr>
            <p:cNvPr id="71873" name="Rectangle 163"/>
            <p:cNvSpPr>
              <a:spLocks noChangeArrowheads="1"/>
            </p:cNvSpPr>
            <p:nvPr/>
          </p:nvSpPr>
          <p:spPr bwMode="auto">
            <a:xfrm>
              <a:off x="1777" y="3805"/>
              <a:ext cx="94"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(B</a:t>
              </a:r>
              <a:endParaRPr lang="en-US" altLang="zh-TW"/>
            </a:p>
          </p:txBody>
        </p:sp>
        <p:sp>
          <p:nvSpPr>
            <p:cNvPr id="71874" name="Rectangle 164"/>
            <p:cNvSpPr>
              <a:spLocks noChangeArrowheads="1"/>
            </p:cNvSpPr>
            <p:nvPr/>
          </p:nvSpPr>
          <p:spPr bwMode="auto">
            <a:xfrm>
              <a:off x="1872" y="3805"/>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a:t>
              </a:r>
              <a:endParaRPr lang="en-US" altLang="zh-TW"/>
            </a:p>
          </p:txBody>
        </p:sp>
        <p:sp>
          <p:nvSpPr>
            <p:cNvPr id="71875" name="Rectangle 165"/>
            <p:cNvSpPr>
              <a:spLocks noChangeArrowheads="1"/>
            </p:cNvSpPr>
            <p:nvPr/>
          </p:nvSpPr>
          <p:spPr bwMode="auto">
            <a:xfrm>
              <a:off x="1919" y="3805"/>
              <a:ext cx="94"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A)</a:t>
              </a:r>
              <a:endParaRPr lang="en-US" altLang="zh-TW"/>
            </a:p>
          </p:txBody>
        </p:sp>
        <p:sp>
          <p:nvSpPr>
            <p:cNvPr id="71876" name="Rectangle 166"/>
            <p:cNvSpPr>
              <a:spLocks noChangeArrowheads="1"/>
            </p:cNvSpPr>
            <p:nvPr/>
          </p:nvSpPr>
          <p:spPr bwMode="auto">
            <a:xfrm>
              <a:off x="2014" y="3805"/>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 </a:t>
              </a:r>
              <a:endParaRPr lang="en-US" altLang="zh-TW"/>
            </a:p>
          </p:txBody>
        </p:sp>
        <p:sp>
          <p:nvSpPr>
            <p:cNvPr id="71877" name="Rectangle 167"/>
            <p:cNvSpPr>
              <a:spLocks noChangeArrowheads="1"/>
            </p:cNvSpPr>
            <p:nvPr/>
          </p:nvSpPr>
          <p:spPr bwMode="auto">
            <a:xfrm>
              <a:off x="2332" y="3805"/>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a:t>
              </a:r>
              <a:endParaRPr lang="en-US" altLang="zh-TW"/>
            </a:p>
          </p:txBody>
        </p:sp>
        <p:sp>
          <p:nvSpPr>
            <p:cNvPr id="71878" name="Rectangle 168"/>
            <p:cNvSpPr>
              <a:spLocks noChangeArrowheads="1"/>
            </p:cNvSpPr>
            <p:nvPr/>
          </p:nvSpPr>
          <p:spPr bwMode="auto">
            <a:xfrm>
              <a:off x="2380" y="3805"/>
              <a:ext cx="235"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41.9 </a:t>
              </a:r>
              <a:endParaRPr lang="en-US" altLang="zh-TW"/>
            </a:p>
          </p:txBody>
        </p:sp>
        <p:sp>
          <p:nvSpPr>
            <p:cNvPr id="71879" name="Rectangle 169"/>
            <p:cNvSpPr>
              <a:spLocks noChangeArrowheads="1"/>
            </p:cNvSpPr>
            <p:nvPr/>
          </p:nvSpPr>
          <p:spPr bwMode="auto">
            <a:xfrm>
              <a:off x="2617" y="3805"/>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 </a:t>
              </a:r>
              <a:endParaRPr lang="en-US" altLang="zh-TW"/>
            </a:p>
          </p:txBody>
        </p:sp>
        <p:sp>
          <p:nvSpPr>
            <p:cNvPr id="71880" name="Rectangle 170"/>
            <p:cNvSpPr>
              <a:spLocks noChangeArrowheads="1"/>
            </p:cNvSpPr>
            <p:nvPr/>
          </p:nvSpPr>
          <p:spPr bwMode="auto">
            <a:xfrm>
              <a:off x="2812" y="3805"/>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a:t>
              </a:r>
              <a:endParaRPr lang="en-US" altLang="zh-TW"/>
            </a:p>
          </p:txBody>
        </p:sp>
        <p:sp>
          <p:nvSpPr>
            <p:cNvPr id="71881" name="Rectangle 171"/>
            <p:cNvSpPr>
              <a:spLocks noChangeArrowheads="1"/>
            </p:cNvSpPr>
            <p:nvPr/>
          </p:nvSpPr>
          <p:spPr bwMode="auto">
            <a:xfrm>
              <a:off x="2860" y="3805"/>
              <a:ext cx="235"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16.8 </a:t>
              </a:r>
              <a:endParaRPr lang="en-US" altLang="zh-TW"/>
            </a:p>
          </p:txBody>
        </p:sp>
        <p:sp>
          <p:nvSpPr>
            <p:cNvPr id="71882" name="Rectangle 172"/>
            <p:cNvSpPr>
              <a:spLocks noChangeArrowheads="1"/>
            </p:cNvSpPr>
            <p:nvPr/>
          </p:nvSpPr>
          <p:spPr bwMode="auto">
            <a:xfrm>
              <a:off x="3097" y="3805"/>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 </a:t>
              </a:r>
              <a:endParaRPr lang="en-US" altLang="zh-TW"/>
            </a:p>
          </p:txBody>
        </p:sp>
        <p:sp>
          <p:nvSpPr>
            <p:cNvPr id="71883" name="Rectangle 173"/>
            <p:cNvSpPr>
              <a:spLocks noChangeArrowheads="1"/>
            </p:cNvSpPr>
            <p:nvPr/>
          </p:nvSpPr>
          <p:spPr bwMode="auto">
            <a:xfrm>
              <a:off x="3374" y="3805"/>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a:t>
              </a:r>
              <a:endParaRPr lang="en-US" altLang="zh-TW"/>
            </a:p>
          </p:txBody>
        </p:sp>
        <p:sp>
          <p:nvSpPr>
            <p:cNvPr id="71884" name="Rectangle 174"/>
            <p:cNvSpPr>
              <a:spLocks noChangeArrowheads="1"/>
            </p:cNvSpPr>
            <p:nvPr/>
          </p:nvSpPr>
          <p:spPr bwMode="auto">
            <a:xfrm>
              <a:off x="3422" y="3805"/>
              <a:ext cx="235"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58.7 </a:t>
              </a:r>
              <a:endParaRPr lang="en-US" altLang="zh-TW"/>
            </a:p>
          </p:txBody>
        </p:sp>
        <p:sp>
          <p:nvSpPr>
            <p:cNvPr id="71885" name="Rectangle 175"/>
            <p:cNvSpPr>
              <a:spLocks noChangeArrowheads="1"/>
            </p:cNvSpPr>
            <p:nvPr/>
          </p:nvSpPr>
          <p:spPr bwMode="auto">
            <a:xfrm>
              <a:off x="3659" y="3805"/>
              <a:ext cx="47" cy="124"/>
            </a:xfrm>
            <a:prstGeom prst="rect">
              <a:avLst/>
            </a:prstGeom>
            <a:noFill/>
            <a:ln w="9525">
              <a:noFill/>
              <a:miter lim="800000"/>
              <a:headEnd/>
              <a:tailEnd/>
            </a:ln>
          </p:spPr>
          <p:txBody>
            <a:bodyPr wrap="none" lIns="0" tIns="0" rIns="0" bIns="0">
              <a:spAutoFit/>
            </a:bodyPr>
            <a:lstStyle/>
            <a:p>
              <a:r>
                <a:rPr lang="en-US" altLang="zh-TW" sz="1200">
                  <a:solidFill>
                    <a:srgbClr val="000000"/>
                  </a:solidFill>
                  <a:latin typeface="標楷體" pitchFamily="65" charset="-120"/>
                  <a:ea typeface="標楷體" pitchFamily="65" charset="-120"/>
                </a:rPr>
                <a:t> </a:t>
              </a:r>
              <a:endParaRPr lang="en-US" altLang="zh-TW"/>
            </a:p>
          </p:txBody>
        </p:sp>
        <p:sp>
          <p:nvSpPr>
            <p:cNvPr id="71886" name="Rectangle 176"/>
            <p:cNvSpPr>
              <a:spLocks noChangeArrowheads="1"/>
            </p:cNvSpPr>
            <p:nvPr/>
          </p:nvSpPr>
          <p:spPr bwMode="auto">
            <a:xfrm>
              <a:off x="630" y="3789"/>
              <a:ext cx="3" cy="3"/>
            </a:xfrm>
            <a:prstGeom prst="rect">
              <a:avLst/>
            </a:prstGeom>
            <a:solidFill>
              <a:srgbClr val="000000"/>
            </a:solidFill>
            <a:ln w="9525">
              <a:noFill/>
              <a:miter lim="800000"/>
              <a:headEnd/>
              <a:tailEnd/>
            </a:ln>
          </p:spPr>
          <p:txBody>
            <a:bodyPr/>
            <a:lstStyle/>
            <a:p>
              <a:endParaRPr lang="zh-TW" altLang="en-US"/>
            </a:p>
          </p:txBody>
        </p:sp>
        <p:sp>
          <p:nvSpPr>
            <p:cNvPr id="71887" name="Line 177"/>
            <p:cNvSpPr>
              <a:spLocks noChangeShapeType="1"/>
            </p:cNvSpPr>
            <p:nvPr/>
          </p:nvSpPr>
          <p:spPr bwMode="auto">
            <a:xfrm>
              <a:off x="630" y="3789"/>
              <a:ext cx="3" cy="1"/>
            </a:xfrm>
            <a:prstGeom prst="line">
              <a:avLst/>
            </a:prstGeom>
            <a:noFill/>
            <a:ln w="0">
              <a:solidFill>
                <a:srgbClr val="000000"/>
              </a:solidFill>
              <a:round/>
              <a:headEnd/>
              <a:tailEnd/>
            </a:ln>
          </p:spPr>
          <p:txBody>
            <a:bodyPr/>
            <a:lstStyle/>
            <a:p>
              <a:endParaRPr lang="zh-TW" altLang="en-US"/>
            </a:p>
          </p:txBody>
        </p:sp>
        <p:sp>
          <p:nvSpPr>
            <p:cNvPr id="71888" name="Line 178"/>
            <p:cNvSpPr>
              <a:spLocks noChangeShapeType="1"/>
            </p:cNvSpPr>
            <p:nvPr/>
          </p:nvSpPr>
          <p:spPr bwMode="auto">
            <a:xfrm>
              <a:off x="630" y="3789"/>
              <a:ext cx="1" cy="3"/>
            </a:xfrm>
            <a:prstGeom prst="line">
              <a:avLst/>
            </a:prstGeom>
            <a:noFill/>
            <a:ln w="0">
              <a:solidFill>
                <a:srgbClr val="000000"/>
              </a:solidFill>
              <a:round/>
              <a:headEnd/>
              <a:tailEnd/>
            </a:ln>
          </p:spPr>
          <p:txBody>
            <a:bodyPr/>
            <a:lstStyle/>
            <a:p>
              <a:endParaRPr lang="zh-TW" altLang="en-US"/>
            </a:p>
          </p:txBody>
        </p:sp>
        <p:sp>
          <p:nvSpPr>
            <p:cNvPr id="71889" name="Rectangle 179"/>
            <p:cNvSpPr>
              <a:spLocks noChangeArrowheads="1"/>
            </p:cNvSpPr>
            <p:nvPr/>
          </p:nvSpPr>
          <p:spPr bwMode="auto">
            <a:xfrm>
              <a:off x="633" y="3789"/>
              <a:ext cx="1464" cy="3"/>
            </a:xfrm>
            <a:prstGeom prst="rect">
              <a:avLst/>
            </a:prstGeom>
            <a:solidFill>
              <a:srgbClr val="000000"/>
            </a:solidFill>
            <a:ln w="9525">
              <a:noFill/>
              <a:miter lim="800000"/>
              <a:headEnd/>
              <a:tailEnd/>
            </a:ln>
          </p:spPr>
          <p:txBody>
            <a:bodyPr/>
            <a:lstStyle/>
            <a:p>
              <a:endParaRPr lang="zh-TW" altLang="en-US"/>
            </a:p>
          </p:txBody>
        </p:sp>
        <p:sp>
          <p:nvSpPr>
            <p:cNvPr id="71890" name="Line 180"/>
            <p:cNvSpPr>
              <a:spLocks noChangeShapeType="1"/>
            </p:cNvSpPr>
            <p:nvPr/>
          </p:nvSpPr>
          <p:spPr bwMode="auto">
            <a:xfrm>
              <a:off x="633" y="3789"/>
              <a:ext cx="1464" cy="1"/>
            </a:xfrm>
            <a:prstGeom prst="line">
              <a:avLst/>
            </a:prstGeom>
            <a:noFill/>
            <a:ln w="0">
              <a:solidFill>
                <a:srgbClr val="000000"/>
              </a:solidFill>
              <a:round/>
              <a:headEnd/>
              <a:tailEnd/>
            </a:ln>
          </p:spPr>
          <p:txBody>
            <a:bodyPr/>
            <a:lstStyle/>
            <a:p>
              <a:endParaRPr lang="zh-TW" altLang="en-US"/>
            </a:p>
          </p:txBody>
        </p:sp>
        <p:sp>
          <p:nvSpPr>
            <p:cNvPr id="71891" name="Rectangle 181"/>
            <p:cNvSpPr>
              <a:spLocks noChangeArrowheads="1"/>
            </p:cNvSpPr>
            <p:nvPr/>
          </p:nvSpPr>
          <p:spPr bwMode="auto">
            <a:xfrm>
              <a:off x="2097" y="3789"/>
              <a:ext cx="3" cy="3"/>
            </a:xfrm>
            <a:prstGeom prst="rect">
              <a:avLst/>
            </a:prstGeom>
            <a:solidFill>
              <a:srgbClr val="000000"/>
            </a:solidFill>
            <a:ln w="9525">
              <a:noFill/>
              <a:miter lim="800000"/>
              <a:headEnd/>
              <a:tailEnd/>
            </a:ln>
          </p:spPr>
          <p:txBody>
            <a:bodyPr/>
            <a:lstStyle/>
            <a:p>
              <a:endParaRPr lang="zh-TW" altLang="en-US"/>
            </a:p>
          </p:txBody>
        </p:sp>
        <p:sp>
          <p:nvSpPr>
            <p:cNvPr id="71892" name="Line 182"/>
            <p:cNvSpPr>
              <a:spLocks noChangeShapeType="1"/>
            </p:cNvSpPr>
            <p:nvPr/>
          </p:nvSpPr>
          <p:spPr bwMode="auto">
            <a:xfrm>
              <a:off x="2097" y="3789"/>
              <a:ext cx="3" cy="1"/>
            </a:xfrm>
            <a:prstGeom prst="line">
              <a:avLst/>
            </a:prstGeom>
            <a:noFill/>
            <a:ln w="0">
              <a:solidFill>
                <a:srgbClr val="000000"/>
              </a:solidFill>
              <a:round/>
              <a:headEnd/>
              <a:tailEnd/>
            </a:ln>
          </p:spPr>
          <p:txBody>
            <a:bodyPr/>
            <a:lstStyle/>
            <a:p>
              <a:endParaRPr lang="zh-TW" altLang="en-US"/>
            </a:p>
          </p:txBody>
        </p:sp>
        <p:sp>
          <p:nvSpPr>
            <p:cNvPr id="71893" name="Line 183"/>
            <p:cNvSpPr>
              <a:spLocks noChangeShapeType="1"/>
            </p:cNvSpPr>
            <p:nvPr/>
          </p:nvSpPr>
          <p:spPr bwMode="auto">
            <a:xfrm>
              <a:off x="2097" y="3789"/>
              <a:ext cx="1" cy="3"/>
            </a:xfrm>
            <a:prstGeom prst="line">
              <a:avLst/>
            </a:prstGeom>
            <a:noFill/>
            <a:ln w="0">
              <a:solidFill>
                <a:srgbClr val="000000"/>
              </a:solidFill>
              <a:round/>
              <a:headEnd/>
              <a:tailEnd/>
            </a:ln>
          </p:spPr>
          <p:txBody>
            <a:bodyPr/>
            <a:lstStyle/>
            <a:p>
              <a:endParaRPr lang="zh-TW" altLang="en-US"/>
            </a:p>
          </p:txBody>
        </p:sp>
        <p:sp>
          <p:nvSpPr>
            <p:cNvPr id="71894" name="Rectangle 184"/>
            <p:cNvSpPr>
              <a:spLocks noChangeArrowheads="1"/>
            </p:cNvSpPr>
            <p:nvPr/>
          </p:nvSpPr>
          <p:spPr bwMode="auto">
            <a:xfrm>
              <a:off x="2100" y="3789"/>
              <a:ext cx="478" cy="3"/>
            </a:xfrm>
            <a:prstGeom prst="rect">
              <a:avLst/>
            </a:prstGeom>
            <a:solidFill>
              <a:srgbClr val="000000"/>
            </a:solidFill>
            <a:ln w="9525">
              <a:noFill/>
              <a:miter lim="800000"/>
              <a:headEnd/>
              <a:tailEnd/>
            </a:ln>
          </p:spPr>
          <p:txBody>
            <a:bodyPr/>
            <a:lstStyle/>
            <a:p>
              <a:endParaRPr lang="zh-TW" altLang="en-US"/>
            </a:p>
          </p:txBody>
        </p:sp>
        <p:sp>
          <p:nvSpPr>
            <p:cNvPr id="71895" name="Line 185"/>
            <p:cNvSpPr>
              <a:spLocks noChangeShapeType="1"/>
            </p:cNvSpPr>
            <p:nvPr/>
          </p:nvSpPr>
          <p:spPr bwMode="auto">
            <a:xfrm>
              <a:off x="2100" y="3789"/>
              <a:ext cx="478" cy="1"/>
            </a:xfrm>
            <a:prstGeom prst="line">
              <a:avLst/>
            </a:prstGeom>
            <a:noFill/>
            <a:ln w="0">
              <a:solidFill>
                <a:srgbClr val="000000"/>
              </a:solidFill>
              <a:round/>
              <a:headEnd/>
              <a:tailEnd/>
            </a:ln>
          </p:spPr>
          <p:txBody>
            <a:bodyPr/>
            <a:lstStyle/>
            <a:p>
              <a:endParaRPr lang="zh-TW" altLang="en-US"/>
            </a:p>
          </p:txBody>
        </p:sp>
        <p:sp>
          <p:nvSpPr>
            <p:cNvPr id="71896" name="Rectangle 186"/>
            <p:cNvSpPr>
              <a:spLocks noChangeArrowheads="1"/>
            </p:cNvSpPr>
            <p:nvPr/>
          </p:nvSpPr>
          <p:spPr bwMode="auto">
            <a:xfrm>
              <a:off x="2578" y="3789"/>
              <a:ext cx="3" cy="3"/>
            </a:xfrm>
            <a:prstGeom prst="rect">
              <a:avLst/>
            </a:prstGeom>
            <a:solidFill>
              <a:srgbClr val="000000"/>
            </a:solidFill>
            <a:ln w="9525">
              <a:noFill/>
              <a:miter lim="800000"/>
              <a:headEnd/>
              <a:tailEnd/>
            </a:ln>
          </p:spPr>
          <p:txBody>
            <a:bodyPr/>
            <a:lstStyle/>
            <a:p>
              <a:endParaRPr lang="zh-TW" altLang="en-US"/>
            </a:p>
          </p:txBody>
        </p:sp>
        <p:sp>
          <p:nvSpPr>
            <p:cNvPr id="71897" name="Line 187"/>
            <p:cNvSpPr>
              <a:spLocks noChangeShapeType="1"/>
            </p:cNvSpPr>
            <p:nvPr/>
          </p:nvSpPr>
          <p:spPr bwMode="auto">
            <a:xfrm>
              <a:off x="2578" y="3789"/>
              <a:ext cx="3" cy="1"/>
            </a:xfrm>
            <a:prstGeom prst="line">
              <a:avLst/>
            </a:prstGeom>
            <a:noFill/>
            <a:ln w="0">
              <a:solidFill>
                <a:srgbClr val="000000"/>
              </a:solidFill>
              <a:round/>
              <a:headEnd/>
              <a:tailEnd/>
            </a:ln>
          </p:spPr>
          <p:txBody>
            <a:bodyPr/>
            <a:lstStyle/>
            <a:p>
              <a:endParaRPr lang="zh-TW" altLang="en-US"/>
            </a:p>
          </p:txBody>
        </p:sp>
        <p:sp>
          <p:nvSpPr>
            <p:cNvPr id="71898" name="Line 188"/>
            <p:cNvSpPr>
              <a:spLocks noChangeShapeType="1"/>
            </p:cNvSpPr>
            <p:nvPr/>
          </p:nvSpPr>
          <p:spPr bwMode="auto">
            <a:xfrm>
              <a:off x="2578" y="3789"/>
              <a:ext cx="1" cy="3"/>
            </a:xfrm>
            <a:prstGeom prst="line">
              <a:avLst/>
            </a:prstGeom>
            <a:noFill/>
            <a:ln w="0">
              <a:solidFill>
                <a:srgbClr val="000000"/>
              </a:solidFill>
              <a:round/>
              <a:headEnd/>
              <a:tailEnd/>
            </a:ln>
          </p:spPr>
          <p:txBody>
            <a:bodyPr/>
            <a:lstStyle/>
            <a:p>
              <a:endParaRPr lang="zh-TW" altLang="en-US"/>
            </a:p>
          </p:txBody>
        </p:sp>
        <p:sp>
          <p:nvSpPr>
            <p:cNvPr id="71899" name="Rectangle 189"/>
            <p:cNvSpPr>
              <a:spLocks noChangeArrowheads="1"/>
            </p:cNvSpPr>
            <p:nvPr/>
          </p:nvSpPr>
          <p:spPr bwMode="auto">
            <a:xfrm>
              <a:off x="2581" y="3789"/>
              <a:ext cx="476" cy="3"/>
            </a:xfrm>
            <a:prstGeom prst="rect">
              <a:avLst/>
            </a:prstGeom>
            <a:solidFill>
              <a:srgbClr val="000000"/>
            </a:solidFill>
            <a:ln w="9525">
              <a:noFill/>
              <a:miter lim="800000"/>
              <a:headEnd/>
              <a:tailEnd/>
            </a:ln>
          </p:spPr>
          <p:txBody>
            <a:bodyPr/>
            <a:lstStyle/>
            <a:p>
              <a:endParaRPr lang="zh-TW" altLang="en-US"/>
            </a:p>
          </p:txBody>
        </p:sp>
        <p:sp>
          <p:nvSpPr>
            <p:cNvPr id="71900" name="Line 190"/>
            <p:cNvSpPr>
              <a:spLocks noChangeShapeType="1"/>
            </p:cNvSpPr>
            <p:nvPr/>
          </p:nvSpPr>
          <p:spPr bwMode="auto">
            <a:xfrm>
              <a:off x="2581" y="3789"/>
              <a:ext cx="476" cy="1"/>
            </a:xfrm>
            <a:prstGeom prst="line">
              <a:avLst/>
            </a:prstGeom>
            <a:noFill/>
            <a:ln w="0">
              <a:solidFill>
                <a:srgbClr val="000000"/>
              </a:solidFill>
              <a:round/>
              <a:headEnd/>
              <a:tailEnd/>
            </a:ln>
          </p:spPr>
          <p:txBody>
            <a:bodyPr/>
            <a:lstStyle/>
            <a:p>
              <a:endParaRPr lang="zh-TW" altLang="en-US"/>
            </a:p>
          </p:txBody>
        </p:sp>
        <p:sp>
          <p:nvSpPr>
            <p:cNvPr id="71901" name="Rectangle 191"/>
            <p:cNvSpPr>
              <a:spLocks noChangeArrowheads="1"/>
            </p:cNvSpPr>
            <p:nvPr/>
          </p:nvSpPr>
          <p:spPr bwMode="auto">
            <a:xfrm>
              <a:off x="3057" y="3789"/>
              <a:ext cx="3" cy="3"/>
            </a:xfrm>
            <a:prstGeom prst="rect">
              <a:avLst/>
            </a:prstGeom>
            <a:solidFill>
              <a:srgbClr val="000000"/>
            </a:solidFill>
            <a:ln w="9525">
              <a:noFill/>
              <a:miter lim="800000"/>
              <a:headEnd/>
              <a:tailEnd/>
            </a:ln>
          </p:spPr>
          <p:txBody>
            <a:bodyPr/>
            <a:lstStyle/>
            <a:p>
              <a:endParaRPr lang="zh-TW" altLang="en-US"/>
            </a:p>
          </p:txBody>
        </p:sp>
        <p:sp>
          <p:nvSpPr>
            <p:cNvPr id="71902" name="Line 192"/>
            <p:cNvSpPr>
              <a:spLocks noChangeShapeType="1"/>
            </p:cNvSpPr>
            <p:nvPr/>
          </p:nvSpPr>
          <p:spPr bwMode="auto">
            <a:xfrm>
              <a:off x="3057" y="3789"/>
              <a:ext cx="3" cy="1"/>
            </a:xfrm>
            <a:prstGeom prst="line">
              <a:avLst/>
            </a:prstGeom>
            <a:noFill/>
            <a:ln w="0">
              <a:solidFill>
                <a:srgbClr val="000000"/>
              </a:solidFill>
              <a:round/>
              <a:headEnd/>
              <a:tailEnd/>
            </a:ln>
          </p:spPr>
          <p:txBody>
            <a:bodyPr/>
            <a:lstStyle/>
            <a:p>
              <a:endParaRPr lang="zh-TW" altLang="en-US"/>
            </a:p>
          </p:txBody>
        </p:sp>
        <p:sp>
          <p:nvSpPr>
            <p:cNvPr id="71903" name="Line 193"/>
            <p:cNvSpPr>
              <a:spLocks noChangeShapeType="1"/>
            </p:cNvSpPr>
            <p:nvPr/>
          </p:nvSpPr>
          <p:spPr bwMode="auto">
            <a:xfrm>
              <a:off x="3057" y="3789"/>
              <a:ext cx="1" cy="3"/>
            </a:xfrm>
            <a:prstGeom prst="line">
              <a:avLst/>
            </a:prstGeom>
            <a:noFill/>
            <a:ln w="0">
              <a:solidFill>
                <a:srgbClr val="000000"/>
              </a:solidFill>
              <a:round/>
              <a:headEnd/>
              <a:tailEnd/>
            </a:ln>
          </p:spPr>
          <p:txBody>
            <a:bodyPr/>
            <a:lstStyle/>
            <a:p>
              <a:endParaRPr lang="zh-TW" altLang="en-US"/>
            </a:p>
          </p:txBody>
        </p:sp>
        <p:sp>
          <p:nvSpPr>
            <p:cNvPr id="71904" name="Rectangle 194"/>
            <p:cNvSpPr>
              <a:spLocks noChangeArrowheads="1"/>
            </p:cNvSpPr>
            <p:nvPr/>
          </p:nvSpPr>
          <p:spPr bwMode="auto">
            <a:xfrm>
              <a:off x="3060" y="3789"/>
              <a:ext cx="559" cy="3"/>
            </a:xfrm>
            <a:prstGeom prst="rect">
              <a:avLst/>
            </a:prstGeom>
            <a:solidFill>
              <a:srgbClr val="000000"/>
            </a:solidFill>
            <a:ln w="9525">
              <a:noFill/>
              <a:miter lim="800000"/>
              <a:headEnd/>
              <a:tailEnd/>
            </a:ln>
          </p:spPr>
          <p:txBody>
            <a:bodyPr/>
            <a:lstStyle/>
            <a:p>
              <a:endParaRPr lang="zh-TW" altLang="en-US"/>
            </a:p>
          </p:txBody>
        </p:sp>
        <p:sp>
          <p:nvSpPr>
            <p:cNvPr id="71905" name="Line 195"/>
            <p:cNvSpPr>
              <a:spLocks noChangeShapeType="1"/>
            </p:cNvSpPr>
            <p:nvPr/>
          </p:nvSpPr>
          <p:spPr bwMode="auto">
            <a:xfrm>
              <a:off x="3060" y="3789"/>
              <a:ext cx="559" cy="1"/>
            </a:xfrm>
            <a:prstGeom prst="line">
              <a:avLst/>
            </a:prstGeom>
            <a:noFill/>
            <a:ln w="0">
              <a:solidFill>
                <a:srgbClr val="000000"/>
              </a:solidFill>
              <a:round/>
              <a:headEnd/>
              <a:tailEnd/>
            </a:ln>
          </p:spPr>
          <p:txBody>
            <a:bodyPr/>
            <a:lstStyle/>
            <a:p>
              <a:endParaRPr lang="zh-TW" altLang="en-US"/>
            </a:p>
          </p:txBody>
        </p:sp>
        <p:sp>
          <p:nvSpPr>
            <p:cNvPr id="71906" name="Rectangle 196"/>
            <p:cNvSpPr>
              <a:spLocks noChangeArrowheads="1"/>
            </p:cNvSpPr>
            <p:nvPr/>
          </p:nvSpPr>
          <p:spPr bwMode="auto">
            <a:xfrm>
              <a:off x="3619" y="3789"/>
              <a:ext cx="3" cy="3"/>
            </a:xfrm>
            <a:prstGeom prst="rect">
              <a:avLst/>
            </a:prstGeom>
            <a:solidFill>
              <a:srgbClr val="000000"/>
            </a:solidFill>
            <a:ln w="9525">
              <a:noFill/>
              <a:miter lim="800000"/>
              <a:headEnd/>
              <a:tailEnd/>
            </a:ln>
          </p:spPr>
          <p:txBody>
            <a:bodyPr/>
            <a:lstStyle/>
            <a:p>
              <a:endParaRPr lang="zh-TW" altLang="en-US"/>
            </a:p>
          </p:txBody>
        </p:sp>
        <p:sp>
          <p:nvSpPr>
            <p:cNvPr id="71907" name="Line 197"/>
            <p:cNvSpPr>
              <a:spLocks noChangeShapeType="1"/>
            </p:cNvSpPr>
            <p:nvPr/>
          </p:nvSpPr>
          <p:spPr bwMode="auto">
            <a:xfrm>
              <a:off x="3619" y="3789"/>
              <a:ext cx="3" cy="1"/>
            </a:xfrm>
            <a:prstGeom prst="line">
              <a:avLst/>
            </a:prstGeom>
            <a:noFill/>
            <a:ln w="0">
              <a:solidFill>
                <a:srgbClr val="000000"/>
              </a:solidFill>
              <a:round/>
              <a:headEnd/>
              <a:tailEnd/>
            </a:ln>
          </p:spPr>
          <p:txBody>
            <a:bodyPr/>
            <a:lstStyle/>
            <a:p>
              <a:endParaRPr lang="zh-TW" altLang="en-US"/>
            </a:p>
          </p:txBody>
        </p:sp>
        <p:sp>
          <p:nvSpPr>
            <p:cNvPr id="71908" name="Line 198"/>
            <p:cNvSpPr>
              <a:spLocks noChangeShapeType="1"/>
            </p:cNvSpPr>
            <p:nvPr/>
          </p:nvSpPr>
          <p:spPr bwMode="auto">
            <a:xfrm>
              <a:off x="3619" y="3789"/>
              <a:ext cx="1" cy="3"/>
            </a:xfrm>
            <a:prstGeom prst="line">
              <a:avLst/>
            </a:prstGeom>
            <a:noFill/>
            <a:ln w="0">
              <a:solidFill>
                <a:srgbClr val="000000"/>
              </a:solidFill>
              <a:round/>
              <a:headEnd/>
              <a:tailEnd/>
            </a:ln>
          </p:spPr>
          <p:txBody>
            <a:bodyPr/>
            <a:lstStyle/>
            <a:p>
              <a:endParaRPr lang="zh-TW" altLang="en-US"/>
            </a:p>
          </p:txBody>
        </p:sp>
        <p:sp>
          <p:nvSpPr>
            <p:cNvPr id="71909" name="Rectangle 199"/>
            <p:cNvSpPr>
              <a:spLocks noChangeArrowheads="1"/>
            </p:cNvSpPr>
            <p:nvPr/>
          </p:nvSpPr>
          <p:spPr bwMode="auto">
            <a:xfrm>
              <a:off x="630" y="3792"/>
              <a:ext cx="3" cy="122"/>
            </a:xfrm>
            <a:prstGeom prst="rect">
              <a:avLst/>
            </a:prstGeom>
            <a:solidFill>
              <a:srgbClr val="000000"/>
            </a:solidFill>
            <a:ln w="9525">
              <a:noFill/>
              <a:miter lim="800000"/>
              <a:headEnd/>
              <a:tailEnd/>
            </a:ln>
          </p:spPr>
          <p:txBody>
            <a:bodyPr/>
            <a:lstStyle/>
            <a:p>
              <a:endParaRPr lang="zh-TW" altLang="en-US"/>
            </a:p>
          </p:txBody>
        </p:sp>
        <p:sp>
          <p:nvSpPr>
            <p:cNvPr id="71910" name="Line 200"/>
            <p:cNvSpPr>
              <a:spLocks noChangeShapeType="1"/>
            </p:cNvSpPr>
            <p:nvPr/>
          </p:nvSpPr>
          <p:spPr bwMode="auto">
            <a:xfrm>
              <a:off x="630" y="3792"/>
              <a:ext cx="1" cy="122"/>
            </a:xfrm>
            <a:prstGeom prst="line">
              <a:avLst/>
            </a:prstGeom>
            <a:noFill/>
            <a:ln w="0">
              <a:solidFill>
                <a:srgbClr val="000000"/>
              </a:solidFill>
              <a:round/>
              <a:headEnd/>
              <a:tailEnd/>
            </a:ln>
          </p:spPr>
          <p:txBody>
            <a:bodyPr/>
            <a:lstStyle/>
            <a:p>
              <a:endParaRPr lang="zh-TW" altLang="en-US"/>
            </a:p>
          </p:txBody>
        </p:sp>
        <p:sp>
          <p:nvSpPr>
            <p:cNvPr id="71911" name="Rectangle 201"/>
            <p:cNvSpPr>
              <a:spLocks noChangeArrowheads="1"/>
            </p:cNvSpPr>
            <p:nvPr/>
          </p:nvSpPr>
          <p:spPr bwMode="auto">
            <a:xfrm>
              <a:off x="630" y="3914"/>
              <a:ext cx="3" cy="3"/>
            </a:xfrm>
            <a:prstGeom prst="rect">
              <a:avLst/>
            </a:prstGeom>
            <a:solidFill>
              <a:srgbClr val="000000"/>
            </a:solidFill>
            <a:ln w="9525">
              <a:noFill/>
              <a:miter lim="800000"/>
              <a:headEnd/>
              <a:tailEnd/>
            </a:ln>
          </p:spPr>
          <p:txBody>
            <a:bodyPr/>
            <a:lstStyle/>
            <a:p>
              <a:endParaRPr lang="zh-TW" altLang="en-US"/>
            </a:p>
          </p:txBody>
        </p:sp>
        <p:sp>
          <p:nvSpPr>
            <p:cNvPr id="71912" name="Line 202"/>
            <p:cNvSpPr>
              <a:spLocks noChangeShapeType="1"/>
            </p:cNvSpPr>
            <p:nvPr/>
          </p:nvSpPr>
          <p:spPr bwMode="auto">
            <a:xfrm>
              <a:off x="630" y="3914"/>
              <a:ext cx="3" cy="1"/>
            </a:xfrm>
            <a:prstGeom prst="line">
              <a:avLst/>
            </a:prstGeom>
            <a:noFill/>
            <a:ln w="0">
              <a:solidFill>
                <a:srgbClr val="000000"/>
              </a:solidFill>
              <a:round/>
              <a:headEnd/>
              <a:tailEnd/>
            </a:ln>
          </p:spPr>
          <p:txBody>
            <a:bodyPr/>
            <a:lstStyle/>
            <a:p>
              <a:endParaRPr lang="zh-TW" altLang="en-US"/>
            </a:p>
          </p:txBody>
        </p:sp>
        <p:sp>
          <p:nvSpPr>
            <p:cNvPr id="71913" name="Line 203"/>
            <p:cNvSpPr>
              <a:spLocks noChangeShapeType="1"/>
            </p:cNvSpPr>
            <p:nvPr/>
          </p:nvSpPr>
          <p:spPr bwMode="auto">
            <a:xfrm>
              <a:off x="630" y="3914"/>
              <a:ext cx="1" cy="3"/>
            </a:xfrm>
            <a:prstGeom prst="line">
              <a:avLst/>
            </a:prstGeom>
            <a:noFill/>
            <a:ln w="0">
              <a:solidFill>
                <a:srgbClr val="000000"/>
              </a:solidFill>
              <a:round/>
              <a:headEnd/>
              <a:tailEnd/>
            </a:ln>
          </p:spPr>
          <p:txBody>
            <a:bodyPr/>
            <a:lstStyle/>
            <a:p>
              <a:endParaRPr lang="zh-TW" altLang="en-US"/>
            </a:p>
          </p:txBody>
        </p:sp>
        <p:sp>
          <p:nvSpPr>
            <p:cNvPr id="71914" name="Rectangle 204"/>
            <p:cNvSpPr>
              <a:spLocks noChangeArrowheads="1"/>
            </p:cNvSpPr>
            <p:nvPr/>
          </p:nvSpPr>
          <p:spPr bwMode="auto">
            <a:xfrm>
              <a:off x="630" y="3914"/>
              <a:ext cx="3" cy="3"/>
            </a:xfrm>
            <a:prstGeom prst="rect">
              <a:avLst/>
            </a:prstGeom>
            <a:solidFill>
              <a:srgbClr val="000000"/>
            </a:solidFill>
            <a:ln w="9525">
              <a:noFill/>
              <a:miter lim="800000"/>
              <a:headEnd/>
              <a:tailEnd/>
            </a:ln>
          </p:spPr>
          <p:txBody>
            <a:bodyPr/>
            <a:lstStyle/>
            <a:p>
              <a:endParaRPr lang="zh-TW" altLang="en-US"/>
            </a:p>
          </p:txBody>
        </p:sp>
        <p:sp>
          <p:nvSpPr>
            <p:cNvPr id="71915" name="Line 205"/>
            <p:cNvSpPr>
              <a:spLocks noChangeShapeType="1"/>
            </p:cNvSpPr>
            <p:nvPr/>
          </p:nvSpPr>
          <p:spPr bwMode="auto">
            <a:xfrm>
              <a:off x="630" y="3914"/>
              <a:ext cx="3" cy="1"/>
            </a:xfrm>
            <a:prstGeom prst="line">
              <a:avLst/>
            </a:prstGeom>
            <a:noFill/>
            <a:ln w="0">
              <a:solidFill>
                <a:srgbClr val="000000"/>
              </a:solidFill>
              <a:round/>
              <a:headEnd/>
              <a:tailEnd/>
            </a:ln>
          </p:spPr>
          <p:txBody>
            <a:bodyPr/>
            <a:lstStyle/>
            <a:p>
              <a:endParaRPr lang="zh-TW" altLang="en-US"/>
            </a:p>
          </p:txBody>
        </p:sp>
        <p:sp>
          <p:nvSpPr>
            <p:cNvPr id="71916" name="Line 206"/>
            <p:cNvSpPr>
              <a:spLocks noChangeShapeType="1"/>
            </p:cNvSpPr>
            <p:nvPr/>
          </p:nvSpPr>
          <p:spPr bwMode="auto">
            <a:xfrm>
              <a:off x="630" y="3914"/>
              <a:ext cx="1" cy="3"/>
            </a:xfrm>
            <a:prstGeom prst="line">
              <a:avLst/>
            </a:prstGeom>
            <a:noFill/>
            <a:ln w="0">
              <a:solidFill>
                <a:srgbClr val="000000"/>
              </a:solidFill>
              <a:round/>
              <a:headEnd/>
              <a:tailEnd/>
            </a:ln>
          </p:spPr>
          <p:txBody>
            <a:bodyPr/>
            <a:lstStyle/>
            <a:p>
              <a:endParaRPr lang="zh-TW" altLang="en-US"/>
            </a:p>
          </p:txBody>
        </p:sp>
      </p:grpSp>
      <p:sp>
        <p:nvSpPr>
          <p:cNvPr id="71685" name="Rectangle 208"/>
          <p:cNvSpPr>
            <a:spLocks noChangeArrowheads="1"/>
          </p:cNvSpPr>
          <p:nvPr/>
        </p:nvSpPr>
        <p:spPr bwMode="auto">
          <a:xfrm>
            <a:off x="995363" y="6169025"/>
            <a:ext cx="2298700" cy="3175"/>
          </a:xfrm>
          <a:prstGeom prst="rect">
            <a:avLst/>
          </a:prstGeom>
          <a:solidFill>
            <a:srgbClr val="000000"/>
          </a:solidFill>
          <a:ln w="9525">
            <a:noFill/>
            <a:miter lim="800000"/>
            <a:headEnd/>
            <a:tailEnd/>
          </a:ln>
        </p:spPr>
        <p:txBody>
          <a:bodyPr/>
          <a:lstStyle/>
          <a:p>
            <a:endParaRPr lang="zh-TW" altLang="en-US"/>
          </a:p>
        </p:txBody>
      </p:sp>
      <p:sp>
        <p:nvSpPr>
          <p:cNvPr id="71686" name="Line 209"/>
          <p:cNvSpPr>
            <a:spLocks noChangeShapeType="1"/>
          </p:cNvSpPr>
          <p:nvPr/>
        </p:nvSpPr>
        <p:spPr bwMode="auto">
          <a:xfrm>
            <a:off x="995363" y="6169025"/>
            <a:ext cx="2298700" cy="1588"/>
          </a:xfrm>
          <a:prstGeom prst="line">
            <a:avLst/>
          </a:prstGeom>
          <a:noFill/>
          <a:ln w="0">
            <a:solidFill>
              <a:srgbClr val="000000"/>
            </a:solidFill>
            <a:round/>
            <a:headEnd/>
            <a:tailEnd/>
          </a:ln>
        </p:spPr>
        <p:txBody>
          <a:bodyPr/>
          <a:lstStyle/>
          <a:p>
            <a:endParaRPr lang="zh-TW" altLang="en-US"/>
          </a:p>
        </p:txBody>
      </p:sp>
      <p:sp>
        <p:nvSpPr>
          <p:cNvPr id="71687" name="Rectangle 210"/>
          <p:cNvSpPr>
            <a:spLocks noChangeArrowheads="1"/>
          </p:cNvSpPr>
          <p:nvPr/>
        </p:nvSpPr>
        <p:spPr bwMode="auto">
          <a:xfrm>
            <a:off x="3294063" y="5975350"/>
            <a:ext cx="4762" cy="193675"/>
          </a:xfrm>
          <a:prstGeom prst="rect">
            <a:avLst/>
          </a:prstGeom>
          <a:solidFill>
            <a:srgbClr val="000000"/>
          </a:solidFill>
          <a:ln w="9525">
            <a:noFill/>
            <a:miter lim="800000"/>
            <a:headEnd/>
            <a:tailEnd/>
          </a:ln>
        </p:spPr>
        <p:txBody>
          <a:bodyPr/>
          <a:lstStyle/>
          <a:p>
            <a:endParaRPr lang="zh-TW" altLang="en-US"/>
          </a:p>
        </p:txBody>
      </p:sp>
      <p:sp>
        <p:nvSpPr>
          <p:cNvPr id="71688" name="Line 211"/>
          <p:cNvSpPr>
            <a:spLocks noChangeShapeType="1"/>
          </p:cNvSpPr>
          <p:nvPr/>
        </p:nvSpPr>
        <p:spPr bwMode="auto">
          <a:xfrm>
            <a:off x="3294063" y="5975350"/>
            <a:ext cx="1587" cy="193675"/>
          </a:xfrm>
          <a:prstGeom prst="line">
            <a:avLst/>
          </a:prstGeom>
          <a:noFill/>
          <a:ln w="0">
            <a:solidFill>
              <a:srgbClr val="000000"/>
            </a:solidFill>
            <a:round/>
            <a:headEnd/>
            <a:tailEnd/>
          </a:ln>
        </p:spPr>
        <p:txBody>
          <a:bodyPr/>
          <a:lstStyle/>
          <a:p>
            <a:endParaRPr lang="zh-TW" altLang="en-US"/>
          </a:p>
        </p:txBody>
      </p:sp>
      <p:sp>
        <p:nvSpPr>
          <p:cNvPr id="71689" name="Rectangle 212"/>
          <p:cNvSpPr>
            <a:spLocks noChangeArrowheads="1"/>
          </p:cNvSpPr>
          <p:nvPr/>
        </p:nvSpPr>
        <p:spPr bwMode="auto">
          <a:xfrm>
            <a:off x="3294063" y="6169025"/>
            <a:ext cx="4762" cy="3175"/>
          </a:xfrm>
          <a:prstGeom prst="rect">
            <a:avLst/>
          </a:prstGeom>
          <a:solidFill>
            <a:srgbClr val="000000"/>
          </a:solidFill>
          <a:ln w="9525">
            <a:noFill/>
            <a:miter lim="800000"/>
            <a:headEnd/>
            <a:tailEnd/>
          </a:ln>
        </p:spPr>
        <p:txBody>
          <a:bodyPr/>
          <a:lstStyle/>
          <a:p>
            <a:endParaRPr lang="zh-TW" altLang="en-US"/>
          </a:p>
        </p:txBody>
      </p:sp>
      <p:sp>
        <p:nvSpPr>
          <p:cNvPr id="71690" name="Line 213"/>
          <p:cNvSpPr>
            <a:spLocks noChangeShapeType="1"/>
          </p:cNvSpPr>
          <p:nvPr/>
        </p:nvSpPr>
        <p:spPr bwMode="auto">
          <a:xfrm>
            <a:off x="3294063" y="6169025"/>
            <a:ext cx="4762" cy="1588"/>
          </a:xfrm>
          <a:prstGeom prst="line">
            <a:avLst/>
          </a:prstGeom>
          <a:noFill/>
          <a:ln w="0">
            <a:solidFill>
              <a:srgbClr val="000000"/>
            </a:solidFill>
            <a:round/>
            <a:headEnd/>
            <a:tailEnd/>
          </a:ln>
        </p:spPr>
        <p:txBody>
          <a:bodyPr/>
          <a:lstStyle/>
          <a:p>
            <a:endParaRPr lang="zh-TW" altLang="en-US"/>
          </a:p>
        </p:txBody>
      </p:sp>
      <p:sp>
        <p:nvSpPr>
          <p:cNvPr id="71691" name="Line 214"/>
          <p:cNvSpPr>
            <a:spLocks noChangeShapeType="1"/>
          </p:cNvSpPr>
          <p:nvPr/>
        </p:nvSpPr>
        <p:spPr bwMode="auto">
          <a:xfrm>
            <a:off x="3294063" y="6169025"/>
            <a:ext cx="1587" cy="3175"/>
          </a:xfrm>
          <a:prstGeom prst="line">
            <a:avLst/>
          </a:prstGeom>
          <a:noFill/>
          <a:ln w="0">
            <a:solidFill>
              <a:srgbClr val="000000"/>
            </a:solidFill>
            <a:round/>
            <a:headEnd/>
            <a:tailEnd/>
          </a:ln>
        </p:spPr>
        <p:txBody>
          <a:bodyPr/>
          <a:lstStyle/>
          <a:p>
            <a:endParaRPr lang="zh-TW" altLang="en-US"/>
          </a:p>
        </p:txBody>
      </p:sp>
      <p:sp>
        <p:nvSpPr>
          <p:cNvPr id="71692" name="Rectangle 215"/>
          <p:cNvSpPr>
            <a:spLocks noChangeArrowheads="1"/>
          </p:cNvSpPr>
          <p:nvPr/>
        </p:nvSpPr>
        <p:spPr bwMode="auto">
          <a:xfrm>
            <a:off x="3298825" y="6169025"/>
            <a:ext cx="750888" cy="3175"/>
          </a:xfrm>
          <a:prstGeom prst="rect">
            <a:avLst/>
          </a:prstGeom>
          <a:solidFill>
            <a:srgbClr val="000000"/>
          </a:solidFill>
          <a:ln w="9525">
            <a:noFill/>
            <a:miter lim="800000"/>
            <a:headEnd/>
            <a:tailEnd/>
          </a:ln>
        </p:spPr>
        <p:txBody>
          <a:bodyPr/>
          <a:lstStyle/>
          <a:p>
            <a:endParaRPr lang="zh-TW" altLang="en-US"/>
          </a:p>
        </p:txBody>
      </p:sp>
      <p:sp>
        <p:nvSpPr>
          <p:cNvPr id="71693" name="Line 216"/>
          <p:cNvSpPr>
            <a:spLocks noChangeShapeType="1"/>
          </p:cNvSpPr>
          <p:nvPr/>
        </p:nvSpPr>
        <p:spPr bwMode="auto">
          <a:xfrm>
            <a:off x="3298825" y="6169025"/>
            <a:ext cx="750888" cy="1588"/>
          </a:xfrm>
          <a:prstGeom prst="line">
            <a:avLst/>
          </a:prstGeom>
          <a:noFill/>
          <a:ln w="0">
            <a:solidFill>
              <a:srgbClr val="000000"/>
            </a:solidFill>
            <a:round/>
            <a:headEnd/>
            <a:tailEnd/>
          </a:ln>
        </p:spPr>
        <p:txBody>
          <a:bodyPr/>
          <a:lstStyle/>
          <a:p>
            <a:endParaRPr lang="zh-TW" altLang="en-US"/>
          </a:p>
        </p:txBody>
      </p:sp>
      <p:sp>
        <p:nvSpPr>
          <p:cNvPr id="71694" name="Rectangle 217"/>
          <p:cNvSpPr>
            <a:spLocks noChangeArrowheads="1"/>
          </p:cNvSpPr>
          <p:nvPr/>
        </p:nvSpPr>
        <p:spPr bwMode="auto">
          <a:xfrm>
            <a:off x="4049713" y="5975350"/>
            <a:ext cx="4762" cy="193675"/>
          </a:xfrm>
          <a:prstGeom prst="rect">
            <a:avLst/>
          </a:prstGeom>
          <a:solidFill>
            <a:srgbClr val="000000"/>
          </a:solidFill>
          <a:ln w="9525">
            <a:noFill/>
            <a:miter lim="800000"/>
            <a:headEnd/>
            <a:tailEnd/>
          </a:ln>
        </p:spPr>
        <p:txBody>
          <a:bodyPr/>
          <a:lstStyle/>
          <a:p>
            <a:endParaRPr lang="zh-TW" altLang="en-US"/>
          </a:p>
        </p:txBody>
      </p:sp>
      <p:sp>
        <p:nvSpPr>
          <p:cNvPr id="71695" name="Line 218"/>
          <p:cNvSpPr>
            <a:spLocks noChangeShapeType="1"/>
          </p:cNvSpPr>
          <p:nvPr/>
        </p:nvSpPr>
        <p:spPr bwMode="auto">
          <a:xfrm>
            <a:off x="4049713" y="5975350"/>
            <a:ext cx="1587" cy="193675"/>
          </a:xfrm>
          <a:prstGeom prst="line">
            <a:avLst/>
          </a:prstGeom>
          <a:noFill/>
          <a:ln w="0">
            <a:solidFill>
              <a:srgbClr val="000000"/>
            </a:solidFill>
            <a:round/>
            <a:headEnd/>
            <a:tailEnd/>
          </a:ln>
        </p:spPr>
        <p:txBody>
          <a:bodyPr/>
          <a:lstStyle/>
          <a:p>
            <a:endParaRPr lang="zh-TW" altLang="en-US"/>
          </a:p>
        </p:txBody>
      </p:sp>
      <p:sp>
        <p:nvSpPr>
          <p:cNvPr id="71696" name="Rectangle 219"/>
          <p:cNvSpPr>
            <a:spLocks noChangeArrowheads="1"/>
          </p:cNvSpPr>
          <p:nvPr/>
        </p:nvSpPr>
        <p:spPr bwMode="auto">
          <a:xfrm>
            <a:off x="4049713" y="6169025"/>
            <a:ext cx="4762" cy="3175"/>
          </a:xfrm>
          <a:prstGeom prst="rect">
            <a:avLst/>
          </a:prstGeom>
          <a:solidFill>
            <a:srgbClr val="000000"/>
          </a:solidFill>
          <a:ln w="9525">
            <a:noFill/>
            <a:miter lim="800000"/>
            <a:headEnd/>
            <a:tailEnd/>
          </a:ln>
        </p:spPr>
        <p:txBody>
          <a:bodyPr/>
          <a:lstStyle/>
          <a:p>
            <a:endParaRPr lang="zh-TW" altLang="en-US"/>
          </a:p>
        </p:txBody>
      </p:sp>
      <p:sp>
        <p:nvSpPr>
          <p:cNvPr id="71697" name="Line 220"/>
          <p:cNvSpPr>
            <a:spLocks noChangeShapeType="1"/>
          </p:cNvSpPr>
          <p:nvPr/>
        </p:nvSpPr>
        <p:spPr bwMode="auto">
          <a:xfrm>
            <a:off x="4049713" y="6169025"/>
            <a:ext cx="4762" cy="1588"/>
          </a:xfrm>
          <a:prstGeom prst="line">
            <a:avLst/>
          </a:prstGeom>
          <a:noFill/>
          <a:ln w="0">
            <a:solidFill>
              <a:srgbClr val="000000"/>
            </a:solidFill>
            <a:round/>
            <a:headEnd/>
            <a:tailEnd/>
          </a:ln>
        </p:spPr>
        <p:txBody>
          <a:bodyPr/>
          <a:lstStyle/>
          <a:p>
            <a:endParaRPr lang="zh-TW" altLang="en-US"/>
          </a:p>
        </p:txBody>
      </p:sp>
      <p:sp>
        <p:nvSpPr>
          <p:cNvPr id="71698" name="Line 221"/>
          <p:cNvSpPr>
            <a:spLocks noChangeShapeType="1"/>
          </p:cNvSpPr>
          <p:nvPr/>
        </p:nvSpPr>
        <p:spPr bwMode="auto">
          <a:xfrm>
            <a:off x="4049713" y="6169025"/>
            <a:ext cx="1587" cy="3175"/>
          </a:xfrm>
          <a:prstGeom prst="line">
            <a:avLst/>
          </a:prstGeom>
          <a:noFill/>
          <a:ln w="0">
            <a:solidFill>
              <a:srgbClr val="000000"/>
            </a:solidFill>
            <a:round/>
            <a:headEnd/>
            <a:tailEnd/>
          </a:ln>
        </p:spPr>
        <p:txBody>
          <a:bodyPr/>
          <a:lstStyle/>
          <a:p>
            <a:endParaRPr lang="zh-TW" altLang="en-US"/>
          </a:p>
        </p:txBody>
      </p:sp>
      <p:sp>
        <p:nvSpPr>
          <p:cNvPr id="71699" name="Rectangle 222"/>
          <p:cNvSpPr>
            <a:spLocks noChangeArrowheads="1"/>
          </p:cNvSpPr>
          <p:nvPr/>
        </p:nvSpPr>
        <p:spPr bwMode="auto">
          <a:xfrm>
            <a:off x="4054475" y="6169025"/>
            <a:ext cx="747713" cy="3175"/>
          </a:xfrm>
          <a:prstGeom prst="rect">
            <a:avLst/>
          </a:prstGeom>
          <a:solidFill>
            <a:srgbClr val="000000"/>
          </a:solidFill>
          <a:ln w="9525">
            <a:noFill/>
            <a:miter lim="800000"/>
            <a:headEnd/>
            <a:tailEnd/>
          </a:ln>
        </p:spPr>
        <p:txBody>
          <a:bodyPr/>
          <a:lstStyle/>
          <a:p>
            <a:endParaRPr lang="zh-TW" altLang="en-US"/>
          </a:p>
        </p:txBody>
      </p:sp>
      <p:sp>
        <p:nvSpPr>
          <p:cNvPr id="71700" name="Line 223"/>
          <p:cNvSpPr>
            <a:spLocks noChangeShapeType="1"/>
          </p:cNvSpPr>
          <p:nvPr/>
        </p:nvSpPr>
        <p:spPr bwMode="auto">
          <a:xfrm>
            <a:off x="4054475" y="6169025"/>
            <a:ext cx="747713" cy="1588"/>
          </a:xfrm>
          <a:prstGeom prst="line">
            <a:avLst/>
          </a:prstGeom>
          <a:noFill/>
          <a:ln w="0">
            <a:solidFill>
              <a:srgbClr val="000000"/>
            </a:solidFill>
            <a:round/>
            <a:headEnd/>
            <a:tailEnd/>
          </a:ln>
        </p:spPr>
        <p:txBody>
          <a:bodyPr/>
          <a:lstStyle/>
          <a:p>
            <a:endParaRPr lang="zh-TW" altLang="en-US"/>
          </a:p>
        </p:txBody>
      </p:sp>
      <p:sp>
        <p:nvSpPr>
          <p:cNvPr id="71701" name="Rectangle 224"/>
          <p:cNvSpPr>
            <a:spLocks noChangeArrowheads="1"/>
          </p:cNvSpPr>
          <p:nvPr/>
        </p:nvSpPr>
        <p:spPr bwMode="auto">
          <a:xfrm>
            <a:off x="4802188" y="5975350"/>
            <a:ext cx="4762" cy="193675"/>
          </a:xfrm>
          <a:prstGeom prst="rect">
            <a:avLst/>
          </a:prstGeom>
          <a:solidFill>
            <a:srgbClr val="000000"/>
          </a:solidFill>
          <a:ln w="9525">
            <a:noFill/>
            <a:miter lim="800000"/>
            <a:headEnd/>
            <a:tailEnd/>
          </a:ln>
        </p:spPr>
        <p:txBody>
          <a:bodyPr/>
          <a:lstStyle/>
          <a:p>
            <a:endParaRPr lang="zh-TW" altLang="en-US"/>
          </a:p>
        </p:txBody>
      </p:sp>
      <p:sp>
        <p:nvSpPr>
          <p:cNvPr id="71702" name="Line 225"/>
          <p:cNvSpPr>
            <a:spLocks noChangeShapeType="1"/>
          </p:cNvSpPr>
          <p:nvPr/>
        </p:nvSpPr>
        <p:spPr bwMode="auto">
          <a:xfrm>
            <a:off x="4802188" y="5975350"/>
            <a:ext cx="1587" cy="193675"/>
          </a:xfrm>
          <a:prstGeom prst="line">
            <a:avLst/>
          </a:prstGeom>
          <a:noFill/>
          <a:ln w="0">
            <a:solidFill>
              <a:srgbClr val="000000"/>
            </a:solidFill>
            <a:round/>
            <a:headEnd/>
            <a:tailEnd/>
          </a:ln>
        </p:spPr>
        <p:txBody>
          <a:bodyPr/>
          <a:lstStyle/>
          <a:p>
            <a:endParaRPr lang="zh-TW" altLang="en-US"/>
          </a:p>
        </p:txBody>
      </p:sp>
      <p:sp>
        <p:nvSpPr>
          <p:cNvPr id="71703" name="Rectangle 226"/>
          <p:cNvSpPr>
            <a:spLocks noChangeArrowheads="1"/>
          </p:cNvSpPr>
          <p:nvPr/>
        </p:nvSpPr>
        <p:spPr bwMode="auto">
          <a:xfrm>
            <a:off x="4802188" y="6169025"/>
            <a:ext cx="4762" cy="3175"/>
          </a:xfrm>
          <a:prstGeom prst="rect">
            <a:avLst/>
          </a:prstGeom>
          <a:solidFill>
            <a:srgbClr val="000000"/>
          </a:solidFill>
          <a:ln w="9525">
            <a:noFill/>
            <a:miter lim="800000"/>
            <a:headEnd/>
            <a:tailEnd/>
          </a:ln>
        </p:spPr>
        <p:txBody>
          <a:bodyPr/>
          <a:lstStyle/>
          <a:p>
            <a:endParaRPr lang="zh-TW" altLang="en-US"/>
          </a:p>
        </p:txBody>
      </p:sp>
      <p:sp>
        <p:nvSpPr>
          <p:cNvPr id="71704" name="Line 227"/>
          <p:cNvSpPr>
            <a:spLocks noChangeShapeType="1"/>
          </p:cNvSpPr>
          <p:nvPr/>
        </p:nvSpPr>
        <p:spPr bwMode="auto">
          <a:xfrm>
            <a:off x="4802188" y="6169025"/>
            <a:ext cx="4762" cy="1588"/>
          </a:xfrm>
          <a:prstGeom prst="line">
            <a:avLst/>
          </a:prstGeom>
          <a:noFill/>
          <a:ln w="0">
            <a:solidFill>
              <a:srgbClr val="000000"/>
            </a:solidFill>
            <a:round/>
            <a:headEnd/>
            <a:tailEnd/>
          </a:ln>
        </p:spPr>
        <p:txBody>
          <a:bodyPr/>
          <a:lstStyle/>
          <a:p>
            <a:endParaRPr lang="zh-TW" altLang="en-US"/>
          </a:p>
        </p:txBody>
      </p:sp>
      <p:sp>
        <p:nvSpPr>
          <p:cNvPr id="71705" name="Line 228"/>
          <p:cNvSpPr>
            <a:spLocks noChangeShapeType="1"/>
          </p:cNvSpPr>
          <p:nvPr/>
        </p:nvSpPr>
        <p:spPr bwMode="auto">
          <a:xfrm>
            <a:off x="4802188" y="6169025"/>
            <a:ext cx="1587" cy="3175"/>
          </a:xfrm>
          <a:prstGeom prst="line">
            <a:avLst/>
          </a:prstGeom>
          <a:noFill/>
          <a:ln w="0">
            <a:solidFill>
              <a:srgbClr val="000000"/>
            </a:solidFill>
            <a:round/>
            <a:headEnd/>
            <a:tailEnd/>
          </a:ln>
        </p:spPr>
        <p:txBody>
          <a:bodyPr/>
          <a:lstStyle/>
          <a:p>
            <a:endParaRPr lang="zh-TW" altLang="en-US"/>
          </a:p>
        </p:txBody>
      </p:sp>
      <p:sp>
        <p:nvSpPr>
          <p:cNvPr id="71706" name="Rectangle 229"/>
          <p:cNvSpPr>
            <a:spLocks noChangeArrowheads="1"/>
          </p:cNvSpPr>
          <p:nvPr/>
        </p:nvSpPr>
        <p:spPr bwMode="auto">
          <a:xfrm>
            <a:off x="4806950" y="6169025"/>
            <a:ext cx="877888" cy="3175"/>
          </a:xfrm>
          <a:prstGeom prst="rect">
            <a:avLst/>
          </a:prstGeom>
          <a:solidFill>
            <a:srgbClr val="000000"/>
          </a:solidFill>
          <a:ln w="9525">
            <a:noFill/>
            <a:miter lim="800000"/>
            <a:headEnd/>
            <a:tailEnd/>
          </a:ln>
        </p:spPr>
        <p:txBody>
          <a:bodyPr/>
          <a:lstStyle/>
          <a:p>
            <a:endParaRPr lang="zh-TW" altLang="en-US"/>
          </a:p>
        </p:txBody>
      </p:sp>
      <p:sp>
        <p:nvSpPr>
          <p:cNvPr id="71707" name="Line 230"/>
          <p:cNvSpPr>
            <a:spLocks noChangeShapeType="1"/>
          </p:cNvSpPr>
          <p:nvPr/>
        </p:nvSpPr>
        <p:spPr bwMode="auto">
          <a:xfrm>
            <a:off x="4806950" y="6169025"/>
            <a:ext cx="877888" cy="1588"/>
          </a:xfrm>
          <a:prstGeom prst="line">
            <a:avLst/>
          </a:prstGeom>
          <a:noFill/>
          <a:ln w="0">
            <a:solidFill>
              <a:srgbClr val="000000"/>
            </a:solidFill>
            <a:round/>
            <a:headEnd/>
            <a:tailEnd/>
          </a:ln>
        </p:spPr>
        <p:txBody>
          <a:bodyPr/>
          <a:lstStyle/>
          <a:p>
            <a:endParaRPr lang="zh-TW" altLang="en-US"/>
          </a:p>
        </p:txBody>
      </p:sp>
      <p:sp>
        <p:nvSpPr>
          <p:cNvPr id="71708" name="Rectangle 231"/>
          <p:cNvSpPr>
            <a:spLocks noChangeArrowheads="1"/>
          </p:cNvSpPr>
          <p:nvPr/>
        </p:nvSpPr>
        <p:spPr bwMode="auto">
          <a:xfrm>
            <a:off x="5684838" y="5975350"/>
            <a:ext cx="4762" cy="193675"/>
          </a:xfrm>
          <a:prstGeom prst="rect">
            <a:avLst/>
          </a:prstGeom>
          <a:solidFill>
            <a:srgbClr val="000000"/>
          </a:solidFill>
          <a:ln w="9525">
            <a:noFill/>
            <a:miter lim="800000"/>
            <a:headEnd/>
            <a:tailEnd/>
          </a:ln>
        </p:spPr>
        <p:txBody>
          <a:bodyPr/>
          <a:lstStyle/>
          <a:p>
            <a:endParaRPr lang="zh-TW" altLang="en-US"/>
          </a:p>
        </p:txBody>
      </p:sp>
      <p:sp>
        <p:nvSpPr>
          <p:cNvPr id="71709" name="Line 232"/>
          <p:cNvSpPr>
            <a:spLocks noChangeShapeType="1"/>
          </p:cNvSpPr>
          <p:nvPr/>
        </p:nvSpPr>
        <p:spPr bwMode="auto">
          <a:xfrm>
            <a:off x="5684838" y="5975350"/>
            <a:ext cx="1587" cy="193675"/>
          </a:xfrm>
          <a:prstGeom prst="line">
            <a:avLst/>
          </a:prstGeom>
          <a:noFill/>
          <a:ln w="0">
            <a:solidFill>
              <a:srgbClr val="000000"/>
            </a:solidFill>
            <a:round/>
            <a:headEnd/>
            <a:tailEnd/>
          </a:ln>
        </p:spPr>
        <p:txBody>
          <a:bodyPr/>
          <a:lstStyle/>
          <a:p>
            <a:endParaRPr lang="zh-TW" altLang="en-US"/>
          </a:p>
        </p:txBody>
      </p:sp>
      <p:sp>
        <p:nvSpPr>
          <p:cNvPr id="71710" name="Rectangle 233"/>
          <p:cNvSpPr>
            <a:spLocks noChangeArrowheads="1"/>
          </p:cNvSpPr>
          <p:nvPr/>
        </p:nvSpPr>
        <p:spPr bwMode="auto">
          <a:xfrm>
            <a:off x="5684838" y="6169025"/>
            <a:ext cx="4762" cy="3175"/>
          </a:xfrm>
          <a:prstGeom prst="rect">
            <a:avLst/>
          </a:prstGeom>
          <a:solidFill>
            <a:srgbClr val="000000"/>
          </a:solidFill>
          <a:ln w="9525">
            <a:noFill/>
            <a:miter lim="800000"/>
            <a:headEnd/>
            <a:tailEnd/>
          </a:ln>
        </p:spPr>
        <p:txBody>
          <a:bodyPr/>
          <a:lstStyle/>
          <a:p>
            <a:endParaRPr lang="zh-TW" altLang="en-US"/>
          </a:p>
        </p:txBody>
      </p:sp>
      <p:sp>
        <p:nvSpPr>
          <p:cNvPr id="71711" name="Line 234"/>
          <p:cNvSpPr>
            <a:spLocks noChangeShapeType="1"/>
          </p:cNvSpPr>
          <p:nvPr/>
        </p:nvSpPr>
        <p:spPr bwMode="auto">
          <a:xfrm>
            <a:off x="5684838" y="6169025"/>
            <a:ext cx="4762" cy="1588"/>
          </a:xfrm>
          <a:prstGeom prst="line">
            <a:avLst/>
          </a:prstGeom>
          <a:noFill/>
          <a:ln w="0">
            <a:solidFill>
              <a:srgbClr val="000000"/>
            </a:solidFill>
            <a:round/>
            <a:headEnd/>
            <a:tailEnd/>
          </a:ln>
        </p:spPr>
        <p:txBody>
          <a:bodyPr/>
          <a:lstStyle/>
          <a:p>
            <a:endParaRPr lang="zh-TW" altLang="en-US"/>
          </a:p>
        </p:txBody>
      </p:sp>
      <p:sp>
        <p:nvSpPr>
          <p:cNvPr id="71712" name="Line 235"/>
          <p:cNvSpPr>
            <a:spLocks noChangeShapeType="1"/>
          </p:cNvSpPr>
          <p:nvPr/>
        </p:nvSpPr>
        <p:spPr bwMode="auto">
          <a:xfrm>
            <a:off x="5684838" y="6169025"/>
            <a:ext cx="1587" cy="3175"/>
          </a:xfrm>
          <a:prstGeom prst="line">
            <a:avLst/>
          </a:prstGeom>
          <a:noFill/>
          <a:ln w="0">
            <a:solidFill>
              <a:srgbClr val="000000"/>
            </a:solidFill>
            <a:round/>
            <a:headEnd/>
            <a:tailEnd/>
          </a:ln>
        </p:spPr>
        <p:txBody>
          <a:bodyPr/>
          <a:lstStyle/>
          <a:p>
            <a:endParaRPr lang="zh-TW" altLang="en-US"/>
          </a:p>
        </p:txBody>
      </p:sp>
      <p:sp>
        <p:nvSpPr>
          <p:cNvPr id="71713" name="Rectangle 236"/>
          <p:cNvSpPr>
            <a:spLocks noChangeArrowheads="1"/>
          </p:cNvSpPr>
          <p:nvPr/>
        </p:nvSpPr>
        <p:spPr bwMode="auto">
          <a:xfrm>
            <a:off x="5684838" y="6169025"/>
            <a:ext cx="4762" cy="3175"/>
          </a:xfrm>
          <a:prstGeom prst="rect">
            <a:avLst/>
          </a:prstGeom>
          <a:solidFill>
            <a:srgbClr val="000000"/>
          </a:solidFill>
          <a:ln w="9525">
            <a:noFill/>
            <a:miter lim="800000"/>
            <a:headEnd/>
            <a:tailEnd/>
          </a:ln>
        </p:spPr>
        <p:txBody>
          <a:bodyPr/>
          <a:lstStyle/>
          <a:p>
            <a:endParaRPr lang="zh-TW" altLang="en-US"/>
          </a:p>
        </p:txBody>
      </p:sp>
      <p:sp>
        <p:nvSpPr>
          <p:cNvPr id="71714" name="Line 237"/>
          <p:cNvSpPr>
            <a:spLocks noChangeShapeType="1"/>
          </p:cNvSpPr>
          <p:nvPr/>
        </p:nvSpPr>
        <p:spPr bwMode="auto">
          <a:xfrm>
            <a:off x="5684838" y="6169025"/>
            <a:ext cx="4762" cy="1588"/>
          </a:xfrm>
          <a:prstGeom prst="line">
            <a:avLst/>
          </a:prstGeom>
          <a:noFill/>
          <a:ln w="0">
            <a:solidFill>
              <a:srgbClr val="000000"/>
            </a:solidFill>
            <a:round/>
            <a:headEnd/>
            <a:tailEnd/>
          </a:ln>
        </p:spPr>
        <p:txBody>
          <a:bodyPr/>
          <a:lstStyle/>
          <a:p>
            <a:endParaRPr lang="zh-TW" altLang="en-US"/>
          </a:p>
        </p:txBody>
      </p:sp>
      <p:sp>
        <p:nvSpPr>
          <p:cNvPr id="71715" name="Line 238"/>
          <p:cNvSpPr>
            <a:spLocks noChangeShapeType="1"/>
          </p:cNvSpPr>
          <p:nvPr/>
        </p:nvSpPr>
        <p:spPr bwMode="auto">
          <a:xfrm>
            <a:off x="5684838" y="6169025"/>
            <a:ext cx="1587" cy="3175"/>
          </a:xfrm>
          <a:prstGeom prst="line">
            <a:avLst/>
          </a:prstGeom>
          <a:noFill/>
          <a:ln w="0">
            <a:solidFill>
              <a:srgbClr val="000000"/>
            </a:solidFill>
            <a:round/>
            <a:headEnd/>
            <a:tailEnd/>
          </a:ln>
        </p:spPr>
        <p:txBody>
          <a:bodyPr/>
          <a:lstStyle/>
          <a:p>
            <a:endParaRPr lang="zh-TW" altLang="en-US"/>
          </a:p>
        </p:txBody>
      </p:sp>
      <p:sp>
        <p:nvSpPr>
          <p:cNvPr id="71716" name="Rectangle 239"/>
          <p:cNvSpPr>
            <a:spLocks noChangeArrowheads="1"/>
          </p:cNvSpPr>
          <p:nvPr/>
        </p:nvSpPr>
        <p:spPr bwMode="auto">
          <a:xfrm>
            <a:off x="998538" y="6175375"/>
            <a:ext cx="34925" cy="163513"/>
          </a:xfrm>
          <a:prstGeom prst="rect">
            <a:avLst/>
          </a:prstGeom>
          <a:noFill/>
          <a:ln w="9525">
            <a:noFill/>
            <a:miter lim="800000"/>
            <a:headEnd/>
            <a:tailEnd/>
          </a:ln>
        </p:spPr>
        <p:txBody>
          <a:bodyPr wrap="none" lIns="0" tIns="0" rIns="0" bIns="0">
            <a:spAutoFit/>
          </a:bodyPr>
          <a:lstStyle/>
          <a:p>
            <a:r>
              <a:rPr lang="en-US" altLang="zh-TW" sz="1000">
                <a:solidFill>
                  <a:srgbClr val="000000"/>
                </a:solidFill>
                <a:latin typeface="Century Gothic" pitchFamily="34" charset="0"/>
              </a:rPr>
              <a:t> </a:t>
            </a:r>
            <a:endParaRPr lang="en-US" altLang="zh-TW"/>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4" name="Group 7"/>
          <p:cNvGrpSpPr>
            <a:grpSpLocks/>
          </p:cNvGrpSpPr>
          <p:nvPr/>
        </p:nvGrpSpPr>
        <p:grpSpPr bwMode="auto">
          <a:xfrm>
            <a:off x="685800" y="2895600"/>
            <a:ext cx="8686800" cy="192088"/>
            <a:chOff x="576" y="1824"/>
            <a:chExt cx="5472" cy="121"/>
          </a:xfrm>
        </p:grpSpPr>
        <p:sp>
          <p:nvSpPr>
            <p:cNvPr id="5" name="Rectangle 8"/>
            <p:cNvSpPr>
              <a:spLocks noChangeArrowheads="1"/>
            </p:cNvSpPr>
            <p:nvPr userDrawn="1"/>
          </p:nvSpPr>
          <p:spPr bwMode="ltGray">
            <a:xfrm flipV="1">
              <a:off x="576" y="1920"/>
              <a:ext cx="5472" cy="25"/>
            </a:xfrm>
            <a:prstGeom prst="rect">
              <a:avLst/>
            </a:prstGeom>
            <a:solidFill>
              <a:srgbClr val="7B00E4"/>
            </a:solidFill>
            <a:ln w="3175">
              <a:solidFill>
                <a:srgbClr val="7B00E4"/>
              </a:solidFill>
              <a:miter lim="800000"/>
              <a:headEnd/>
              <a:tailEnd/>
            </a:ln>
            <a:effectLst/>
          </p:spPr>
          <p:txBody>
            <a:bodyPr wrap="none" anchor="ctr"/>
            <a:lstStyle/>
            <a:p>
              <a:pPr>
                <a:defRPr/>
              </a:pPr>
              <a:endParaRPr lang="zh-TW" altLang="en-US"/>
            </a:p>
          </p:txBody>
        </p:sp>
        <p:sp>
          <p:nvSpPr>
            <p:cNvPr id="6" name="Rectangle 9"/>
            <p:cNvSpPr>
              <a:spLocks noChangeArrowheads="1"/>
            </p:cNvSpPr>
            <p:nvPr userDrawn="1"/>
          </p:nvSpPr>
          <p:spPr bwMode="ltGray">
            <a:xfrm>
              <a:off x="576" y="1824"/>
              <a:ext cx="5472" cy="48"/>
            </a:xfrm>
            <a:prstGeom prst="rect">
              <a:avLst/>
            </a:prstGeom>
            <a:solidFill>
              <a:srgbClr val="CF0E30"/>
            </a:solidFill>
            <a:ln w="9525">
              <a:solidFill>
                <a:srgbClr val="CF0E30"/>
              </a:solidFill>
              <a:miter lim="800000"/>
              <a:headEnd/>
              <a:tailEnd/>
            </a:ln>
            <a:effectLst/>
          </p:spPr>
          <p:txBody>
            <a:bodyPr wrap="none" anchor="ctr"/>
            <a:lstStyle/>
            <a:p>
              <a:pPr>
                <a:defRPr/>
              </a:pPr>
              <a:endParaRPr lang="zh-TW" altLang="en-US"/>
            </a:p>
          </p:txBody>
        </p:sp>
      </p:grpSp>
      <p:sp>
        <p:nvSpPr>
          <p:cNvPr id="569346" name="Rectangle 2"/>
          <p:cNvSpPr>
            <a:spLocks noGrp="1" noChangeArrowheads="1"/>
          </p:cNvSpPr>
          <p:nvPr>
            <p:ph type="ctrTitle"/>
          </p:nvPr>
        </p:nvSpPr>
        <p:spPr>
          <a:xfrm>
            <a:off x="990600" y="1524000"/>
            <a:ext cx="8364538" cy="1143000"/>
          </a:xfrm>
        </p:spPr>
        <p:txBody>
          <a:bodyPr/>
          <a:lstStyle>
            <a:lvl1pPr algn="ctr">
              <a:defRPr/>
            </a:lvl1pPr>
          </a:lstStyle>
          <a:p>
            <a:r>
              <a:rPr lang="zh-TW" altLang="en-US"/>
              <a:t>按一下以編輯母片標題樣式</a:t>
            </a:r>
          </a:p>
        </p:txBody>
      </p:sp>
      <p:sp>
        <p:nvSpPr>
          <p:cNvPr id="569347" name="Rectangle 3"/>
          <p:cNvSpPr>
            <a:spLocks noGrp="1" noChangeArrowheads="1"/>
          </p:cNvSpPr>
          <p:nvPr>
            <p:ph type="subTitle" idx="1"/>
          </p:nvPr>
        </p:nvSpPr>
        <p:spPr>
          <a:xfrm>
            <a:off x="2362200" y="3886200"/>
            <a:ext cx="5461000" cy="1600200"/>
          </a:xfrm>
        </p:spPr>
        <p:txBody>
          <a:bodyPr/>
          <a:lstStyle>
            <a:lvl1pPr marL="0" indent="0" algn="ctr">
              <a:buFont typeface="Monotype Sorts" pitchFamily="2" charset="2"/>
              <a:buNone/>
              <a:defRPr>
                <a:latin typeface="Arial Black" pitchFamily="34" charset="0"/>
              </a:defRPr>
            </a:lvl1pPr>
          </a:lstStyle>
          <a:p>
            <a:r>
              <a:rPr lang="zh-TW" altLang="en-US"/>
              <a:t>按一下以編輯母片次標題樣式</a:t>
            </a:r>
          </a:p>
        </p:txBody>
      </p:sp>
      <p:sp>
        <p:nvSpPr>
          <p:cNvPr id="7" name="Rectangle 4"/>
          <p:cNvSpPr>
            <a:spLocks noGrp="1" noChangeArrowheads="1"/>
          </p:cNvSpPr>
          <p:nvPr>
            <p:ph type="dt" sz="half" idx="10"/>
          </p:nvPr>
        </p:nvSpPr>
        <p:spPr>
          <a:xfrm>
            <a:off x="769938" y="6229350"/>
            <a:ext cx="2092325" cy="514350"/>
          </a:xfrm>
        </p:spPr>
        <p:txBody>
          <a:bodyPr/>
          <a:lstStyle>
            <a:lvl1pPr>
              <a:defRPr>
                <a:solidFill>
                  <a:srgbClr val="5E574E"/>
                </a:solidFill>
              </a:defRPr>
            </a:lvl1pPr>
          </a:lstStyle>
          <a:p>
            <a:pPr>
              <a:defRPr/>
            </a:pPr>
            <a:fld id="{F9FFA137-D4CB-43D1-806B-0C031188FE79}" type="datetime1">
              <a:rPr lang="zh-TW" altLang="en-US"/>
              <a:pPr>
                <a:defRPr/>
              </a:pPr>
              <a:t>2013/8/19</a:t>
            </a:fld>
            <a:endParaRPr lang="en-US" altLang="zh-TW"/>
          </a:p>
        </p:txBody>
      </p:sp>
      <p:sp>
        <p:nvSpPr>
          <p:cNvPr id="8" name="Rectangle 5"/>
          <p:cNvSpPr>
            <a:spLocks noGrp="1" noChangeArrowheads="1"/>
          </p:cNvSpPr>
          <p:nvPr>
            <p:ph type="ftr" sz="quarter" idx="11"/>
          </p:nvPr>
        </p:nvSpPr>
        <p:spPr>
          <a:xfrm>
            <a:off x="3411538" y="6229350"/>
            <a:ext cx="3082925" cy="514350"/>
          </a:xfrm>
        </p:spPr>
        <p:txBody>
          <a:bodyPr/>
          <a:lstStyle>
            <a:lvl1pPr>
              <a:defRPr>
                <a:solidFill>
                  <a:srgbClr val="5E574E"/>
                </a:solidFill>
              </a:defRPr>
            </a:lvl1pPr>
          </a:lstStyle>
          <a:p>
            <a:pPr>
              <a:defRPr/>
            </a:pPr>
            <a:endParaRPr lang="en-US" altLang="zh-TW"/>
          </a:p>
        </p:txBody>
      </p:sp>
      <p:sp>
        <p:nvSpPr>
          <p:cNvPr id="9" name="Rectangle 6"/>
          <p:cNvSpPr>
            <a:spLocks noGrp="1" noChangeArrowheads="1"/>
          </p:cNvSpPr>
          <p:nvPr>
            <p:ph type="sldNum" sz="quarter" idx="12"/>
          </p:nvPr>
        </p:nvSpPr>
        <p:spPr>
          <a:xfrm>
            <a:off x="7154863" y="6229350"/>
            <a:ext cx="1981200" cy="514350"/>
          </a:xfrm>
        </p:spPr>
        <p:txBody>
          <a:bodyPr/>
          <a:lstStyle>
            <a:lvl1pPr>
              <a:defRPr>
                <a:solidFill>
                  <a:srgbClr val="5E574E"/>
                </a:solidFill>
              </a:defRPr>
            </a:lvl1pPr>
          </a:lstStyle>
          <a:p>
            <a:pPr>
              <a:defRPr/>
            </a:pPr>
            <a:fld id="{5EA6AF23-EC97-432D-BB82-0DA64A48EEBE}" type="slidenum">
              <a:rPr lang="en-US" altLang="zh-TW"/>
              <a:pPr>
                <a:defRPr/>
              </a:pPr>
              <a:t>‹#›</a:t>
            </a:fld>
            <a:endParaRPr lang="en-US" altLang="zh-TW"/>
          </a:p>
        </p:txBody>
      </p:sp>
    </p:spTree>
  </p:cSld>
  <p:clrMapOvr>
    <a:masterClrMapping/>
  </p:clrMapOvr>
  <p:transition spd="slow">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fld id="{E1C14B39-C126-495B-8D07-65F212B8DD7E}" type="datetime1">
              <a:rPr lang="zh-TW" altLang="en-US"/>
              <a:pPr>
                <a:defRPr/>
              </a:pPr>
              <a:t>2013/8/19</a:t>
            </a:fld>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8D64694D-B59D-4102-81B2-4122CA7F3E18}" type="slidenum">
              <a:rPr lang="en-US" altLang="zh-TW"/>
              <a:pPr>
                <a:defRPr/>
              </a:pPr>
              <a:t>‹#›</a:t>
            </a:fld>
            <a:endParaRPr lang="en-US" altLang="zh-TW"/>
          </a:p>
        </p:txBody>
      </p:sp>
    </p:spTree>
  </p:cSld>
  <p:clrMapOvr>
    <a:masterClrMapping/>
  </p:clrMapOvr>
  <p:transition spd="slow">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82638" y="4406900"/>
            <a:ext cx="84201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fld id="{DC095AAB-826D-4D41-925F-1DED70CF9E1F}" type="datetime1">
              <a:rPr lang="zh-TW" altLang="en-US"/>
              <a:pPr>
                <a:defRPr/>
              </a:pPr>
              <a:t>2013/8/19</a:t>
            </a:fld>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D5727E88-F325-4EB3-BD6F-B63B94AFA83C}" type="slidenum">
              <a:rPr lang="en-US" altLang="zh-TW"/>
              <a:pPr>
                <a:defRPr/>
              </a:pPr>
              <a:t>‹#›</a:t>
            </a:fld>
            <a:endParaRPr lang="en-US" altLang="zh-TW"/>
          </a:p>
        </p:txBody>
      </p:sp>
    </p:spTree>
  </p:cSld>
  <p:clrMapOvr>
    <a:masterClrMapping/>
  </p:clrMapOvr>
  <p:transition spd="slow">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752600"/>
            <a:ext cx="4352925" cy="4343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962525" y="1752600"/>
            <a:ext cx="4354513" cy="4343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fld id="{36F76710-7483-486B-8312-CDC50A7EDF4B}" type="datetime1">
              <a:rPr lang="zh-TW" altLang="en-US"/>
              <a:pPr>
                <a:defRPr/>
              </a:pPr>
              <a:t>2013/8/19</a:t>
            </a:fld>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DD737153-F210-4CF4-8137-A9FF5F9BA410}" type="slidenum">
              <a:rPr lang="en-US" altLang="zh-TW"/>
              <a:pPr>
                <a:defRPr/>
              </a:pPr>
              <a:t>‹#›</a:t>
            </a:fld>
            <a:endParaRPr lang="en-US" altLang="zh-TW"/>
          </a:p>
        </p:txBody>
      </p:sp>
    </p:spTree>
  </p:cSld>
  <p:clrMapOvr>
    <a:masterClrMapping/>
  </p:clrMapOvr>
  <p:transition spd="slow">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95300" y="274638"/>
            <a:ext cx="89154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defRPr/>
            </a:pPr>
            <a:fld id="{8987F5C4-8D26-4AEC-A724-48BE671FCDA0}" type="datetime1">
              <a:rPr lang="zh-TW" altLang="en-US"/>
              <a:pPr>
                <a:defRPr/>
              </a:pPr>
              <a:t>2013/8/19</a:t>
            </a:fld>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pPr>
              <a:defRPr/>
            </a:pPr>
            <a:fld id="{4637BC45-E330-4E98-92C4-AEA9761B6E2C}" type="slidenum">
              <a:rPr lang="en-US" altLang="zh-TW"/>
              <a:pPr>
                <a:defRPr/>
              </a:pPr>
              <a:t>‹#›</a:t>
            </a:fld>
            <a:endParaRPr lang="en-US" altLang="zh-TW"/>
          </a:p>
        </p:txBody>
      </p:sp>
    </p:spTree>
  </p:cSld>
  <p:clrMapOvr>
    <a:masterClrMapping/>
  </p:clrMapOvr>
  <p:transition spd="slow">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defRPr/>
            </a:pPr>
            <a:fld id="{B28D25DD-F0F0-47F0-8054-7254556D2D26}" type="datetime1">
              <a:rPr lang="zh-TW" altLang="en-US"/>
              <a:pPr>
                <a:defRPr/>
              </a:pPr>
              <a:t>2013/8/19</a:t>
            </a:fld>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pPr>
              <a:defRPr/>
            </a:pPr>
            <a:fld id="{66FC48A1-8B1A-43D5-A3D0-0EA627BF73CE}" type="slidenum">
              <a:rPr lang="en-US" altLang="zh-TW"/>
              <a:pPr>
                <a:defRPr/>
              </a:pPr>
              <a:t>‹#›</a:t>
            </a:fld>
            <a:endParaRPr lang="en-US" altLang="zh-TW"/>
          </a:p>
        </p:txBody>
      </p:sp>
    </p:spTree>
  </p:cSld>
  <p:clrMapOvr>
    <a:masterClrMapping/>
  </p:clrMapOvr>
  <p:transition spd="slow">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A7981692-DA94-4CBB-9343-2C2001161E40}" type="datetime1">
              <a:rPr lang="zh-TW" altLang="en-US"/>
              <a:pPr>
                <a:defRPr/>
              </a:pPr>
              <a:t>2013/8/19</a:t>
            </a:fld>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pPr>
              <a:defRPr/>
            </a:pPr>
            <a:fld id="{84B918F2-F30E-4FCB-A7B6-0096A4133F17}" type="slidenum">
              <a:rPr lang="en-US" altLang="zh-TW"/>
              <a:pPr>
                <a:defRPr/>
              </a:pPr>
              <a:t>‹#›</a:t>
            </a:fld>
            <a:endParaRPr lang="en-US" altLang="zh-TW"/>
          </a:p>
        </p:txBody>
      </p:sp>
    </p:spTree>
  </p:cSld>
  <p:clrMapOvr>
    <a:masterClrMapping/>
  </p:clrMapOvr>
  <p:transition spd="slow">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95300" y="273050"/>
            <a:ext cx="3259138"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fld id="{F664A45E-E4F8-4DB7-AF9C-DA0BD2B5280E}" type="datetime1">
              <a:rPr lang="zh-TW" altLang="en-US"/>
              <a:pPr>
                <a:defRPr/>
              </a:pPr>
              <a:t>2013/8/19</a:t>
            </a:fld>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FFB72AFE-438A-499A-AEFC-0C688129B16C}" type="slidenum">
              <a:rPr lang="en-US" altLang="zh-TW"/>
              <a:pPr>
                <a:defRPr/>
              </a:pPr>
              <a:t>‹#›</a:t>
            </a:fld>
            <a:endParaRPr lang="en-US" altLang="zh-TW"/>
          </a:p>
        </p:txBody>
      </p:sp>
    </p:spTree>
  </p:cSld>
  <p:clrMapOvr>
    <a:masterClrMapping/>
  </p:clrMapOvr>
  <p:transition spd="slow">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941513" y="4800600"/>
            <a:ext cx="59436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fld id="{772D1A01-E888-40FB-AD38-AEF645C16825}" type="datetime1">
              <a:rPr lang="zh-TW" altLang="en-US"/>
              <a:pPr>
                <a:defRPr/>
              </a:pPr>
              <a:t>2013/8/19</a:t>
            </a:fld>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50BD87A8-137D-4682-A8CC-B23CE14D1B36}" type="slidenum">
              <a:rPr lang="en-US" altLang="zh-TW"/>
              <a:pPr>
                <a:defRPr/>
              </a:pPr>
              <a:t>‹#›</a:t>
            </a:fld>
            <a:endParaRPr lang="en-US" altLang="zh-TW"/>
          </a:p>
        </p:txBody>
      </p:sp>
    </p:spTree>
  </p:cSld>
  <p:clrMapOvr>
    <a:masterClrMapping/>
  </p:clrMapOvr>
  <p:transition spd="slow">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fld id="{09F86A60-AF83-4CC4-9B04-5AD810D6A31E}" type="datetime1">
              <a:rPr lang="zh-TW" altLang="en-US"/>
              <a:pPr>
                <a:defRPr/>
              </a:pPr>
              <a:t>2013/8/19</a:t>
            </a:fld>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943AE686-2F9C-4CB1-9963-0475FC6E1537}" type="slidenum">
              <a:rPr lang="en-US" altLang="zh-TW"/>
              <a:pPr>
                <a:defRPr/>
              </a:pPr>
              <a:t>‹#›</a:t>
            </a:fld>
            <a:endParaRPr lang="en-US" altLang="zh-TW"/>
          </a:p>
        </p:txBody>
      </p:sp>
    </p:spTree>
  </p:cSld>
  <p:clrMapOvr>
    <a:masterClrMapping/>
  </p:clrMapOvr>
  <p:transition spd="slow">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97713" y="228600"/>
            <a:ext cx="2219325" cy="58674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39738" y="228600"/>
            <a:ext cx="6505575" cy="58674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fld id="{EF9AF7EE-1DFE-46A1-9358-3662B0191CEB}" type="datetime1">
              <a:rPr lang="zh-TW" altLang="en-US"/>
              <a:pPr>
                <a:defRPr/>
              </a:pPr>
              <a:t>2013/8/19</a:t>
            </a:fld>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899B79B1-4EE9-4900-ACAA-36DB38BC907D}" type="slidenum">
              <a:rPr lang="en-US" altLang="zh-TW"/>
              <a:pPr>
                <a:defRPr/>
              </a:pPr>
              <a:t>‹#›</a:t>
            </a:fld>
            <a:endParaRPr lang="en-US" altLang="zh-TW"/>
          </a:p>
        </p:txBody>
      </p:sp>
    </p:spTree>
  </p:cSld>
  <p:clrMapOvr>
    <a:masterClrMapping/>
  </p:clrMapOvr>
  <p:transition spd="slow">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439738" y="228600"/>
            <a:ext cx="8420100" cy="1143000"/>
          </a:xfrm>
        </p:spPr>
        <p:txBody>
          <a:bodyPr/>
          <a:lstStyle/>
          <a:p>
            <a:r>
              <a:rPr lang="zh-TW" altLang="en-US" smtClean="0"/>
              <a:t>按一下以編輯母片標題樣式</a:t>
            </a:r>
            <a:endParaRPr lang="zh-TW" altLang="en-US"/>
          </a:p>
        </p:txBody>
      </p:sp>
      <p:sp>
        <p:nvSpPr>
          <p:cNvPr id="3" name="表格版面配置區 2"/>
          <p:cNvSpPr>
            <a:spLocks noGrp="1"/>
          </p:cNvSpPr>
          <p:nvPr>
            <p:ph type="tbl" idx="1"/>
          </p:nvPr>
        </p:nvSpPr>
        <p:spPr>
          <a:xfrm>
            <a:off x="457200" y="1752600"/>
            <a:ext cx="8859838" cy="4343400"/>
          </a:xfrm>
        </p:spPr>
        <p:txBody>
          <a:bodyPr/>
          <a:lstStyle/>
          <a:p>
            <a:pPr lvl="0"/>
            <a:endParaRPr lang="zh-TW" altLang="en-US" noProof="0"/>
          </a:p>
        </p:txBody>
      </p:sp>
      <p:sp>
        <p:nvSpPr>
          <p:cNvPr id="4" name="Rectangle 4"/>
          <p:cNvSpPr>
            <a:spLocks noGrp="1" noChangeArrowheads="1"/>
          </p:cNvSpPr>
          <p:nvPr>
            <p:ph type="dt" sz="half" idx="10"/>
          </p:nvPr>
        </p:nvSpPr>
        <p:spPr>
          <a:ln/>
        </p:spPr>
        <p:txBody>
          <a:bodyPr/>
          <a:lstStyle>
            <a:lvl1pPr>
              <a:defRPr/>
            </a:lvl1pPr>
          </a:lstStyle>
          <a:p>
            <a:pPr>
              <a:defRPr/>
            </a:pPr>
            <a:fld id="{3CF58D8B-7219-4D54-B247-1F5DC7BBDEBB}" type="datetime1">
              <a:rPr lang="zh-TW" altLang="en-US"/>
              <a:pPr>
                <a:defRPr/>
              </a:pPr>
              <a:t>2013/8/19</a:t>
            </a:fld>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7E31A776-67B0-41D3-B3CE-DAB00B78994B}" type="slidenum">
              <a:rPr lang="en-US" altLang="zh-TW"/>
              <a:pPr>
                <a:defRPr/>
              </a:pPr>
              <a:t>‹#›</a:t>
            </a:fld>
            <a:endParaRPr lang="en-US" altLang="zh-TW"/>
          </a:p>
        </p:txBody>
      </p:sp>
    </p:spTree>
  </p:cSld>
  <p:clrMapOvr>
    <a:masterClrMapping/>
  </p:clrMapOvr>
  <p:transition spd="slow">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a:outerShdw dist="107763" dir="2700000" algn="ctr" rotWithShape="0">
            <a:srgbClr val="000000"/>
          </a:outerShdw>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39738" y="228600"/>
            <a:ext cx="8420100"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1027" name="Rectangle 3"/>
          <p:cNvSpPr>
            <a:spLocks noGrp="1" noChangeArrowheads="1"/>
          </p:cNvSpPr>
          <p:nvPr>
            <p:ph type="body" idx="1"/>
          </p:nvPr>
        </p:nvSpPr>
        <p:spPr bwMode="auto">
          <a:xfrm>
            <a:off x="457200" y="1752600"/>
            <a:ext cx="8859838" cy="4343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按一下以編輯母片本文樣式</a:t>
            </a:r>
          </a:p>
          <a:p>
            <a:pPr lvl="1"/>
            <a:r>
              <a:rPr lang="zh-TW" altLang="en-US" smtClean="0"/>
              <a:t>第二階層</a:t>
            </a:r>
          </a:p>
          <a:p>
            <a:pPr lvl="2"/>
            <a:r>
              <a:rPr lang="zh-TW" altLang="en-US" smtClean="0"/>
              <a:t>第三階層</a:t>
            </a:r>
          </a:p>
          <a:p>
            <a:pPr lvl="3"/>
            <a:r>
              <a:rPr lang="zh-TW" altLang="en-US" smtClean="0"/>
              <a:t>第四階層</a:t>
            </a:r>
          </a:p>
          <a:p>
            <a:pPr lvl="4"/>
            <a:r>
              <a:rPr lang="zh-TW" altLang="en-US" smtClean="0"/>
              <a:t>第五階層</a:t>
            </a:r>
          </a:p>
        </p:txBody>
      </p:sp>
      <p:sp>
        <p:nvSpPr>
          <p:cNvPr id="568324" name="Rectangle 4"/>
          <p:cNvSpPr>
            <a:spLocks noGrp="1" noChangeArrowheads="1"/>
          </p:cNvSpPr>
          <p:nvPr>
            <p:ph type="dt" sz="half" idx="2"/>
          </p:nvPr>
        </p:nvSpPr>
        <p:spPr bwMode="auto">
          <a:xfrm>
            <a:off x="468313" y="6229350"/>
            <a:ext cx="206375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spcBef>
                <a:spcPct val="50000"/>
              </a:spcBef>
              <a:defRPr kumimoji="0" sz="1400">
                <a:solidFill>
                  <a:schemeClr val="bg2"/>
                </a:solidFill>
              </a:defRPr>
            </a:lvl1pPr>
          </a:lstStyle>
          <a:p>
            <a:pPr>
              <a:defRPr/>
            </a:pPr>
            <a:fld id="{66CBEAB9-5F77-457C-B34B-BBE2F71AA8DA}" type="datetime1">
              <a:rPr lang="zh-TW" altLang="en-US"/>
              <a:pPr>
                <a:defRPr/>
              </a:pPr>
              <a:t>2013/8/19</a:t>
            </a:fld>
            <a:endParaRPr lang="en-US" altLang="zh-TW"/>
          </a:p>
        </p:txBody>
      </p:sp>
      <p:sp>
        <p:nvSpPr>
          <p:cNvPr id="568325" name="Rectangle 5"/>
          <p:cNvSpPr>
            <a:spLocks noGrp="1" noChangeArrowheads="1"/>
          </p:cNvSpPr>
          <p:nvPr>
            <p:ph type="ftr" sz="quarter" idx="3"/>
          </p:nvPr>
        </p:nvSpPr>
        <p:spPr bwMode="auto">
          <a:xfrm>
            <a:off x="3384550" y="6229350"/>
            <a:ext cx="31369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a:spcBef>
                <a:spcPct val="50000"/>
              </a:spcBef>
              <a:defRPr kumimoji="0" sz="1400">
                <a:solidFill>
                  <a:schemeClr val="bg2"/>
                </a:solidFill>
              </a:defRPr>
            </a:lvl1pPr>
          </a:lstStyle>
          <a:p>
            <a:pPr>
              <a:defRPr/>
            </a:pPr>
            <a:endParaRPr lang="en-US" altLang="zh-TW"/>
          </a:p>
        </p:txBody>
      </p:sp>
      <p:sp>
        <p:nvSpPr>
          <p:cNvPr id="568326" name="Rectangle 6"/>
          <p:cNvSpPr>
            <a:spLocks noGrp="1" noChangeArrowheads="1"/>
          </p:cNvSpPr>
          <p:nvPr>
            <p:ph type="sldNum" sz="quarter" idx="4"/>
          </p:nvPr>
        </p:nvSpPr>
        <p:spPr bwMode="auto">
          <a:xfrm>
            <a:off x="7291388" y="6229350"/>
            <a:ext cx="206375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spcBef>
                <a:spcPct val="50000"/>
              </a:spcBef>
              <a:defRPr kumimoji="0" sz="1400">
                <a:solidFill>
                  <a:schemeClr val="bg2"/>
                </a:solidFill>
              </a:defRPr>
            </a:lvl1pPr>
          </a:lstStyle>
          <a:p>
            <a:pPr>
              <a:defRPr/>
            </a:pPr>
            <a:fld id="{E4EB6790-FEE0-4C5F-96D5-33A52EBD2833}" type="slidenum">
              <a:rPr lang="en-US" altLang="zh-TW"/>
              <a:pPr>
                <a:defRPr/>
              </a:pPr>
              <a:t>‹#›</a:t>
            </a:fld>
            <a:endParaRPr lang="en-US" altLang="zh-TW"/>
          </a:p>
        </p:txBody>
      </p:sp>
      <p:grpSp>
        <p:nvGrpSpPr>
          <p:cNvPr id="1031" name="Group 7"/>
          <p:cNvGrpSpPr>
            <a:grpSpLocks/>
          </p:cNvGrpSpPr>
          <p:nvPr/>
        </p:nvGrpSpPr>
        <p:grpSpPr bwMode="auto">
          <a:xfrm>
            <a:off x="457200" y="1447800"/>
            <a:ext cx="8686800" cy="192088"/>
            <a:chOff x="576" y="1824"/>
            <a:chExt cx="5472" cy="121"/>
          </a:xfrm>
        </p:grpSpPr>
        <p:sp>
          <p:nvSpPr>
            <p:cNvPr id="568328" name="Rectangle 8"/>
            <p:cNvSpPr>
              <a:spLocks noChangeArrowheads="1"/>
            </p:cNvSpPr>
            <p:nvPr userDrawn="1"/>
          </p:nvSpPr>
          <p:spPr bwMode="ltGray">
            <a:xfrm flipV="1">
              <a:off x="576" y="1920"/>
              <a:ext cx="5472" cy="25"/>
            </a:xfrm>
            <a:prstGeom prst="rect">
              <a:avLst/>
            </a:prstGeom>
            <a:solidFill>
              <a:srgbClr val="7B00E4"/>
            </a:solidFill>
            <a:ln w="3175">
              <a:solidFill>
                <a:srgbClr val="7B00E4"/>
              </a:solidFill>
              <a:miter lim="800000"/>
              <a:headEnd/>
              <a:tailEnd/>
            </a:ln>
            <a:effectLst/>
          </p:spPr>
          <p:txBody>
            <a:bodyPr wrap="none" anchor="ctr"/>
            <a:lstStyle/>
            <a:p>
              <a:pPr>
                <a:defRPr/>
              </a:pPr>
              <a:endParaRPr lang="zh-TW" altLang="en-US"/>
            </a:p>
          </p:txBody>
        </p:sp>
        <p:sp>
          <p:nvSpPr>
            <p:cNvPr id="568329" name="Rectangle 9"/>
            <p:cNvSpPr>
              <a:spLocks noChangeArrowheads="1"/>
            </p:cNvSpPr>
            <p:nvPr userDrawn="1"/>
          </p:nvSpPr>
          <p:spPr bwMode="ltGray">
            <a:xfrm>
              <a:off x="576" y="1824"/>
              <a:ext cx="5472" cy="48"/>
            </a:xfrm>
            <a:prstGeom prst="rect">
              <a:avLst/>
            </a:prstGeom>
            <a:solidFill>
              <a:srgbClr val="CF0E30"/>
            </a:solidFill>
            <a:ln w="9525">
              <a:solidFill>
                <a:srgbClr val="CF0E30"/>
              </a:solidFill>
              <a:miter lim="800000"/>
              <a:headEnd/>
              <a:tailEnd/>
            </a:ln>
            <a:effectLst/>
          </p:spPr>
          <p:txBody>
            <a:bodyPr wrap="none" anchor="ctr"/>
            <a:lstStyle/>
            <a:p>
              <a:pPr>
                <a:defRPr/>
              </a:pPr>
              <a:endParaRPr lang="zh-TW" altLang="en-US"/>
            </a:p>
          </p:txBody>
        </p:sp>
      </p:grpSp>
    </p:spTree>
  </p:cSld>
  <p:clrMap bg1="lt1" tx1="dk1" bg2="lt2" tx2="dk2" accent1="accent1" accent2="accent2" accent3="accent3" accent4="accent4" accent5="accent5" accent6="accent6" hlink="hlink" folHlink="folHlink"/>
  <p:sldLayoutIdLst>
    <p:sldLayoutId id="2147483670" r:id="rId1"/>
    <p:sldLayoutId id="2147483669" r:id="rId2"/>
    <p:sldLayoutId id="2147483668" r:id="rId3"/>
    <p:sldLayoutId id="2147483667" r:id="rId4"/>
    <p:sldLayoutId id="2147483666" r:id="rId5"/>
    <p:sldLayoutId id="2147483665" r:id="rId6"/>
    <p:sldLayoutId id="2147483664" r:id="rId7"/>
    <p:sldLayoutId id="2147483663" r:id="rId8"/>
    <p:sldLayoutId id="2147483662" r:id="rId9"/>
    <p:sldLayoutId id="2147483661" r:id="rId10"/>
    <p:sldLayoutId id="2147483660" r:id="rId11"/>
    <p:sldLayoutId id="2147483659" r:id="rId12"/>
  </p:sldLayoutIdLst>
  <p:transition spd="slow">
    <p:random/>
  </p:transition>
  <p:hf hdr="0" ftr="0" dt="0"/>
  <p:txStyles>
    <p:titleStyle>
      <a:lvl1pPr algn="l" rtl="0" eaLnBrk="0" fontAlgn="base" hangingPunct="0">
        <a:spcBef>
          <a:spcPct val="0"/>
        </a:spcBef>
        <a:spcAft>
          <a:spcPct val="0"/>
        </a:spcAft>
        <a:defRPr kumimoji="1" sz="5400">
          <a:solidFill>
            <a:srgbClr val="6600CC"/>
          </a:solidFill>
          <a:latin typeface="+mj-lt"/>
          <a:ea typeface="+mj-ea"/>
          <a:cs typeface="+mj-cs"/>
        </a:defRPr>
      </a:lvl1pPr>
      <a:lvl2pPr algn="l" rtl="0" eaLnBrk="0" fontAlgn="base" hangingPunct="0">
        <a:spcBef>
          <a:spcPct val="0"/>
        </a:spcBef>
        <a:spcAft>
          <a:spcPct val="0"/>
        </a:spcAft>
        <a:defRPr kumimoji="1" sz="5400">
          <a:solidFill>
            <a:srgbClr val="6600CC"/>
          </a:solidFill>
          <a:latin typeface="Times New Roman" pitchFamily="18" charset="0"/>
          <a:ea typeface="標楷體" pitchFamily="65" charset="-120"/>
        </a:defRPr>
      </a:lvl2pPr>
      <a:lvl3pPr algn="l" rtl="0" eaLnBrk="0" fontAlgn="base" hangingPunct="0">
        <a:spcBef>
          <a:spcPct val="0"/>
        </a:spcBef>
        <a:spcAft>
          <a:spcPct val="0"/>
        </a:spcAft>
        <a:defRPr kumimoji="1" sz="5400">
          <a:solidFill>
            <a:srgbClr val="6600CC"/>
          </a:solidFill>
          <a:latin typeface="Times New Roman" pitchFamily="18" charset="0"/>
          <a:ea typeface="標楷體" pitchFamily="65" charset="-120"/>
        </a:defRPr>
      </a:lvl3pPr>
      <a:lvl4pPr algn="l" rtl="0" eaLnBrk="0" fontAlgn="base" hangingPunct="0">
        <a:spcBef>
          <a:spcPct val="0"/>
        </a:spcBef>
        <a:spcAft>
          <a:spcPct val="0"/>
        </a:spcAft>
        <a:defRPr kumimoji="1" sz="5400">
          <a:solidFill>
            <a:srgbClr val="6600CC"/>
          </a:solidFill>
          <a:latin typeface="Times New Roman" pitchFamily="18" charset="0"/>
          <a:ea typeface="標楷體" pitchFamily="65" charset="-120"/>
        </a:defRPr>
      </a:lvl4pPr>
      <a:lvl5pPr algn="l" rtl="0" eaLnBrk="0" fontAlgn="base" hangingPunct="0">
        <a:spcBef>
          <a:spcPct val="0"/>
        </a:spcBef>
        <a:spcAft>
          <a:spcPct val="0"/>
        </a:spcAft>
        <a:defRPr kumimoji="1" sz="5400">
          <a:solidFill>
            <a:srgbClr val="6600CC"/>
          </a:solidFill>
          <a:latin typeface="Times New Roman" pitchFamily="18" charset="0"/>
          <a:ea typeface="標楷體" pitchFamily="65" charset="-120"/>
        </a:defRPr>
      </a:lvl5pPr>
      <a:lvl6pPr marL="457200" algn="l" rtl="0" fontAlgn="base">
        <a:spcBef>
          <a:spcPct val="0"/>
        </a:spcBef>
        <a:spcAft>
          <a:spcPct val="0"/>
        </a:spcAft>
        <a:defRPr kumimoji="1" sz="5400">
          <a:solidFill>
            <a:srgbClr val="6600CC"/>
          </a:solidFill>
          <a:latin typeface="Times New Roman" pitchFamily="18" charset="0"/>
          <a:ea typeface="標楷體" pitchFamily="65" charset="-120"/>
        </a:defRPr>
      </a:lvl6pPr>
      <a:lvl7pPr marL="914400" algn="l" rtl="0" fontAlgn="base">
        <a:spcBef>
          <a:spcPct val="0"/>
        </a:spcBef>
        <a:spcAft>
          <a:spcPct val="0"/>
        </a:spcAft>
        <a:defRPr kumimoji="1" sz="5400">
          <a:solidFill>
            <a:srgbClr val="6600CC"/>
          </a:solidFill>
          <a:latin typeface="Times New Roman" pitchFamily="18" charset="0"/>
          <a:ea typeface="標楷體" pitchFamily="65" charset="-120"/>
        </a:defRPr>
      </a:lvl7pPr>
      <a:lvl8pPr marL="1371600" algn="l" rtl="0" fontAlgn="base">
        <a:spcBef>
          <a:spcPct val="0"/>
        </a:spcBef>
        <a:spcAft>
          <a:spcPct val="0"/>
        </a:spcAft>
        <a:defRPr kumimoji="1" sz="5400">
          <a:solidFill>
            <a:srgbClr val="6600CC"/>
          </a:solidFill>
          <a:latin typeface="Times New Roman" pitchFamily="18" charset="0"/>
          <a:ea typeface="標楷體" pitchFamily="65" charset="-120"/>
        </a:defRPr>
      </a:lvl8pPr>
      <a:lvl9pPr marL="1828800" algn="l" rtl="0" fontAlgn="base">
        <a:spcBef>
          <a:spcPct val="0"/>
        </a:spcBef>
        <a:spcAft>
          <a:spcPct val="0"/>
        </a:spcAft>
        <a:defRPr kumimoji="1" sz="5400">
          <a:solidFill>
            <a:srgbClr val="6600CC"/>
          </a:solidFill>
          <a:latin typeface="Times New Roman" pitchFamily="18" charset="0"/>
          <a:ea typeface="標楷體" pitchFamily="65" charset="-120"/>
        </a:defRPr>
      </a:lvl9pPr>
    </p:titleStyle>
    <p:bodyStyle>
      <a:lvl1pPr marL="342900" indent="-342900" algn="l" rtl="0" eaLnBrk="0" fontAlgn="base" hangingPunct="0">
        <a:spcBef>
          <a:spcPct val="20000"/>
        </a:spcBef>
        <a:spcAft>
          <a:spcPct val="0"/>
        </a:spcAft>
        <a:buClr>
          <a:srgbClr val="CC0099"/>
        </a:buClr>
        <a:buFont typeface="Monotype Sorts"/>
        <a:buChar char="l"/>
        <a:defRPr kumimoji="1" sz="3200">
          <a:solidFill>
            <a:srgbClr val="008000"/>
          </a:solidFill>
          <a:latin typeface="+mn-lt"/>
          <a:ea typeface="+mn-ea"/>
          <a:cs typeface="+mn-cs"/>
        </a:defRPr>
      </a:lvl1pPr>
      <a:lvl2pPr marL="933450" indent="-476250" algn="l" rtl="0" eaLnBrk="0" fontAlgn="base" hangingPunct="0">
        <a:spcBef>
          <a:spcPct val="20000"/>
        </a:spcBef>
        <a:spcAft>
          <a:spcPct val="0"/>
        </a:spcAft>
        <a:buClr>
          <a:srgbClr val="336600"/>
        </a:buClr>
        <a:buFont typeface="Wingdings" pitchFamily="2" charset="2"/>
        <a:buChar char="&amp;"/>
        <a:defRPr kumimoji="1" sz="2800">
          <a:solidFill>
            <a:srgbClr val="0000FF"/>
          </a:solidFill>
          <a:latin typeface="+mn-lt"/>
          <a:ea typeface="+mn-ea"/>
        </a:defRPr>
      </a:lvl2pPr>
      <a:lvl3pPr marL="1409700" indent="-361950" algn="l" rtl="0" eaLnBrk="0" fontAlgn="base" hangingPunct="0">
        <a:spcBef>
          <a:spcPct val="20000"/>
        </a:spcBef>
        <a:spcAft>
          <a:spcPct val="0"/>
        </a:spcAft>
        <a:buClr>
          <a:srgbClr val="6600CC"/>
        </a:buClr>
        <a:buFont typeface="Monotype Sorts"/>
        <a:buChar char="4"/>
        <a:defRPr kumimoji="1" sz="2400">
          <a:solidFill>
            <a:srgbClr val="800080"/>
          </a:solidFill>
          <a:latin typeface="+mn-lt"/>
          <a:ea typeface="+mn-ea"/>
        </a:defRPr>
      </a:lvl3pPr>
      <a:lvl4pPr marL="1790700" indent="-266700" algn="l" rtl="0" eaLnBrk="0" fontAlgn="base" hangingPunct="0">
        <a:spcBef>
          <a:spcPct val="20000"/>
        </a:spcBef>
        <a:spcAft>
          <a:spcPct val="0"/>
        </a:spcAft>
        <a:buClr>
          <a:schemeClr val="tx2"/>
        </a:buClr>
        <a:buFont typeface="Monotype Sorts"/>
        <a:buChar char="0"/>
        <a:defRPr kumimoji="1" sz="2000">
          <a:solidFill>
            <a:schemeClr val="tx1"/>
          </a:solidFill>
          <a:latin typeface="+mn-lt"/>
          <a:ea typeface="+mn-ea"/>
        </a:defRPr>
      </a:lvl4pPr>
      <a:lvl5pPr marL="2228850" indent="-228600" algn="l" rtl="0" eaLnBrk="0" fontAlgn="base" hangingPunct="0">
        <a:spcBef>
          <a:spcPct val="20000"/>
        </a:spcBef>
        <a:spcAft>
          <a:spcPct val="0"/>
        </a:spcAft>
        <a:buClr>
          <a:schemeClr val="accent2"/>
        </a:buClr>
        <a:buFont typeface="Monotype Sorts"/>
        <a:buChar char=","/>
        <a:defRPr kumimoji="1" sz="2000">
          <a:solidFill>
            <a:schemeClr val="tx1"/>
          </a:solidFill>
          <a:latin typeface="+mn-lt"/>
          <a:ea typeface="+mn-ea"/>
        </a:defRPr>
      </a:lvl5pPr>
      <a:lvl6pPr marL="2686050" indent="-228600" algn="l" rtl="0" fontAlgn="base">
        <a:spcBef>
          <a:spcPct val="20000"/>
        </a:spcBef>
        <a:spcAft>
          <a:spcPct val="0"/>
        </a:spcAft>
        <a:buClr>
          <a:schemeClr val="accent2"/>
        </a:buClr>
        <a:buFont typeface="Monotype Sorts" pitchFamily="2" charset="2"/>
        <a:buChar char=","/>
        <a:defRPr kumimoji="1" sz="2000">
          <a:solidFill>
            <a:schemeClr val="tx1"/>
          </a:solidFill>
          <a:latin typeface="+mn-lt"/>
          <a:ea typeface="+mn-ea"/>
        </a:defRPr>
      </a:lvl6pPr>
      <a:lvl7pPr marL="3143250" indent="-228600" algn="l" rtl="0" fontAlgn="base">
        <a:spcBef>
          <a:spcPct val="20000"/>
        </a:spcBef>
        <a:spcAft>
          <a:spcPct val="0"/>
        </a:spcAft>
        <a:buClr>
          <a:schemeClr val="accent2"/>
        </a:buClr>
        <a:buFont typeface="Monotype Sorts" pitchFamily="2" charset="2"/>
        <a:buChar char=","/>
        <a:defRPr kumimoji="1" sz="2000">
          <a:solidFill>
            <a:schemeClr val="tx1"/>
          </a:solidFill>
          <a:latin typeface="+mn-lt"/>
          <a:ea typeface="+mn-ea"/>
        </a:defRPr>
      </a:lvl7pPr>
      <a:lvl8pPr marL="3600450" indent="-228600" algn="l" rtl="0" fontAlgn="base">
        <a:spcBef>
          <a:spcPct val="20000"/>
        </a:spcBef>
        <a:spcAft>
          <a:spcPct val="0"/>
        </a:spcAft>
        <a:buClr>
          <a:schemeClr val="accent2"/>
        </a:buClr>
        <a:buFont typeface="Monotype Sorts" pitchFamily="2" charset="2"/>
        <a:buChar char=","/>
        <a:defRPr kumimoji="1" sz="2000">
          <a:solidFill>
            <a:schemeClr val="tx1"/>
          </a:solidFill>
          <a:latin typeface="+mn-lt"/>
          <a:ea typeface="+mn-ea"/>
        </a:defRPr>
      </a:lvl8pPr>
      <a:lvl9pPr marL="4057650" indent="-228600" algn="l" rtl="0" fontAlgn="base">
        <a:spcBef>
          <a:spcPct val="20000"/>
        </a:spcBef>
        <a:spcAft>
          <a:spcPct val="0"/>
        </a:spcAft>
        <a:buClr>
          <a:schemeClr val="accent2"/>
        </a:buClr>
        <a:buFont typeface="Monotype Sorts" pitchFamily="2" charset="2"/>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8.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026"/>
          <p:cNvSpPr>
            <a:spLocks noGrp="1" noChangeArrowheads="1"/>
          </p:cNvSpPr>
          <p:nvPr>
            <p:ph type="ctrTitle"/>
          </p:nvPr>
        </p:nvSpPr>
        <p:spPr/>
        <p:txBody>
          <a:bodyPr/>
          <a:lstStyle/>
          <a:p>
            <a:pPr eaLnBrk="1" hangingPunct="1"/>
            <a:r>
              <a:rPr lang="zh-TW" altLang="en-US" smtClean="0"/>
              <a:t>健保藥費成長及民眾重複用藥問題之分析與檢討</a:t>
            </a:r>
          </a:p>
        </p:txBody>
      </p:sp>
      <p:sp>
        <p:nvSpPr>
          <p:cNvPr id="16386" name="Rectangle 1027"/>
          <p:cNvSpPr>
            <a:spLocks noGrp="1" noChangeArrowheads="1"/>
          </p:cNvSpPr>
          <p:nvPr>
            <p:ph type="subTitle" idx="1"/>
          </p:nvPr>
        </p:nvSpPr>
        <p:spPr/>
        <p:txBody>
          <a:bodyPr/>
          <a:lstStyle/>
          <a:p>
            <a:pPr eaLnBrk="1" hangingPunct="1">
              <a:buFont typeface="Monotype Sorts"/>
              <a:buNone/>
            </a:pPr>
            <a:endParaRPr lang="en-US" altLang="zh-TW" smtClean="0"/>
          </a:p>
          <a:p>
            <a:pPr eaLnBrk="1" hangingPunct="1">
              <a:buFont typeface="Monotype Sorts"/>
              <a:buNone/>
            </a:pPr>
            <a:endParaRPr lang="en-US" altLang="zh-TW" smtClean="0"/>
          </a:p>
        </p:txBody>
      </p:sp>
      <p:sp>
        <p:nvSpPr>
          <p:cNvPr id="16387" name="文字方塊 3"/>
          <p:cNvSpPr txBox="1">
            <a:spLocks noChangeArrowheads="1"/>
          </p:cNvSpPr>
          <p:nvPr/>
        </p:nvSpPr>
        <p:spPr bwMode="auto">
          <a:xfrm>
            <a:off x="2505075" y="4221163"/>
            <a:ext cx="5832475" cy="1163637"/>
          </a:xfrm>
          <a:prstGeom prst="rect">
            <a:avLst/>
          </a:prstGeom>
          <a:noFill/>
          <a:ln w="9525">
            <a:noFill/>
            <a:miter lim="800000"/>
            <a:headEnd/>
            <a:tailEnd/>
          </a:ln>
        </p:spPr>
        <p:txBody>
          <a:bodyPr>
            <a:spAutoFit/>
          </a:bodyPr>
          <a:lstStyle/>
          <a:p>
            <a:pPr algn="ctr">
              <a:spcBef>
                <a:spcPct val="20000"/>
              </a:spcBef>
            </a:pPr>
            <a:r>
              <a:rPr lang="en-US" altLang="zh-TW" sz="3200">
                <a:solidFill>
                  <a:srgbClr val="800080"/>
                </a:solidFill>
                <a:latin typeface="標楷體" pitchFamily="65" charset="-120"/>
                <a:ea typeface="標楷體" pitchFamily="65" charset="-120"/>
              </a:rPr>
              <a:t>99</a:t>
            </a:r>
            <a:r>
              <a:rPr lang="zh-TW" altLang="en-US" sz="3200">
                <a:solidFill>
                  <a:srgbClr val="800080"/>
                </a:solidFill>
                <a:latin typeface="標楷體" pitchFamily="65" charset="-120"/>
                <a:ea typeface="標楷體" pitchFamily="65" charset="-120"/>
              </a:rPr>
              <a:t>年</a:t>
            </a:r>
            <a:r>
              <a:rPr lang="en-US" altLang="zh-TW" sz="3200">
                <a:solidFill>
                  <a:srgbClr val="800080"/>
                </a:solidFill>
                <a:latin typeface="標楷體" pitchFamily="65" charset="-120"/>
                <a:ea typeface="標楷體" pitchFamily="65" charset="-120"/>
              </a:rPr>
              <a:t>12</a:t>
            </a:r>
            <a:r>
              <a:rPr lang="zh-TW" altLang="en-US" sz="3200">
                <a:solidFill>
                  <a:srgbClr val="800080"/>
                </a:solidFill>
                <a:latin typeface="標楷體" pitchFamily="65" charset="-120"/>
                <a:ea typeface="標楷體" pitchFamily="65" charset="-120"/>
              </a:rPr>
              <a:t>月</a:t>
            </a:r>
            <a:r>
              <a:rPr lang="en-US" altLang="zh-TW" sz="3200">
                <a:solidFill>
                  <a:srgbClr val="800080"/>
                </a:solidFill>
                <a:latin typeface="標楷體" pitchFamily="65" charset="-120"/>
                <a:ea typeface="標楷體" pitchFamily="65" charset="-120"/>
              </a:rPr>
              <a:t>24</a:t>
            </a:r>
            <a:r>
              <a:rPr lang="zh-TW" altLang="en-US" sz="3200">
                <a:solidFill>
                  <a:srgbClr val="800080"/>
                </a:solidFill>
                <a:latin typeface="標楷體" pitchFamily="65" charset="-120"/>
                <a:ea typeface="標楷體" pitchFamily="65" charset="-120"/>
              </a:rPr>
              <a:t>日</a:t>
            </a:r>
            <a:endParaRPr lang="en-US" altLang="zh-TW" sz="3200">
              <a:solidFill>
                <a:srgbClr val="800080"/>
              </a:solidFill>
              <a:latin typeface="標楷體" pitchFamily="65" charset="-120"/>
              <a:ea typeface="標楷體" pitchFamily="65" charset="-120"/>
            </a:endParaRPr>
          </a:p>
          <a:p>
            <a:pPr algn="ctr">
              <a:spcBef>
                <a:spcPct val="20000"/>
              </a:spcBef>
            </a:pPr>
            <a:r>
              <a:rPr lang="zh-TW" altLang="en-US" sz="3200">
                <a:solidFill>
                  <a:srgbClr val="800080"/>
                </a:solidFill>
                <a:latin typeface="標楷體" pitchFamily="65" charset="-120"/>
                <a:ea typeface="標楷體" pitchFamily="65" charset="-120"/>
              </a:rPr>
              <a:t>行政院衛生署中央健康保險局</a:t>
            </a:r>
          </a:p>
        </p:txBody>
      </p:sp>
      <p:sp>
        <p:nvSpPr>
          <p:cNvPr id="16389" name="投影片編號版面配置區 3"/>
          <p:cNvSpPr txBox="1">
            <a:spLocks noGrp="1"/>
          </p:cNvSpPr>
          <p:nvPr/>
        </p:nvSpPr>
        <p:spPr bwMode="auto">
          <a:xfrm>
            <a:off x="7329488" y="6165850"/>
            <a:ext cx="2063750" cy="457200"/>
          </a:xfrm>
          <a:prstGeom prst="rect">
            <a:avLst/>
          </a:prstGeom>
          <a:noFill/>
          <a:ln w="9525">
            <a:noFill/>
            <a:miter lim="800000"/>
            <a:headEnd/>
            <a:tailEnd/>
          </a:ln>
        </p:spPr>
        <p:txBody>
          <a:bodyPr anchor="b"/>
          <a:lstStyle/>
          <a:p>
            <a:pPr algn="r">
              <a:spcBef>
                <a:spcPct val="50000"/>
              </a:spcBef>
            </a:pPr>
            <a:fld id="{3DC5FAD8-E87D-44E3-9A23-3BCCF3E58B54}" type="slidenum">
              <a:rPr kumimoji="0" lang="en-US" altLang="zh-TW" sz="1400">
                <a:solidFill>
                  <a:schemeClr val="bg2"/>
                </a:solidFill>
              </a:rPr>
              <a:pPr algn="r">
                <a:spcBef>
                  <a:spcPct val="50000"/>
                </a:spcBef>
              </a:pPr>
              <a:t>1</a:t>
            </a:fld>
            <a:endParaRPr kumimoji="0" lang="en-US" altLang="zh-TW" sz="1400">
              <a:solidFill>
                <a:schemeClr val="bg2"/>
              </a:solidFill>
            </a:endParaRPr>
          </a:p>
        </p:txBody>
      </p:sp>
    </p:spTree>
  </p:cSld>
  <p:clrMapOvr>
    <a:masterClrMapping/>
  </p:clrMapOvr>
  <p:transition spd="slow">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6"/>
          <p:cNvSpPr>
            <a:spLocks noGrp="1" noChangeArrowheads="1"/>
          </p:cNvSpPr>
          <p:nvPr>
            <p:ph type="sldNum" sz="quarter" idx="12"/>
          </p:nvPr>
        </p:nvSpPr>
        <p:spPr>
          <a:noFill/>
        </p:spPr>
        <p:txBody>
          <a:bodyPr/>
          <a:lstStyle/>
          <a:p>
            <a:fld id="{0B3820DA-7CC8-4C40-9A66-9A483B5F4646}" type="slidenum">
              <a:rPr lang="en-US" altLang="zh-TW" smtClean="0"/>
              <a:pPr/>
              <a:t>2</a:t>
            </a:fld>
            <a:endParaRPr lang="en-US" altLang="zh-TW" smtClean="0"/>
          </a:p>
        </p:txBody>
      </p:sp>
      <p:sp>
        <p:nvSpPr>
          <p:cNvPr id="1133570" name="Rectangle 2"/>
          <p:cNvSpPr>
            <a:spLocks noGrp="1" noChangeArrowheads="1"/>
          </p:cNvSpPr>
          <p:nvPr>
            <p:ph type="title"/>
          </p:nvPr>
        </p:nvSpPr>
        <p:spPr/>
        <p:txBody>
          <a:bodyPr/>
          <a:lstStyle/>
          <a:p>
            <a:pPr algn="ctr" eaLnBrk="1" hangingPunct="1">
              <a:defRPr/>
            </a:pPr>
            <a:r>
              <a:rPr lang="zh-TW" altLang="en-US">
                <a:solidFill>
                  <a:srgbClr val="003399"/>
                </a:solidFill>
                <a:effectLst>
                  <a:outerShdw blurRad="38100" dist="38100" dir="2700000" algn="tl">
                    <a:srgbClr val="C0C0C0"/>
                  </a:outerShdw>
                </a:effectLst>
              </a:rPr>
              <a:t>大    綱</a:t>
            </a:r>
          </a:p>
        </p:txBody>
      </p:sp>
      <p:sp>
        <p:nvSpPr>
          <p:cNvPr id="18435" name="Rectangle 3"/>
          <p:cNvSpPr>
            <a:spLocks noGrp="1" noChangeArrowheads="1"/>
          </p:cNvSpPr>
          <p:nvPr>
            <p:ph type="body" idx="1"/>
          </p:nvPr>
        </p:nvSpPr>
        <p:spPr>
          <a:xfrm>
            <a:off x="1166813" y="1928813"/>
            <a:ext cx="7643812" cy="4111625"/>
          </a:xfrm>
        </p:spPr>
        <p:txBody>
          <a:bodyPr/>
          <a:lstStyle/>
          <a:p>
            <a:pPr eaLnBrk="1" hangingPunct="1">
              <a:lnSpc>
                <a:spcPct val="120000"/>
              </a:lnSpc>
              <a:buFont typeface="Wingdings" pitchFamily="2" charset="2"/>
              <a:buChar char="§"/>
            </a:pPr>
            <a:r>
              <a:rPr lang="zh-TW" altLang="en-US" sz="3000" smtClean="0">
                <a:solidFill>
                  <a:srgbClr val="000099"/>
                </a:solidFill>
              </a:rPr>
              <a:t>歷年藥費申報情形</a:t>
            </a:r>
            <a:endParaRPr lang="en-US" altLang="zh-TW" sz="3000" smtClean="0">
              <a:solidFill>
                <a:srgbClr val="000099"/>
              </a:solidFill>
            </a:endParaRPr>
          </a:p>
          <a:p>
            <a:pPr eaLnBrk="1" hangingPunct="1">
              <a:lnSpc>
                <a:spcPct val="120000"/>
              </a:lnSpc>
              <a:buFont typeface="Wingdings" pitchFamily="2" charset="2"/>
              <a:buChar char="§"/>
            </a:pPr>
            <a:r>
              <a:rPr lang="zh-TW" altLang="en-US" sz="3000" smtClean="0">
                <a:solidFill>
                  <a:srgbClr val="000099"/>
                </a:solidFill>
              </a:rPr>
              <a:t>藥費成長解析</a:t>
            </a:r>
            <a:endParaRPr lang="en-US" altLang="zh-TW" sz="3000" smtClean="0">
              <a:solidFill>
                <a:srgbClr val="000099"/>
              </a:solidFill>
            </a:endParaRPr>
          </a:p>
          <a:p>
            <a:pPr eaLnBrk="1" hangingPunct="1">
              <a:lnSpc>
                <a:spcPct val="120000"/>
              </a:lnSpc>
              <a:buFont typeface="Wingdings" pitchFamily="2" charset="2"/>
              <a:buChar char="§"/>
            </a:pPr>
            <a:r>
              <a:rPr lang="zh-TW" altLang="zh-TW" sz="2800" smtClean="0">
                <a:solidFill>
                  <a:srgbClr val="002060"/>
                </a:solidFill>
              </a:rPr>
              <a:t>第</a:t>
            </a:r>
            <a:r>
              <a:rPr lang="en-US" altLang="zh-TW" sz="2800" smtClean="0">
                <a:solidFill>
                  <a:srgbClr val="002060"/>
                </a:solidFill>
              </a:rPr>
              <a:t>6</a:t>
            </a:r>
            <a:r>
              <a:rPr lang="zh-TW" altLang="zh-TW" sz="2800" smtClean="0">
                <a:solidFill>
                  <a:srgbClr val="002060"/>
                </a:solidFill>
              </a:rPr>
              <a:t>次藥價調整</a:t>
            </a:r>
            <a:endParaRPr lang="zh-TW" altLang="en-US" sz="3000" smtClean="0">
              <a:solidFill>
                <a:srgbClr val="002060"/>
              </a:solidFill>
            </a:endParaRPr>
          </a:p>
          <a:p>
            <a:pPr eaLnBrk="1" hangingPunct="1">
              <a:lnSpc>
                <a:spcPct val="120000"/>
              </a:lnSpc>
              <a:buFont typeface="Wingdings" pitchFamily="2" charset="2"/>
              <a:buChar char="§"/>
            </a:pPr>
            <a:r>
              <a:rPr lang="zh-TW" altLang="en-US" sz="2800" smtClean="0">
                <a:solidFill>
                  <a:srgbClr val="002E8A"/>
                </a:solidFill>
              </a:rPr>
              <a:t>重複用藥監測</a:t>
            </a:r>
            <a:endParaRPr lang="en-US" altLang="zh-TW" sz="2800" smtClean="0">
              <a:solidFill>
                <a:srgbClr val="002E8A"/>
              </a:solidFill>
            </a:endParaRPr>
          </a:p>
          <a:p>
            <a:pPr eaLnBrk="1" hangingPunct="1">
              <a:lnSpc>
                <a:spcPct val="120000"/>
              </a:lnSpc>
              <a:buFont typeface="Wingdings" pitchFamily="2" charset="2"/>
              <a:buChar char="§"/>
            </a:pPr>
            <a:r>
              <a:rPr lang="zh-TW" altLang="en-US" sz="2800" smtClean="0">
                <a:solidFill>
                  <a:srgbClr val="002E8A"/>
                </a:solidFill>
              </a:rPr>
              <a:t>藥費管理策略</a:t>
            </a:r>
            <a:endParaRPr lang="en-US" altLang="zh-TW" sz="2800" smtClean="0">
              <a:solidFill>
                <a:srgbClr val="002E8A"/>
              </a:solidFill>
            </a:endParaRPr>
          </a:p>
          <a:p>
            <a:pPr eaLnBrk="1" hangingPunct="1">
              <a:lnSpc>
                <a:spcPct val="120000"/>
              </a:lnSpc>
              <a:buFont typeface="Wingdings" pitchFamily="2" charset="2"/>
              <a:buChar char="§"/>
            </a:pPr>
            <a:r>
              <a:rPr lang="zh-TW" altLang="en-US" sz="3000" smtClean="0">
                <a:solidFill>
                  <a:srgbClr val="000099"/>
                </a:solidFill>
              </a:rPr>
              <a:t>持續進行之相關管控措施</a:t>
            </a:r>
            <a:endParaRPr lang="en-US" altLang="zh-TW" sz="3000" smtClean="0">
              <a:solidFill>
                <a:srgbClr val="000099"/>
              </a:solidFill>
            </a:endParaRPr>
          </a:p>
          <a:p>
            <a:pPr eaLnBrk="1" hangingPunct="1">
              <a:lnSpc>
                <a:spcPct val="120000"/>
              </a:lnSpc>
              <a:buFont typeface="Monotype Sorts"/>
              <a:buNone/>
            </a:pPr>
            <a:endParaRPr lang="zh-TW" altLang="en-US" smtClean="0">
              <a:solidFill>
                <a:srgbClr val="000099"/>
              </a:solidFill>
            </a:endParaRPr>
          </a:p>
        </p:txBody>
      </p:sp>
      <p:sp>
        <p:nvSpPr>
          <p:cNvPr id="18436" name="投影片編號版面配置區 3"/>
          <p:cNvSpPr txBox="1">
            <a:spLocks noGrp="1"/>
          </p:cNvSpPr>
          <p:nvPr/>
        </p:nvSpPr>
        <p:spPr bwMode="auto">
          <a:xfrm>
            <a:off x="7291388" y="6229350"/>
            <a:ext cx="2063750" cy="457200"/>
          </a:xfrm>
          <a:prstGeom prst="rect">
            <a:avLst/>
          </a:prstGeom>
          <a:noFill/>
          <a:ln w="9525">
            <a:noFill/>
            <a:miter lim="800000"/>
            <a:headEnd/>
            <a:tailEnd/>
          </a:ln>
        </p:spPr>
        <p:txBody>
          <a:bodyPr anchor="b"/>
          <a:lstStyle/>
          <a:p>
            <a:pPr algn="r">
              <a:spcBef>
                <a:spcPct val="50000"/>
              </a:spcBef>
            </a:pPr>
            <a:fld id="{5D9ECAAC-5465-4705-A1A5-496E6226D4A3}" type="slidenum">
              <a:rPr kumimoji="0" lang="en-US" altLang="zh-TW" sz="1400">
                <a:solidFill>
                  <a:schemeClr val="bg2"/>
                </a:solidFill>
              </a:rPr>
              <a:pPr algn="r">
                <a:spcBef>
                  <a:spcPct val="50000"/>
                </a:spcBef>
              </a:pPr>
              <a:t>2</a:t>
            </a:fld>
            <a:endParaRPr kumimoji="0" lang="en-US" altLang="zh-TW" sz="1400">
              <a:solidFill>
                <a:schemeClr val="bg2"/>
              </a:solidFill>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6"/>
          <p:cNvSpPr>
            <a:spLocks noGrp="1" noChangeArrowheads="1"/>
          </p:cNvSpPr>
          <p:nvPr>
            <p:ph type="sldNum" sz="quarter" idx="12"/>
          </p:nvPr>
        </p:nvSpPr>
        <p:spPr>
          <a:noFill/>
        </p:spPr>
        <p:txBody>
          <a:bodyPr/>
          <a:lstStyle/>
          <a:p>
            <a:fld id="{BFB68557-E4EC-46E6-9F7B-521A74CA7009}" type="slidenum">
              <a:rPr lang="en-US" altLang="zh-TW" smtClean="0"/>
              <a:pPr/>
              <a:t>3</a:t>
            </a:fld>
            <a:endParaRPr lang="en-US" altLang="zh-TW" smtClean="0"/>
          </a:p>
        </p:txBody>
      </p:sp>
      <p:sp>
        <p:nvSpPr>
          <p:cNvPr id="20482" name="標題 1"/>
          <p:cNvSpPr>
            <a:spLocks noGrp="1"/>
          </p:cNvSpPr>
          <p:nvPr>
            <p:ph type="title"/>
          </p:nvPr>
        </p:nvSpPr>
        <p:spPr/>
        <p:txBody>
          <a:bodyPr/>
          <a:lstStyle/>
          <a:p>
            <a:pPr algn="ctr"/>
            <a:r>
              <a:rPr lang="en-US" altLang="zh-TW" smtClean="0">
                <a:solidFill>
                  <a:srgbClr val="002E8A"/>
                </a:solidFill>
              </a:rPr>
              <a:t/>
            </a:r>
            <a:br>
              <a:rPr lang="en-US" altLang="zh-TW" smtClean="0">
                <a:solidFill>
                  <a:srgbClr val="002E8A"/>
                </a:solidFill>
              </a:rPr>
            </a:br>
            <a:r>
              <a:rPr lang="zh-TW" altLang="en-US" smtClean="0"/>
              <a:t>歷年藥費申報情形</a:t>
            </a:r>
          </a:p>
        </p:txBody>
      </p:sp>
      <p:sp>
        <p:nvSpPr>
          <p:cNvPr id="20483" name="內容版面配置區 2"/>
          <p:cNvSpPr>
            <a:spLocks noGrp="1"/>
          </p:cNvSpPr>
          <p:nvPr>
            <p:ph idx="1"/>
          </p:nvPr>
        </p:nvSpPr>
        <p:spPr>
          <a:xfrm>
            <a:off x="1065213" y="2420938"/>
            <a:ext cx="7994650" cy="2811462"/>
          </a:xfrm>
        </p:spPr>
        <p:txBody>
          <a:bodyPr/>
          <a:lstStyle/>
          <a:p>
            <a:pPr>
              <a:buFont typeface="Wingdings" pitchFamily="2" charset="2"/>
              <a:buChar char="l"/>
            </a:pPr>
            <a:r>
              <a:rPr lang="zh-TW" altLang="en-US" b="1" smtClean="0">
                <a:solidFill>
                  <a:srgbClr val="2F2C27"/>
                </a:solidFill>
              </a:rPr>
              <a:t>健保藥費</a:t>
            </a:r>
            <a:r>
              <a:rPr lang="en-US" altLang="zh-TW" b="1" smtClean="0">
                <a:solidFill>
                  <a:srgbClr val="2F2C27"/>
                </a:solidFill>
              </a:rPr>
              <a:t>(</a:t>
            </a:r>
            <a:r>
              <a:rPr lang="zh-TW" altLang="en-US" b="1" smtClean="0">
                <a:solidFill>
                  <a:srgbClr val="2F2C27"/>
                </a:solidFill>
              </a:rPr>
              <a:t>不含代辦案件</a:t>
            </a:r>
            <a:r>
              <a:rPr lang="en-US" altLang="zh-TW" b="1" smtClean="0">
                <a:solidFill>
                  <a:srgbClr val="2F2C27"/>
                </a:solidFill>
              </a:rPr>
              <a:t>)</a:t>
            </a:r>
            <a:r>
              <a:rPr lang="zh-TW" altLang="en-US" b="1" smtClean="0">
                <a:solidFill>
                  <a:srgbClr val="2F2C27"/>
                </a:solidFill>
              </a:rPr>
              <a:t>成長趨勢</a:t>
            </a:r>
            <a:endParaRPr lang="en-US" altLang="zh-TW" b="1" smtClean="0">
              <a:solidFill>
                <a:srgbClr val="2F2C27"/>
              </a:solidFill>
            </a:endParaRPr>
          </a:p>
          <a:p>
            <a:pPr>
              <a:buFont typeface="Monotype Sorts"/>
              <a:buNone/>
            </a:pPr>
            <a:endParaRPr lang="zh-TW" altLang="en-US" b="1" smtClean="0">
              <a:solidFill>
                <a:srgbClr val="2F2C27"/>
              </a:solidFill>
            </a:endParaRPr>
          </a:p>
        </p:txBody>
      </p:sp>
      <p:sp>
        <p:nvSpPr>
          <p:cNvPr id="20484" name="投影片編號版面配置區 3"/>
          <p:cNvSpPr txBox="1">
            <a:spLocks noGrp="1"/>
          </p:cNvSpPr>
          <p:nvPr/>
        </p:nvSpPr>
        <p:spPr bwMode="auto">
          <a:xfrm>
            <a:off x="7291388" y="6229350"/>
            <a:ext cx="2063750" cy="457200"/>
          </a:xfrm>
          <a:prstGeom prst="rect">
            <a:avLst/>
          </a:prstGeom>
          <a:noFill/>
          <a:ln w="9525">
            <a:noFill/>
            <a:miter lim="800000"/>
            <a:headEnd/>
            <a:tailEnd/>
          </a:ln>
        </p:spPr>
        <p:txBody>
          <a:bodyPr anchor="b"/>
          <a:lstStyle/>
          <a:p>
            <a:pPr algn="r">
              <a:spcBef>
                <a:spcPct val="50000"/>
              </a:spcBef>
            </a:pPr>
            <a:fld id="{5689EE46-3118-463C-835C-97CC38BEC0C2}" type="slidenum">
              <a:rPr kumimoji="0" lang="en-US" altLang="zh-TW" sz="1400">
                <a:solidFill>
                  <a:schemeClr val="bg2"/>
                </a:solidFill>
              </a:rPr>
              <a:pPr algn="r">
                <a:spcBef>
                  <a:spcPct val="50000"/>
                </a:spcBef>
              </a:pPr>
              <a:t>3</a:t>
            </a:fld>
            <a:endParaRPr kumimoji="0" lang="en-US" altLang="zh-TW" sz="1400">
              <a:solidFill>
                <a:schemeClr val="bg2"/>
              </a:solidFill>
            </a:endParaRPr>
          </a:p>
        </p:txBody>
      </p:sp>
    </p:spTree>
  </p:cSld>
  <p:clrMapOvr>
    <a:masterClrMapping/>
  </p:clrMapOvr>
  <p:transition spd="slow">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6"/>
          <p:cNvSpPr>
            <a:spLocks noGrp="1" noChangeArrowheads="1"/>
          </p:cNvSpPr>
          <p:nvPr>
            <p:ph type="sldNum" sz="quarter" idx="12"/>
          </p:nvPr>
        </p:nvSpPr>
        <p:spPr>
          <a:noFill/>
        </p:spPr>
        <p:txBody>
          <a:bodyPr/>
          <a:lstStyle/>
          <a:p>
            <a:fld id="{5396FA46-47F5-49FD-9634-54DC51B4380C}" type="slidenum">
              <a:rPr lang="en-US" altLang="zh-TW" smtClean="0"/>
              <a:pPr/>
              <a:t>4</a:t>
            </a:fld>
            <a:endParaRPr lang="en-US" altLang="zh-TW" smtClean="0"/>
          </a:p>
        </p:txBody>
      </p:sp>
      <p:sp>
        <p:nvSpPr>
          <p:cNvPr id="21506" name="標題 3"/>
          <p:cNvSpPr>
            <a:spLocks noGrp="1"/>
          </p:cNvSpPr>
          <p:nvPr>
            <p:ph type="title"/>
          </p:nvPr>
        </p:nvSpPr>
        <p:spPr>
          <a:xfrm>
            <a:off x="506413" y="0"/>
            <a:ext cx="8915400" cy="1143000"/>
          </a:xfrm>
        </p:spPr>
        <p:txBody>
          <a:bodyPr/>
          <a:lstStyle/>
          <a:p>
            <a:r>
              <a:rPr lang="zh-TW" altLang="en-US" smtClean="0"/>
              <a:t>健保藥費成長趨勢</a:t>
            </a:r>
          </a:p>
        </p:txBody>
      </p:sp>
      <p:sp>
        <p:nvSpPr>
          <p:cNvPr id="7" name="文字方塊 6"/>
          <p:cNvSpPr txBox="1"/>
          <p:nvPr/>
        </p:nvSpPr>
        <p:spPr>
          <a:xfrm>
            <a:off x="415925" y="5516563"/>
            <a:ext cx="9145588" cy="1187450"/>
          </a:xfrm>
          <a:prstGeom prst="rect">
            <a:avLst/>
          </a:prstGeom>
          <a:noFill/>
        </p:spPr>
        <p:txBody>
          <a:bodyPr>
            <a:spAutoFit/>
          </a:bodyPr>
          <a:lstStyle/>
          <a:p>
            <a:pPr>
              <a:defRPr/>
            </a:pPr>
            <a:r>
              <a:rPr lang="en-US" altLang="zh-TW" dirty="0">
                <a:solidFill>
                  <a:srgbClr val="FF0000"/>
                </a:solidFill>
                <a:ea typeface="標楷體" pitchFamily="65" charset="-120"/>
                <a:cs typeface="Times New Roman" pitchFamily="18" charset="0"/>
              </a:rPr>
              <a:t>1.</a:t>
            </a:r>
            <a:r>
              <a:rPr lang="zh-TW" altLang="en-US" b="1" dirty="0">
                <a:solidFill>
                  <a:srgbClr val="FF0000"/>
                </a:solidFill>
                <a:latin typeface="+mn-ea"/>
                <a:ea typeface="+mn-ea"/>
              </a:rPr>
              <a:t>整體而言，因藥費管控使歷年藥費占醫療費用比率皆維持於</a:t>
            </a:r>
            <a:r>
              <a:rPr lang="en-US" altLang="zh-TW" b="1" dirty="0">
                <a:solidFill>
                  <a:srgbClr val="FF0000"/>
                </a:solidFill>
                <a:latin typeface="+mn-ea"/>
                <a:ea typeface="+mn-ea"/>
              </a:rPr>
              <a:t>25 </a:t>
            </a:r>
            <a:r>
              <a:rPr lang="zh-TW" altLang="en-US" b="1" dirty="0">
                <a:solidFill>
                  <a:srgbClr val="FF0000"/>
                </a:solidFill>
                <a:latin typeface="+mn-ea"/>
                <a:ea typeface="+mn-ea"/>
              </a:rPr>
              <a:t>％</a:t>
            </a:r>
          </a:p>
          <a:p>
            <a:pPr>
              <a:defRPr/>
            </a:pPr>
            <a:r>
              <a:rPr lang="en-US" altLang="zh-TW" b="1" dirty="0">
                <a:solidFill>
                  <a:srgbClr val="FF0000"/>
                </a:solidFill>
                <a:latin typeface="+mn-ea"/>
                <a:ea typeface="+mn-ea"/>
                <a:cs typeface="Times New Roman" pitchFamily="18" charset="0"/>
              </a:rPr>
              <a:t>2.</a:t>
            </a:r>
            <a:r>
              <a:rPr lang="zh-TW" altLang="en-US" b="1" dirty="0">
                <a:solidFill>
                  <a:srgbClr val="FF0000"/>
                </a:solidFill>
                <a:latin typeface="+mn-ea"/>
                <a:ea typeface="+mn-ea"/>
                <a:cs typeface="Times New Roman" pitchFamily="18" charset="0"/>
              </a:rPr>
              <a:t>由於</a:t>
            </a:r>
            <a:r>
              <a:rPr lang="en-US" altLang="zh-TW" b="1" dirty="0">
                <a:solidFill>
                  <a:srgbClr val="FF0000"/>
                </a:solidFill>
                <a:latin typeface="+mn-ea"/>
                <a:ea typeface="+mn-ea"/>
                <a:cs typeface="Times New Roman" pitchFamily="18" charset="0"/>
              </a:rPr>
              <a:t>98/10</a:t>
            </a:r>
            <a:r>
              <a:rPr lang="zh-TW" altLang="en-US" b="1" dirty="0">
                <a:solidFill>
                  <a:srgbClr val="FF0000"/>
                </a:solidFill>
                <a:latin typeface="+mn-ea"/>
                <a:ea typeface="+mn-ea"/>
                <a:cs typeface="Times New Roman" pitchFamily="18" charset="0"/>
              </a:rPr>
              <a:t>第六次藥價調整及藥費管控，</a:t>
            </a:r>
            <a:r>
              <a:rPr lang="en-US" altLang="zh-TW" b="1" dirty="0">
                <a:solidFill>
                  <a:srgbClr val="FF0000"/>
                </a:solidFill>
                <a:latin typeface="+mn-ea"/>
                <a:ea typeface="+mn-ea"/>
                <a:cs typeface="Times New Roman" pitchFamily="18" charset="0"/>
              </a:rPr>
              <a:t>99</a:t>
            </a:r>
            <a:r>
              <a:rPr lang="zh-TW" altLang="en-US" b="1" dirty="0">
                <a:solidFill>
                  <a:srgbClr val="FF0000"/>
                </a:solidFill>
                <a:latin typeface="+mn-ea"/>
                <a:ea typeface="+mn-ea"/>
                <a:cs typeface="Times New Roman" pitchFamily="18" charset="0"/>
              </a:rPr>
              <a:t>年全年藥費成長率預估低於</a:t>
            </a:r>
            <a:r>
              <a:rPr lang="en-US" altLang="zh-TW" b="1" dirty="0">
                <a:solidFill>
                  <a:srgbClr val="FF0000"/>
                </a:solidFill>
                <a:latin typeface="+mn-ea"/>
                <a:ea typeface="+mn-ea"/>
                <a:cs typeface="Times New Roman" pitchFamily="18" charset="0"/>
              </a:rPr>
              <a:t>1.5%</a:t>
            </a:r>
            <a:endParaRPr lang="zh-TW" altLang="en-US" b="1" dirty="0">
              <a:solidFill>
                <a:srgbClr val="FF0000"/>
              </a:solidFill>
              <a:latin typeface="+mn-ea"/>
              <a:ea typeface="+mn-ea"/>
              <a:cs typeface="Times New Roman" pitchFamily="18" charset="0"/>
            </a:endParaRPr>
          </a:p>
        </p:txBody>
      </p:sp>
      <p:graphicFrame>
        <p:nvGraphicFramePr>
          <p:cNvPr id="6" name="圖表 5"/>
          <p:cNvGraphicFramePr/>
          <p:nvPr/>
        </p:nvGraphicFramePr>
        <p:xfrm>
          <a:off x="776536" y="1268760"/>
          <a:ext cx="8208912" cy="4608512"/>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spd="slow">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6"/>
          <p:cNvSpPr>
            <a:spLocks noGrp="1" noChangeArrowheads="1"/>
          </p:cNvSpPr>
          <p:nvPr>
            <p:ph type="sldNum" sz="quarter" idx="12"/>
          </p:nvPr>
        </p:nvSpPr>
        <p:spPr>
          <a:noFill/>
        </p:spPr>
        <p:txBody>
          <a:bodyPr/>
          <a:lstStyle/>
          <a:p>
            <a:fld id="{55569091-C494-4170-94AF-F3BEB3E1230B}" type="slidenum">
              <a:rPr lang="en-US" altLang="zh-TW" smtClean="0"/>
              <a:pPr/>
              <a:t>5</a:t>
            </a:fld>
            <a:endParaRPr lang="en-US" altLang="zh-TW" smtClean="0"/>
          </a:p>
        </p:txBody>
      </p:sp>
      <p:sp>
        <p:nvSpPr>
          <p:cNvPr id="22530" name="標題 1"/>
          <p:cNvSpPr>
            <a:spLocks noGrp="1"/>
          </p:cNvSpPr>
          <p:nvPr>
            <p:ph type="title"/>
          </p:nvPr>
        </p:nvSpPr>
        <p:spPr/>
        <p:txBody>
          <a:bodyPr/>
          <a:lstStyle/>
          <a:p>
            <a:pPr algn="ctr"/>
            <a:r>
              <a:rPr lang="en-US" altLang="zh-TW" smtClean="0">
                <a:solidFill>
                  <a:srgbClr val="002E8A"/>
                </a:solidFill>
              </a:rPr>
              <a:t/>
            </a:r>
            <a:br>
              <a:rPr lang="en-US" altLang="zh-TW" smtClean="0">
                <a:solidFill>
                  <a:srgbClr val="002E8A"/>
                </a:solidFill>
              </a:rPr>
            </a:br>
            <a:r>
              <a:rPr lang="zh-TW" altLang="en-US" smtClean="0"/>
              <a:t>藥費成長解析</a:t>
            </a:r>
          </a:p>
        </p:txBody>
      </p:sp>
      <p:sp>
        <p:nvSpPr>
          <p:cNvPr id="3" name="內容版面配置區 2"/>
          <p:cNvSpPr>
            <a:spLocks noGrp="1"/>
          </p:cNvSpPr>
          <p:nvPr>
            <p:ph idx="1"/>
          </p:nvPr>
        </p:nvSpPr>
        <p:spPr>
          <a:xfrm>
            <a:off x="1065213" y="2420938"/>
            <a:ext cx="7994650" cy="3024187"/>
          </a:xfrm>
        </p:spPr>
        <p:txBody>
          <a:bodyPr/>
          <a:lstStyle/>
          <a:p>
            <a:pPr>
              <a:buFont typeface="Wingdings" pitchFamily="2" charset="2"/>
              <a:buChar char="l"/>
              <a:defRPr/>
            </a:pPr>
            <a:r>
              <a:rPr lang="zh-TW" altLang="en-US" b="1" dirty="0" smtClean="0">
                <a:solidFill>
                  <a:schemeClr val="bg2">
                    <a:lumMod val="50000"/>
                  </a:schemeClr>
                </a:solidFill>
              </a:rPr>
              <a:t>人口老化</a:t>
            </a:r>
            <a:endParaRPr lang="en-US" altLang="zh-TW" b="1" dirty="0" smtClean="0">
              <a:solidFill>
                <a:schemeClr val="bg2">
                  <a:lumMod val="50000"/>
                </a:schemeClr>
              </a:solidFill>
            </a:endParaRPr>
          </a:p>
          <a:p>
            <a:pPr>
              <a:buFont typeface="Wingdings" pitchFamily="2" charset="2"/>
              <a:buChar char="l"/>
              <a:defRPr/>
            </a:pPr>
            <a:r>
              <a:rPr lang="zh-TW" altLang="en-US" b="1" dirty="0" smtClean="0">
                <a:solidFill>
                  <a:schemeClr val="bg2">
                    <a:lumMod val="50000"/>
                  </a:schemeClr>
                </a:solidFill>
              </a:rPr>
              <a:t>疾病別藥費成長解析</a:t>
            </a:r>
            <a:endParaRPr lang="en-US" altLang="zh-TW" b="1" dirty="0" smtClean="0">
              <a:solidFill>
                <a:schemeClr val="bg2">
                  <a:lumMod val="50000"/>
                </a:schemeClr>
              </a:solidFill>
            </a:endParaRPr>
          </a:p>
          <a:p>
            <a:pPr>
              <a:buFont typeface="Monotype Sorts"/>
              <a:buNone/>
              <a:defRPr/>
            </a:pPr>
            <a:r>
              <a:rPr lang="zh-TW" altLang="en-US" b="1" dirty="0" smtClean="0">
                <a:solidFill>
                  <a:schemeClr val="bg2">
                    <a:lumMod val="50000"/>
                  </a:schemeClr>
                </a:solidFill>
              </a:rPr>
              <a:t>      重大傷病</a:t>
            </a:r>
            <a:endParaRPr lang="en-US" altLang="zh-TW" b="1" dirty="0" smtClean="0">
              <a:solidFill>
                <a:schemeClr val="bg2">
                  <a:lumMod val="50000"/>
                </a:schemeClr>
              </a:solidFill>
            </a:endParaRPr>
          </a:p>
          <a:p>
            <a:pPr>
              <a:buFont typeface="Monotype Sorts"/>
              <a:buNone/>
              <a:defRPr/>
            </a:pPr>
            <a:r>
              <a:rPr lang="zh-TW" altLang="en-US" b="1" dirty="0" smtClean="0">
                <a:solidFill>
                  <a:schemeClr val="bg2">
                    <a:lumMod val="50000"/>
                  </a:schemeClr>
                </a:solidFill>
              </a:rPr>
              <a:t>      門診慢性病</a:t>
            </a:r>
            <a:endParaRPr lang="en-US" altLang="zh-TW" b="1" dirty="0" smtClean="0">
              <a:solidFill>
                <a:schemeClr val="bg2">
                  <a:lumMod val="50000"/>
                </a:schemeClr>
              </a:solidFill>
            </a:endParaRPr>
          </a:p>
          <a:p>
            <a:pPr>
              <a:buFont typeface="Wingdings" pitchFamily="2" charset="2"/>
              <a:buChar char="l"/>
              <a:defRPr/>
            </a:pPr>
            <a:r>
              <a:rPr lang="zh-TW" altLang="en-US" b="1" dirty="0" smtClean="0">
                <a:solidFill>
                  <a:schemeClr val="bg2">
                    <a:lumMod val="50000"/>
                  </a:schemeClr>
                </a:solidFill>
              </a:rPr>
              <a:t>藥理別藥費成長解析</a:t>
            </a:r>
            <a:endParaRPr lang="en-US" altLang="zh-TW" b="1" dirty="0" smtClean="0">
              <a:solidFill>
                <a:schemeClr val="bg2">
                  <a:lumMod val="50000"/>
                </a:schemeClr>
              </a:solidFill>
            </a:endParaRPr>
          </a:p>
          <a:p>
            <a:pPr>
              <a:buFont typeface="Monotype Sorts"/>
              <a:buNone/>
              <a:defRPr/>
            </a:pPr>
            <a:r>
              <a:rPr lang="zh-TW" altLang="en-US" b="1" dirty="0" smtClean="0">
                <a:solidFill>
                  <a:schemeClr val="bg2">
                    <a:lumMod val="50000"/>
                  </a:schemeClr>
                </a:solidFill>
              </a:rPr>
              <a:t>       </a:t>
            </a:r>
            <a:endParaRPr lang="en-US" altLang="zh-TW" b="1" dirty="0" smtClean="0">
              <a:solidFill>
                <a:schemeClr val="bg2">
                  <a:lumMod val="50000"/>
                </a:schemeClr>
              </a:solidFill>
            </a:endParaRPr>
          </a:p>
          <a:p>
            <a:pPr>
              <a:buFont typeface="Monotype Sorts"/>
              <a:buNone/>
              <a:defRPr/>
            </a:pPr>
            <a:r>
              <a:rPr lang="zh-TW" altLang="en-US" b="1" dirty="0" smtClean="0">
                <a:solidFill>
                  <a:schemeClr val="bg2">
                    <a:lumMod val="50000"/>
                  </a:schemeClr>
                </a:solidFill>
              </a:rPr>
              <a:t>       </a:t>
            </a:r>
            <a:endParaRPr lang="en-US" altLang="zh-TW" b="1" dirty="0" smtClean="0">
              <a:solidFill>
                <a:schemeClr val="bg2">
                  <a:lumMod val="50000"/>
                </a:schemeClr>
              </a:solidFill>
            </a:endParaRPr>
          </a:p>
          <a:p>
            <a:pPr>
              <a:buFont typeface="Monotype Sorts"/>
              <a:buNone/>
              <a:defRPr/>
            </a:pPr>
            <a:endParaRPr lang="en-US" altLang="zh-TW" b="1" dirty="0" smtClean="0">
              <a:solidFill>
                <a:schemeClr val="bg2">
                  <a:lumMod val="50000"/>
                </a:schemeClr>
              </a:solidFill>
            </a:endParaRPr>
          </a:p>
          <a:p>
            <a:pPr>
              <a:buFont typeface="Monotype Sorts"/>
              <a:buNone/>
              <a:defRPr/>
            </a:pPr>
            <a:endParaRPr lang="zh-TW" altLang="en-US" b="1" dirty="0">
              <a:solidFill>
                <a:schemeClr val="bg2">
                  <a:lumMod val="50000"/>
                </a:schemeClr>
              </a:solidFill>
            </a:endParaRPr>
          </a:p>
        </p:txBody>
      </p:sp>
      <p:sp>
        <p:nvSpPr>
          <p:cNvPr id="22532" name="投影片編號版面配置區 3"/>
          <p:cNvSpPr txBox="1">
            <a:spLocks noGrp="1"/>
          </p:cNvSpPr>
          <p:nvPr/>
        </p:nvSpPr>
        <p:spPr bwMode="auto">
          <a:xfrm>
            <a:off x="7291388" y="6229350"/>
            <a:ext cx="2063750" cy="457200"/>
          </a:xfrm>
          <a:prstGeom prst="rect">
            <a:avLst/>
          </a:prstGeom>
          <a:noFill/>
          <a:ln w="9525">
            <a:noFill/>
            <a:miter lim="800000"/>
            <a:headEnd/>
            <a:tailEnd/>
          </a:ln>
        </p:spPr>
        <p:txBody>
          <a:bodyPr anchor="b"/>
          <a:lstStyle/>
          <a:p>
            <a:pPr algn="r">
              <a:spcBef>
                <a:spcPct val="50000"/>
              </a:spcBef>
            </a:pPr>
            <a:fld id="{9DB04496-3BF7-4EFB-95C2-6F9D806D816B}" type="slidenum">
              <a:rPr kumimoji="0" lang="en-US" altLang="zh-TW" sz="1400">
                <a:solidFill>
                  <a:schemeClr val="bg2"/>
                </a:solidFill>
              </a:rPr>
              <a:pPr algn="r">
                <a:spcBef>
                  <a:spcPct val="50000"/>
                </a:spcBef>
              </a:pPr>
              <a:t>5</a:t>
            </a:fld>
            <a:endParaRPr kumimoji="0" lang="en-US" altLang="zh-TW" sz="1400">
              <a:solidFill>
                <a:schemeClr val="bg2"/>
              </a:solidFill>
            </a:endParaRPr>
          </a:p>
        </p:txBody>
      </p:sp>
    </p:spTree>
  </p:cSld>
  <p:clrMapOvr>
    <a:masterClrMapping/>
  </p:clrMapOvr>
  <p:transition spd="slow">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6"/>
          <p:cNvSpPr>
            <a:spLocks noGrp="1" noChangeArrowheads="1"/>
          </p:cNvSpPr>
          <p:nvPr>
            <p:ph type="sldNum" sz="quarter" idx="12"/>
          </p:nvPr>
        </p:nvSpPr>
        <p:spPr>
          <a:noFill/>
        </p:spPr>
        <p:txBody>
          <a:bodyPr/>
          <a:lstStyle/>
          <a:p>
            <a:fld id="{7D0413B3-E50E-460D-A92A-53F5E2766CB3}" type="slidenum">
              <a:rPr lang="en-US" altLang="zh-TW" smtClean="0"/>
              <a:pPr/>
              <a:t>6</a:t>
            </a:fld>
            <a:endParaRPr lang="en-US" altLang="zh-TW" smtClean="0"/>
          </a:p>
        </p:txBody>
      </p:sp>
      <p:sp>
        <p:nvSpPr>
          <p:cNvPr id="23554" name="Rectangle 2"/>
          <p:cNvSpPr>
            <a:spLocks noGrp="1" noChangeArrowheads="1"/>
          </p:cNvSpPr>
          <p:nvPr>
            <p:ph type="title"/>
          </p:nvPr>
        </p:nvSpPr>
        <p:spPr>
          <a:xfrm>
            <a:off x="488950" y="620713"/>
            <a:ext cx="8420100" cy="785812"/>
          </a:xfrm>
        </p:spPr>
        <p:txBody>
          <a:bodyPr/>
          <a:lstStyle/>
          <a:p>
            <a:r>
              <a:rPr lang="zh-TW" altLang="en-US" sz="4000" smtClean="0"/>
              <a:t>人口老化</a:t>
            </a:r>
          </a:p>
        </p:txBody>
      </p:sp>
      <p:sp>
        <p:nvSpPr>
          <p:cNvPr id="23555" name="標題 1"/>
          <p:cNvSpPr txBox="1">
            <a:spLocks/>
          </p:cNvSpPr>
          <p:nvPr/>
        </p:nvSpPr>
        <p:spPr bwMode="auto">
          <a:xfrm>
            <a:off x="2720975" y="1700213"/>
            <a:ext cx="4240213" cy="360362"/>
          </a:xfrm>
          <a:prstGeom prst="rect">
            <a:avLst/>
          </a:prstGeom>
          <a:noFill/>
          <a:ln w="9525">
            <a:noFill/>
            <a:miter lim="800000"/>
            <a:headEnd/>
            <a:tailEnd/>
          </a:ln>
        </p:spPr>
        <p:txBody>
          <a:bodyPr anchor="ctr"/>
          <a:lstStyle/>
          <a:p>
            <a:pPr algn="ctr" eaLnBrk="0" hangingPunct="0"/>
            <a:r>
              <a:rPr lang="en-US" altLang="zh-TW">
                <a:latin typeface="標楷體" pitchFamily="65" charset="-120"/>
                <a:ea typeface="標楷體" pitchFamily="65" charset="-120"/>
              </a:rPr>
              <a:t>65</a:t>
            </a:r>
            <a:r>
              <a:rPr lang="zh-TW" altLang="en-US">
                <a:latin typeface="標楷體" pitchFamily="65" charset="-120"/>
                <a:ea typeface="標楷體" pitchFamily="65" charset="-120"/>
              </a:rPr>
              <a:t>歲以上人數及費用占率</a:t>
            </a:r>
          </a:p>
        </p:txBody>
      </p:sp>
      <p:sp>
        <p:nvSpPr>
          <p:cNvPr id="23556" name="Rectangle 6"/>
          <p:cNvSpPr txBox="1">
            <a:spLocks noGrp="1" noChangeArrowheads="1"/>
          </p:cNvSpPr>
          <p:nvPr/>
        </p:nvSpPr>
        <p:spPr bwMode="auto">
          <a:xfrm>
            <a:off x="7594600" y="6381750"/>
            <a:ext cx="2311400" cy="476250"/>
          </a:xfrm>
          <a:prstGeom prst="rect">
            <a:avLst/>
          </a:prstGeom>
          <a:noFill/>
          <a:ln w="9525">
            <a:noFill/>
            <a:miter lim="800000"/>
            <a:headEnd/>
            <a:tailEnd/>
          </a:ln>
        </p:spPr>
        <p:txBody>
          <a:bodyPr anchor="b"/>
          <a:lstStyle/>
          <a:p>
            <a:pPr>
              <a:spcBef>
                <a:spcPct val="50000"/>
              </a:spcBef>
            </a:pPr>
            <a:endParaRPr kumimoji="0" lang="en-US" altLang="zh-TW" sz="1400">
              <a:solidFill>
                <a:schemeClr val="bg2"/>
              </a:solidFill>
            </a:endParaRPr>
          </a:p>
        </p:txBody>
      </p:sp>
      <p:grpSp>
        <p:nvGrpSpPr>
          <p:cNvPr id="23557" name="群組 10"/>
          <p:cNvGrpSpPr>
            <a:grpSpLocks/>
          </p:cNvGrpSpPr>
          <p:nvPr/>
        </p:nvGrpSpPr>
        <p:grpSpPr bwMode="auto">
          <a:xfrm>
            <a:off x="415925" y="2033588"/>
            <a:ext cx="8875713" cy="4132262"/>
            <a:chOff x="565813" y="2033589"/>
            <a:chExt cx="8726223" cy="4275137"/>
          </a:xfrm>
        </p:grpSpPr>
        <p:pic>
          <p:nvPicPr>
            <p:cNvPr id="23559" name="Picture 3" descr="chart2"/>
            <p:cNvPicPr>
              <a:picLocks noChangeAspect="1" noChangeArrowheads="1"/>
            </p:cNvPicPr>
            <p:nvPr/>
          </p:nvPicPr>
          <p:blipFill>
            <a:blip r:embed="rId3">
              <a:clrChange>
                <a:clrFrom>
                  <a:srgbClr val="F8F8F8"/>
                </a:clrFrom>
                <a:clrTo>
                  <a:srgbClr val="F8F8F8">
                    <a:alpha val="0"/>
                  </a:srgbClr>
                </a:clrTo>
              </a:clrChange>
            </a:blip>
            <a:srcRect l="447" t="3973" r="990" b="2161"/>
            <a:stretch>
              <a:fillRect/>
            </a:stretch>
          </p:blipFill>
          <p:spPr bwMode="auto">
            <a:xfrm>
              <a:off x="565813" y="2033589"/>
              <a:ext cx="8726223" cy="4275137"/>
            </a:xfrm>
            <a:prstGeom prst="rect">
              <a:avLst/>
            </a:prstGeom>
            <a:solidFill>
              <a:srgbClr val="D9F1FF"/>
            </a:solidFill>
            <a:ln w="9525">
              <a:noFill/>
              <a:miter lim="800000"/>
              <a:headEnd/>
              <a:tailEnd/>
            </a:ln>
          </p:spPr>
        </p:pic>
        <p:sp>
          <p:nvSpPr>
            <p:cNvPr id="23560" name="文字方塊 5"/>
            <p:cNvSpPr txBox="1">
              <a:spLocks noChangeArrowheads="1"/>
            </p:cNvSpPr>
            <p:nvPr/>
          </p:nvSpPr>
          <p:spPr bwMode="auto">
            <a:xfrm>
              <a:off x="1160861" y="5643564"/>
              <a:ext cx="7506890" cy="276225"/>
            </a:xfrm>
            <a:prstGeom prst="rect">
              <a:avLst/>
            </a:prstGeom>
            <a:solidFill>
              <a:schemeClr val="accent1"/>
            </a:solidFill>
            <a:ln w="9525">
              <a:noFill/>
              <a:miter lim="800000"/>
              <a:headEnd/>
              <a:tailEnd/>
            </a:ln>
          </p:spPr>
          <p:txBody>
            <a:bodyPr>
              <a:spAutoFit/>
            </a:bodyPr>
            <a:lstStyle/>
            <a:p>
              <a:r>
                <a:rPr lang="en-US" altLang="zh-TW" sz="1200">
                  <a:latin typeface="標楷體" pitchFamily="65" charset="-120"/>
                  <a:ea typeface="標楷體" pitchFamily="65" charset="-120"/>
                </a:rPr>
                <a:t> 85</a:t>
              </a:r>
              <a:r>
                <a:rPr lang="zh-TW" altLang="en-US" sz="1200">
                  <a:latin typeface="標楷體" pitchFamily="65" charset="-120"/>
                  <a:ea typeface="標楷體" pitchFamily="65" charset="-120"/>
                </a:rPr>
                <a:t>年   </a:t>
              </a:r>
              <a:r>
                <a:rPr lang="en-US" altLang="zh-TW" sz="1200">
                  <a:latin typeface="標楷體" pitchFamily="65" charset="-120"/>
                  <a:ea typeface="標楷體" pitchFamily="65" charset="-120"/>
                </a:rPr>
                <a:t>86</a:t>
              </a:r>
              <a:r>
                <a:rPr lang="zh-TW" altLang="en-US" sz="1200">
                  <a:latin typeface="標楷體" pitchFamily="65" charset="-120"/>
                  <a:ea typeface="標楷體" pitchFamily="65" charset="-120"/>
                </a:rPr>
                <a:t>年   </a:t>
              </a:r>
              <a:r>
                <a:rPr lang="en-US" altLang="zh-TW" sz="1200">
                  <a:latin typeface="標楷體" pitchFamily="65" charset="-120"/>
                  <a:ea typeface="標楷體" pitchFamily="65" charset="-120"/>
                </a:rPr>
                <a:t>87</a:t>
              </a:r>
              <a:r>
                <a:rPr lang="zh-TW" altLang="en-US" sz="1200">
                  <a:latin typeface="標楷體" pitchFamily="65" charset="-120"/>
                  <a:ea typeface="標楷體" pitchFamily="65" charset="-120"/>
                </a:rPr>
                <a:t>年   </a:t>
              </a:r>
              <a:r>
                <a:rPr lang="en-US" altLang="zh-TW" sz="1200">
                  <a:latin typeface="標楷體" pitchFamily="65" charset="-120"/>
                  <a:ea typeface="標楷體" pitchFamily="65" charset="-120"/>
                </a:rPr>
                <a:t>88</a:t>
              </a:r>
              <a:r>
                <a:rPr lang="zh-TW" altLang="en-US" sz="1200">
                  <a:latin typeface="標楷體" pitchFamily="65" charset="-120"/>
                  <a:ea typeface="標楷體" pitchFamily="65" charset="-120"/>
                </a:rPr>
                <a:t>年   </a:t>
              </a:r>
              <a:r>
                <a:rPr lang="en-US" altLang="zh-TW" sz="1200">
                  <a:latin typeface="標楷體" pitchFamily="65" charset="-120"/>
                  <a:ea typeface="標楷體" pitchFamily="65" charset="-120"/>
                </a:rPr>
                <a:t>89</a:t>
              </a:r>
              <a:r>
                <a:rPr lang="zh-TW" altLang="en-US" sz="1200">
                  <a:latin typeface="標楷體" pitchFamily="65" charset="-120"/>
                  <a:ea typeface="標楷體" pitchFamily="65" charset="-120"/>
                </a:rPr>
                <a:t>年   </a:t>
              </a:r>
              <a:r>
                <a:rPr lang="en-US" altLang="zh-TW" sz="1200">
                  <a:latin typeface="標楷體" pitchFamily="65" charset="-120"/>
                  <a:ea typeface="標楷體" pitchFamily="65" charset="-120"/>
                </a:rPr>
                <a:t>90</a:t>
              </a:r>
              <a:r>
                <a:rPr lang="zh-TW" altLang="en-US" sz="1200">
                  <a:latin typeface="標楷體" pitchFamily="65" charset="-120"/>
                  <a:ea typeface="標楷體" pitchFamily="65" charset="-120"/>
                </a:rPr>
                <a:t>年   </a:t>
              </a:r>
              <a:r>
                <a:rPr lang="en-US" altLang="zh-TW" sz="1200">
                  <a:latin typeface="標楷體" pitchFamily="65" charset="-120"/>
                  <a:ea typeface="標楷體" pitchFamily="65" charset="-120"/>
                </a:rPr>
                <a:t>91</a:t>
              </a:r>
              <a:r>
                <a:rPr lang="zh-TW" altLang="en-US" sz="1200">
                  <a:latin typeface="標楷體" pitchFamily="65" charset="-120"/>
                  <a:ea typeface="標楷體" pitchFamily="65" charset="-120"/>
                </a:rPr>
                <a:t>年   </a:t>
              </a:r>
              <a:r>
                <a:rPr lang="en-US" altLang="zh-TW" sz="1200">
                  <a:latin typeface="標楷體" pitchFamily="65" charset="-120"/>
                  <a:ea typeface="標楷體" pitchFamily="65" charset="-120"/>
                </a:rPr>
                <a:t>92</a:t>
              </a:r>
              <a:r>
                <a:rPr lang="zh-TW" altLang="en-US" sz="1200">
                  <a:latin typeface="標楷體" pitchFamily="65" charset="-120"/>
                  <a:ea typeface="標楷體" pitchFamily="65" charset="-120"/>
                </a:rPr>
                <a:t>年   </a:t>
              </a:r>
              <a:r>
                <a:rPr lang="en-US" altLang="zh-TW" sz="1200">
                  <a:latin typeface="標楷體" pitchFamily="65" charset="-120"/>
                  <a:ea typeface="標楷體" pitchFamily="65" charset="-120"/>
                </a:rPr>
                <a:t>93</a:t>
              </a:r>
              <a:r>
                <a:rPr lang="zh-TW" altLang="en-US" sz="1200">
                  <a:latin typeface="標楷體" pitchFamily="65" charset="-120"/>
                  <a:ea typeface="標楷體" pitchFamily="65" charset="-120"/>
                </a:rPr>
                <a:t>年   </a:t>
              </a:r>
              <a:r>
                <a:rPr lang="en-US" altLang="zh-TW" sz="1200">
                  <a:latin typeface="標楷體" pitchFamily="65" charset="-120"/>
                  <a:ea typeface="標楷體" pitchFamily="65" charset="-120"/>
                </a:rPr>
                <a:t>94</a:t>
              </a:r>
              <a:r>
                <a:rPr lang="zh-TW" altLang="en-US" sz="1200">
                  <a:latin typeface="標楷體" pitchFamily="65" charset="-120"/>
                  <a:ea typeface="標楷體" pitchFamily="65" charset="-120"/>
                </a:rPr>
                <a:t>年   </a:t>
              </a:r>
              <a:r>
                <a:rPr lang="en-US" altLang="zh-TW" sz="1200">
                  <a:latin typeface="標楷體" pitchFamily="65" charset="-120"/>
                  <a:ea typeface="標楷體" pitchFamily="65" charset="-120"/>
                </a:rPr>
                <a:t>95</a:t>
              </a:r>
              <a:r>
                <a:rPr lang="zh-TW" altLang="en-US" sz="1200">
                  <a:latin typeface="標楷體" pitchFamily="65" charset="-120"/>
                  <a:ea typeface="標楷體" pitchFamily="65" charset="-120"/>
                </a:rPr>
                <a:t>年   </a:t>
              </a:r>
              <a:r>
                <a:rPr lang="en-US" altLang="zh-TW" sz="1200">
                  <a:latin typeface="標楷體" pitchFamily="65" charset="-120"/>
                  <a:ea typeface="標楷體" pitchFamily="65" charset="-120"/>
                </a:rPr>
                <a:t>96</a:t>
              </a:r>
              <a:r>
                <a:rPr lang="zh-TW" altLang="en-US" sz="1200">
                  <a:latin typeface="標楷體" pitchFamily="65" charset="-120"/>
                  <a:ea typeface="標楷體" pitchFamily="65" charset="-120"/>
                </a:rPr>
                <a:t>年  </a:t>
              </a:r>
              <a:r>
                <a:rPr lang="en-US" altLang="zh-TW" sz="1200">
                  <a:latin typeface="標楷體" pitchFamily="65" charset="-120"/>
                  <a:ea typeface="標楷體" pitchFamily="65" charset="-120"/>
                </a:rPr>
                <a:t>97</a:t>
              </a:r>
              <a:r>
                <a:rPr lang="zh-TW" altLang="en-US" sz="1200">
                  <a:latin typeface="標楷體" pitchFamily="65" charset="-120"/>
                  <a:ea typeface="標楷體" pitchFamily="65" charset="-120"/>
                </a:rPr>
                <a:t>年</a:t>
              </a:r>
            </a:p>
          </p:txBody>
        </p:sp>
        <p:sp>
          <p:nvSpPr>
            <p:cNvPr id="7" name="文字方塊 6"/>
            <p:cNvSpPr txBox="1"/>
            <p:nvPr/>
          </p:nvSpPr>
          <p:spPr>
            <a:xfrm>
              <a:off x="2012640" y="3500241"/>
              <a:ext cx="1315722" cy="338332"/>
            </a:xfrm>
            <a:prstGeom prst="rect">
              <a:avLst/>
            </a:prstGeom>
            <a:solidFill>
              <a:srgbClr val="66FFFF"/>
            </a:solidFill>
          </p:spPr>
          <p:txBody>
            <a:bodyPr>
              <a:spAutoFit/>
            </a:bodyPr>
            <a:lstStyle/>
            <a:p>
              <a:pPr algn="ctr">
                <a:defRPr/>
              </a:pPr>
              <a:r>
                <a:rPr lang="en-US" altLang="zh-TW" sz="1600" dirty="0">
                  <a:solidFill>
                    <a:srgbClr val="FF0000"/>
                  </a:solidFill>
                  <a:latin typeface="+mj-ea"/>
                  <a:ea typeface="+mj-ea"/>
                </a:rPr>
                <a:t>85</a:t>
              </a:r>
              <a:r>
                <a:rPr lang="zh-TW" altLang="en-US" sz="1600" dirty="0">
                  <a:solidFill>
                    <a:srgbClr val="FF0000"/>
                  </a:solidFill>
                  <a:latin typeface="+mj-ea"/>
                  <a:ea typeface="+mj-ea"/>
                </a:rPr>
                <a:t>年</a:t>
              </a:r>
              <a:r>
                <a:rPr lang="en-US" altLang="zh-TW" sz="1600" dirty="0">
                  <a:solidFill>
                    <a:srgbClr val="FF0000"/>
                  </a:solidFill>
                  <a:latin typeface="+mj-ea"/>
                  <a:ea typeface="+mj-ea"/>
                </a:rPr>
                <a:t>-97</a:t>
              </a:r>
              <a:r>
                <a:rPr lang="zh-TW" altLang="en-US" sz="1600" dirty="0">
                  <a:solidFill>
                    <a:srgbClr val="FF0000"/>
                  </a:solidFill>
                  <a:latin typeface="+mj-ea"/>
                  <a:ea typeface="+mj-ea"/>
                </a:rPr>
                <a:t>年</a:t>
              </a:r>
            </a:p>
          </p:txBody>
        </p:sp>
        <p:sp>
          <p:nvSpPr>
            <p:cNvPr id="8" name="文字方塊 7"/>
            <p:cNvSpPr txBox="1"/>
            <p:nvPr/>
          </p:nvSpPr>
          <p:spPr>
            <a:xfrm>
              <a:off x="5185670" y="4786232"/>
              <a:ext cx="1315723" cy="308769"/>
            </a:xfrm>
            <a:prstGeom prst="rect">
              <a:avLst/>
            </a:prstGeom>
            <a:solidFill>
              <a:srgbClr val="66FFFF"/>
            </a:solidFill>
          </p:spPr>
          <p:txBody>
            <a:bodyPr>
              <a:spAutoFit/>
            </a:bodyPr>
            <a:lstStyle/>
            <a:p>
              <a:pPr algn="ctr">
                <a:defRPr/>
              </a:pPr>
              <a:r>
                <a:rPr lang="en-US" altLang="zh-TW" sz="1400" dirty="0">
                  <a:solidFill>
                    <a:srgbClr val="FF0000"/>
                  </a:solidFill>
                  <a:latin typeface="+mj-ea"/>
                  <a:ea typeface="+mj-ea"/>
                </a:rPr>
                <a:t>85</a:t>
              </a:r>
              <a:r>
                <a:rPr lang="zh-TW" altLang="en-US" sz="1400" dirty="0">
                  <a:solidFill>
                    <a:srgbClr val="FF0000"/>
                  </a:solidFill>
                  <a:latin typeface="+mj-ea"/>
                  <a:ea typeface="+mj-ea"/>
                </a:rPr>
                <a:t>年</a:t>
              </a:r>
              <a:r>
                <a:rPr lang="en-US" altLang="zh-TW" sz="1400" dirty="0">
                  <a:solidFill>
                    <a:srgbClr val="FF0000"/>
                  </a:solidFill>
                  <a:latin typeface="+mj-ea"/>
                  <a:ea typeface="+mj-ea"/>
                </a:rPr>
                <a:t>-97</a:t>
              </a:r>
              <a:r>
                <a:rPr lang="zh-TW" altLang="en-US" sz="1400" dirty="0">
                  <a:solidFill>
                    <a:srgbClr val="FF0000"/>
                  </a:solidFill>
                  <a:latin typeface="+mj-ea"/>
                  <a:ea typeface="+mj-ea"/>
                </a:rPr>
                <a:t>年</a:t>
              </a:r>
            </a:p>
          </p:txBody>
        </p:sp>
      </p:grpSp>
      <p:sp>
        <p:nvSpPr>
          <p:cNvPr id="23558" name="矩形 13"/>
          <p:cNvSpPr>
            <a:spLocks noChangeArrowheads="1"/>
          </p:cNvSpPr>
          <p:nvPr/>
        </p:nvSpPr>
        <p:spPr bwMode="auto">
          <a:xfrm>
            <a:off x="415925" y="6308725"/>
            <a:ext cx="8569325" cy="396875"/>
          </a:xfrm>
          <a:prstGeom prst="rect">
            <a:avLst/>
          </a:prstGeom>
          <a:noFill/>
          <a:ln w="9525">
            <a:noFill/>
            <a:miter lim="800000"/>
            <a:headEnd/>
            <a:tailEnd/>
          </a:ln>
        </p:spPr>
        <p:txBody>
          <a:bodyPr>
            <a:spAutoFit/>
          </a:bodyPr>
          <a:lstStyle/>
          <a:p>
            <a:r>
              <a:rPr lang="en-US" altLang="zh-TW" sz="2000" b="1">
                <a:solidFill>
                  <a:srgbClr val="FF0000"/>
                </a:solidFill>
                <a:latin typeface="標楷體" pitchFamily="65" charset="-120"/>
                <a:ea typeface="標楷體" pitchFamily="65" charset="-120"/>
                <a:cs typeface="全真楷書" pitchFamily="49" charset="-120"/>
              </a:rPr>
              <a:t>98</a:t>
            </a:r>
            <a:r>
              <a:rPr lang="zh-TW" altLang="en-US" sz="2000" b="1">
                <a:solidFill>
                  <a:srgbClr val="FF0000"/>
                </a:solidFill>
                <a:latin typeface="標楷體" pitchFamily="65" charset="-120"/>
                <a:ea typeface="標楷體" pitchFamily="65" charset="-120"/>
                <a:cs typeface="全真楷書" pitchFamily="49" charset="-120"/>
              </a:rPr>
              <a:t>年較</a:t>
            </a:r>
            <a:r>
              <a:rPr lang="en-US" altLang="zh-TW" sz="2000" b="1">
                <a:solidFill>
                  <a:srgbClr val="FF0000"/>
                </a:solidFill>
                <a:latin typeface="標楷體" pitchFamily="65" charset="-120"/>
                <a:ea typeface="標楷體" pitchFamily="65" charset="-120"/>
                <a:cs typeface="全真楷書" pitchFamily="49" charset="-120"/>
              </a:rPr>
              <a:t>85</a:t>
            </a:r>
            <a:r>
              <a:rPr lang="zh-TW" altLang="en-US" sz="2000" b="1">
                <a:solidFill>
                  <a:srgbClr val="FF0000"/>
                </a:solidFill>
                <a:latin typeface="標楷體" pitchFamily="65" charset="-120"/>
                <a:ea typeface="標楷體" pitchFamily="65" charset="-120"/>
                <a:cs typeface="全真楷書" pitchFamily="49" charset="-120"/>
              </a:rPr>
              <a:t>年</a:t>
            </a:r>
            <a:r>
              <a:rPr lang="en-US" altLang="zh-TW" sz="2000" b="1">
                <a:solidFill>
                  <a:srgbClr val="FF0000"/>
                </a:solidFill>
                <a:latin typeface="標楷體" pitchFamily="65" charset="-120"/>
                <a:ea typeface="標楷體" pitchFamily="65" charset="-120"/>
                <a:cs typeface="全真楷書" pitchFamily="49" charset="-120"/>
              </a:rPr>
              <a:t>65</a:t>
            </a:r>
            <a:r>
              <a:rPr lang="zh-TW" altLang="en-US" sz="2000" b="1">
                <a:solidFill>
                  <a:srgbClr val="FF0000"/>
                </a:solidFill>
                <a:latin typeface="標楷體" pitchFamily="65" charset="-120"/>
                <a:ea typeface="標楷體" pitchFamily="65" charset="-120"/>
                <a:cs typeface="全真楷書" pitchFamily="49" charset="-120"/>
              </a:rPr>
              <a:t>歲以上人數增加</a:t>
            </a:r>
            <a:r>
              <a:rPr lang="en-US" altLang="zh-TW" sz="2000" b="1">
                <a:solidFill>
                  <a:srgbClr val="FF0000"/>
                </a:solidFill>
                <a:latin typeface="標楷體" pitchFamily="65" charset="-120"/>
                <a:ea typeface="標楷體" pitchFamily="65" charset="-120"/>
                <a:cs typeface="全真楷書" pitchFamily="49" charset="-120"/>
              </a:rPr>
              <a:t>65</a:t>
            </a:r>
            <a:r>
              <a:rPr lang="zh-TW" altLang="en-US" sz="2000" b="1">
                <a:solidFill>
                  <a:srgbClr val="FF0000"/>
                </a:solidFill>
                <a:latin typeface="標楷體" pitchFamily="65" charset="-120"/>
                <a:ea typeface="標楷體" pitchFamily="65" charset="-120"/>
                <a:cs typeface="全真楷書" pitchFamily="49" charset="-120"/>
              </a:rPr>
              <a:t>萬人，而</a:t>
            </a:r>
            <a:r>
              <a:rPr lang="en-US" altLang="zh-TW" sz="2000" b="1">
                <a:solidFill>
                  <a:srgbClr val="FF0000"/>
                </a:solidFill>
                <a:latin typeface="標楷體" pitchFamily="65" charset="-120"/>
                <a:ea typeface="標楷體" pitchFamily="65" charset="-120"/>
                <a:cs typeface="全真楷書" pitchFamily="49" charset="-120"/>
              </a:rPr>
              <a:t>98</a:t>
            </a:r>
            <a:r>
              <a:rPr lang="zh-TW" altLang="en-US" sz="2000" b="1">
                <a:solidFill>
                  <a:srgbClr val="FF0000"/>
                </a:solidFill>
                <a:latin typeface="標楷體" pitchFamily="65" charset="-120"/>
                <a:ea typeface="標楷體" pitchFamily="65" charset="-120"/>
                <a:cs typeface="全真楷書" pitchFamily="49" charset="-120"/>
              </a:rPr>
              <a:t>年較</a:t>
            </a:r>
            <a:r>
              <a:rPr lang="en-US" altLang="zh-TW" sz="2000" b="1">
                <a:solidFill>
                  <a:srgbClr val="FF0000"/>
                </a:solidFill>
                <a:latin typeface="標楷體" pitchFamily="65" charset="-120"/>
                <a:ea typeface="標楷體" pitchFamily="65" charset="-120"/>
                <a:cs typeface="全真楷書" pitchFamily="49" charset="-120"/>
              </a:rPr>
              <a:t>85</a:t>
            </a:r>
            <a:r>
              <a:rPr lang="zh-TW" altLang="en-US" sz="2000" b="1">
                <a:solidFill>
                  <a:srgbClr val="FF0000"/>
                </a:solidFill>
                <a:latin typeface="標楷體" pitchFamily="65" charset="-120"/>
                <a:ea typeface="標楷體" pitchFamily="65" charset="-120"/>
                <a:cs typeface="全真楷書" pitchFamily="49" charset="-120"/>
              </a:rPr>
              <a:t>年醫療費用成長</a:t>
            </a:r>
            <a:r>
              <a:rPr lang="en-US" altLang="zh-TW" sz="2000" b="1">
                <a:solidFill>
                  <a:srgbClr val="FF0000"/>
                </a:solidFill>
                <a:latin typeface="標楷體" pitchFamily="65" charset="-120"/>
                <a:ea typeface="標楷體" pitchFamily="65" charset="-120"/>
                <a:cs typeface="全真楷書" pitchFamily="49" charset="-120"/>
              </a:rPr>
              <a:t>1055</a:t>
            </a:r>
            <a:r>
              <a:rPr lang="zh-TW" altLang="en-US" sz="2000" b="1">
                <a:solidFill>
                  <a:srgbClr val="FF0000"/>
                </a:solidFill>
                <a:latin typeface="標楷體" pitchFamily="65" charset="-120"/>
                <a:ea typeface="標楷體" pitchFamily="65" charset="-120"/>
                <a:cs typeface="全真楷書" pitchFamily="49" charset="-120"/>
              </a:rPr>
              <a:t>億點</a:t>
            </a:r>
          </a:p>
        </p:txBody>
      </p:sp>
    </p:spTree>
  </p:cSld>
  <p:clrMapOvr>
    <a:masterClrMapping/>
  </p:clrMapOvr>
  <p:transition spd="slow">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6"/>
          <p:cNvSpPr>
            <a:spLocks noGrp="1" noChangeArrowheads="1"/>
          </p:cNvSpPr>
          <p:nvPr>
            <p:ph type="sldNum" sz="quarter" idx="12"/>
          </p:nvPr>
        </p:nvSpPr>
        <p:spPr>
          <a:noFill/>
        </p:spPr>
        <p:txBody>
          <a:bodyPr/>
          <a:lstStyle/>
          <a:p>
            <a:fld id="{0781435F-4B2D-492F-A136-88395AA10D18}" type="slidenum">
              <a:rPr lang="en-US" altLang="zh-TW" smtClean="0"/>
              <a:pPr/>
              <a:t>7</a:t>
            </a:fld>
            <a:endParaRPr lang="en-US" altLang="zh-TW" smtClean="0"/>
          </a:p>
        </p:txBody>
      </p:sp>
      <p:sp>
        <p:nvSpPr>
          <p:cNvPr id="25602" name="標題 1"/>
          <p:cNvSpPr>
            <a:spLocks noGrp="1"/>
          </p:cNvSpPr>
          <p:nvPr>
            <p:ph type="title"/>
          </p:nvPr>
        </p:nvSpPr>
        <p:spPr/>
        <p:txBody>
          <a:bodyPr/>
          <a:lstStyle/>
          <a:p>
            <a:r>
              <a:rPr lang="zh-TW" altLang="en-US" sz="4000" smtClean="0"/>
              <a:t>人口老化</a:t>
            </a:r>
          </a:p>
        </p:txBody>
      </p:sp>
      <p:sp>
        <p:nvSpPr>
          <p:cNvPr id="5" name="矩形 4"/>
          <p:cNvSpPr/>
          <p:nvPr/>
        </p:nvSpPr>
        <p:spPr>
          <a:xfrm>
            <a:off x="776288" y="5157788"/>
            <a:ext cx="8208962" cy="1200150"/>
          </a:xfrm>
          <a:prstGeom prst="rect">
            <a:avLst/>
          </a:prstGeom>
        </p:spPr>
        <p:txBody>
          <a:bodyPr>
            <a:spAutoFit/>
          </a:bodyPr>
          <a:lstStyle/>
          <a:p>
            <a:pPr>
              <a:defRPr/>
            </a:pPr>
            <a:r>
              <a:rPr lang="en-US" altLang="zh-TW" b="1" dirty="0">
                <a:solidFill>
                  <a:srgbClr val="FF0000"/>
                </a:solidFill>
                <a:latin typeface="+mn-ea"/>
                <a:ea typeface="+mn-ea"/>
              </a:rPr>
              <a:t>1.65</a:t>
            </a:r>
            <a:r>
              <a:rPr lang="zh-TW" altLang="en-US" b="1" dirty="0">
                <a:solidFill>
                  <a:srgbClr val="FF0000"/>
                </a:solidFill>
                <a:latin typeface="+mn-ea"/>
                <a:ea typeface="+mn-ea"/>
              </a:rPr>
              <a:t>歲以上老年人平均每人藥費是較年輕人口的</a:t>
            </a:r>
            <a:r>
              <a:rPr lang="en-US" altLang="zh-TW" b="1" dirty="0">
                <a:solidFill>
                  <a:srgbClr val="FF0000"/>
                </a:solidFill>
                <a:latin typeface="+mn-ea"/>
                <a:ea typeface="+mn-ea"/>
              </a:rPr>
              <a:t>5</a:t>
            </a:r>
            <a:r>
              <a:rPr lang="zh-TW" altLang="en-US" b="1" dirty="0">
                <a:solidFill>
                  <a:srgbClr val="FF0000"/>
                </a:solidFill>
                <a:latin typeface="+mn-ea"/>
                <a:ea typeface="+mn-ea"/>
              </a:rPr>
              <a:t>倍</a:t>
            </a:r>
          </a:p>
          <a:p>
            <a:pPr>
              <a:defRPr/>
            </a:pPr>
            <a:r>
              <a:rPr lang="en-US" altLang="zh-TW" b="1" dirty="0">
                <a:solidFill>
                  <a:srgbClr val="FF0000"/>
                </a:solidFill>
                <a:latin typeface="+mn-ea"/>
                <a:ea typeface="+mn-ea"/>
              </a:rPr>
              <a:t>2.65</a:t>
            </a:r>
            <a:r>
              <a:rPr lang="zh-TW" altLang="en-US" b="1" dirty="0">
                <a:solidFill>
                  <a:srgbClr val="FF0000"/>
                </a:solidFill>
                <a:latin typeface="+mn-ea"/>
                <a:ea typeface="+mn-ea"/>
              </a:rPr>
              <a:t>歲以上老年人口占率已超過</a:t>
            </a:r>
            <a:r>
              <a:rPr lang="en-US" altLang="zh-TW" b="1" dirty="0">
                <a:solidFill>
                  <a:srgbClr val="FF0000"/>
                </a:solidFill>
                <a:latin typeface="+mn-ea"/>
                <a:ea typeface="+mn-ea"/>
              </a:rPr>
              <a:t>10%</a:t>
            </a:r>
          </a:p>
          <a:p>
            <a:pPr>
              <a:defRPr/>
            </a:pPr>
            <a:endParaRPr lang="zh-TW" altLang="en-US" b="1" dirty="0">
              <a:solidFill>
                <a:srgbClr val="FF0000"/>
              </a:solidFill>
              <a:latin typeface="標楷體" pitchFamily="65" charset="-120"/>
              <a:ea typeface="標楷體" pitchFamily="65" charset="-120"/>
            </a:endParaRPr>
          </a:p>
        </p:txBody>
      </p:sp>
      <p:graphicFrame>
        <p:nvGraphicFramePr>
          <p:cNvPr id="6" name="表格 5"/>
          <p:cNvGraphicFramePr>
            <a:graphicFrameLocks noGrp="1"/>
          </p:cNvGraphicFramePr>
          <p:nvPr/>
        </p:nvGraphicFramePr>
        <p:xfrm>
          <a:off x="631825" y="1700213"/>
          <a:ext cx="8353425" cy="3313112"/>
        </p:xfrm>
        <a:graphic>
          <a:graphicData uri="http://schemas.openxmlformats.org/drawingml/2006/table">
            <a:tbl>
              <a:tblPr/>
              <a:tblGrid>
                <a:gridCol w="2982339"/>
                <a:gridCol w="1790196"/>
                <a:gridCol w="1790196"/>
                <a:gridCol w="1790196"/>
              </a:tblGrid>
              <a:tr h="368041">
                <a:tc>
                  <a:txBody>
                    <a:bodyPr/>
                    <a:lstStyle/>
                    <a:p>
                      <a:pPr algn="l" rtl="0" fontAlgn="ctr"/>
                      <a:r>
                        <a:rPr lang="zh-TW" altLang="en-US" sz="1800" b="0" i="0" u="none" strike="noStrike" dirty="0">
                          <a:solidFill>
                            <a:srgbClr val="000000"/>
                          </a:solidFill>
                          <a:latin typeface="Times New Roman"/>
                        </a:rPr>
                        <a:t>　</a:t>
                      </a:r>
                    </a:p>
                  </a:txBody>
                  <a:tcPr marL="9398" marR="9398" marT="9398" marB="0" anchor="ctr">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rtl="0" fontAlgn="ctr"/>
                      <a:r>
                        <a:rPr lang="zh-TW" altLang="en-US" sz="1800" b="0" i="0" u="none" strike="noStrike">
                          <a:solidFill>
                            <a:srgbClr val="000000"/>
                          </a:solidFill>
                          <a:latin typeface="標楷體"/>
                        </a:rPr>
                        <a:t>≧</a:t>
                      </a:r>
                      <a:r>
                        <a:rPr lang="en-US" altLang="zh-TW" sz="1800" b="0" i="0" u="none" strike="noStrike">
                          <a:solidFill>
                            <a:srgbClr val="000000"/>
                          </a:solidFill>
                          <a:latin typeface="Times New Roman"/>
                        </a:rPr>
                        <a:t>65</a:t>
                      </a:r>
                      <a:r>
                        <a:rPr lang="zh-TW" altLang="en-US" sz="1800" b="0" i="0" u="none" strike="noStrike">
                          <a:solidFill>
                            <a:srgbClr val="000000"/>
                          </a:solidFill>
                          <a:latin typeface="標楷體"/>
                        </a:rPr>
                        <a:t>歲</a:t>
                      </a:r>
                      <a:r>
                        <a:rPr lang="en-US" altLang="zh-TW" sz="1800" b="0" i="0" u="none" strike="noStrike">
                          <a:solidFill>
                            <a:srgbClr val="000000"/>
                          </a:solidFill>
                          <a:latin typeface="Times New Roman"/>
                        </a:rPr>
                        <a:t>(</a:t>
                      </a:r>
                      <a:r>
                        <a:rPr lang="en-US" sz="1800" b="0" i="0" u="none" strike="noStrike">
                          <a:solidFill>
                            <a:srgbClr val="000000"/>
                          </a:solidFill>
                          <a:latin typeface="Times New Roman"/>
                        </a:rPr>
                        <a:t>A) </a:t>
                      </a:r>
                    </a:p>
                  </a:txBody>
                  <a:tcPr marL="9398" marR="9398" marT="9398" marB="0" anchor="ctr">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rtl="0" fontAlgn="ctr"/>
                      <a:r>
                        <a:rPr lang="zh-TW" altLang="en-US" sz="1800" b="0" i="0" u="none" strike="noStrike">
                          <a:solidFill>
                            <a:srgbClr val="000000"/>
                          </a:solidFill>
                          <a:latin typeface="標楷體"/>
                        </a:rPr>
                        <a:t>＜</a:t>
                      </a:r>
                      <a:r>
                        <a:rPr lang="en-US" altLang="zh-TW" sz="1800" b="0" i="0" u="none" strike="noStrike">
                          <a:solidFill>
                            <a:srgbClr val="000000"/>
                          </a:solidFill>
                          <a:latin typeface="Times New Roman"/>
                        </a:rPr>
                        <a:t>65</a:t>
                      </a:r>
                      <a:r>
                        <a:rPr lang="zh-TW" altLang="en-US" sz="1800" b="0" i="0" u="none" strike="noStrike">
                          <a:solidFill>
                            <a:srgbClr val="000000"/>
                          </a:solidFill>
                          <a:latin typeface="標楷體"/>
                        </a:rPr>
                        <a:t>歲</a:t>
                      </a:r>
                      <a:r>
                        <a:rPr lang="en-US" altLang="zh-TW" sz="1800" b="0" i="0" u="none" strike="noStrike">
                          <a:solidFill>
                            <a:srgbClr val="000000"/>
                          </a:solidFill>
                          <a:latin typeface="Times New Roman"/>
                        </a:rPr>
                        <a:t>(</a:t>
                      </a:r>
                      <a:r>
                        <a:rPr lang="en-US" sz="1800" b="0" i="0" u="none" strike="noStrike">
                          <a:solidFill>
                            <a:srgbClr val="000000"/>
                          </a:solidFill>
                          <a:latin typeface="Times New Roman"/>
                        </a:rPr>
                        <a:t>B) </a:t>
                      </a:r>
                    </a:p>
                  </a:txBody>
                  <a:tcPr marL="9398" marR="9398" marT="9398" marB="0" anchor="ctr">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zh-TW" altLang="en-US" sz="1800" b="0" i="0" u="none" strike="noStrike">
                          <a:solidFill>
                            <a:srgbClr val="000000"/>
                          </a:solidFill>
                          <a:latin typeface="標楷體"/>
                        </a:rPr>
                        <a:t>藥費倍數</a:t>
                      </a:r>
                      <a:r>
                        <a:rPr lang="en-US" altLang="zh-TW" sz="1800" b="0" i="0" u="none" strike="noStrike">
                          <a:solidFill>
                            <a:srgbClr val="000000"/>
                          </a:solidFill>
                          <a:latin typeface="Times New Roman"/>
                        </a:rPr>
                        <a:t>(</a:t>
                      </a:r>
                      <a:r>
                        <a:rPr lang="en-US" sz="1800" b="0" i="0" u="none" strike="noStrike">
                          <a:solidFill>
                            <a:srgbClr val="000000"/>
                          </a:solidFill>
                          <a:latin typeface="Times New Roman"/>
                        </a:rPr>
                        <a:t>A/B)</a:t>
                      </a:r>
                    </a:p>
                  </a:txBody>
                  <a:tcPr marL="9398" marR="9398" marT="9398" marB="0" anchor="ctr">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8041">
                <a:tc>
                  <a:txBody>
                    <a:bodyPr/>
                    <a:lstStyle/>
                    <a:p>
                      <a:pPr algn="l" rtl="0" fontAlgn="ctr"/>
                      <a:r>
                        <a:rPr lang="en-US" altLang="zh-TW" sz="1800" b="0" i="0" u="none" strike="noStrike" dirty="0">
                          <a:solidFill>
                            <a:srgbClr val="000000"/>
                          </a:solidFill>
                          <a:latin typeface="Times New Roman"/>
                        </a:rPr>
                        <a:t>88</a:t>
                      </a:r>
                      <a:r>
                        <a:rPr lang="zh-TW" altLang="en-US" sz="1800" b="0" i="0" u="none" strike="noStrike" dirty="0">
                          <a:solidFill>
                            <a:srgbClr val="000000"/>
                          </a:solidFill>
                          <a:latin typeface="標楷體"/>
                        </a:rPr>
                        <a:t>年人數</a:t>
                      </a:r>
                      <a:r>
                        <a:rPr lang="en-US" altLang="zh-TW" sz="1800" b="0" i="0" u="none" strike="noStrike" dirty="0">
                          <a:solidFill>
                            <a:srgbClr val="000000"/>
                          </a:solidFill>
                          <a:latin typeface="Times New Roman"/>
                        </a:rPr>
                        <a:t>(%)</a:t>
                      </a:r>
                    </a:p>
                  </a:txBody>
                  <a:tcPr marL="9398" marR="9398" marT="9398"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rtl="0" fontAlgn="ctr"/>
                      <a:r>
                        <a:rPr lang="en-US" altLang="zh-TW" sz="1800" b="0" i="0" u="none" strike="noStrike" dirty="0">
                          <a:solidFill>
                            <a:srgbClr val="000000"/>
                          </a:solidFill>
                          <a:latin typeface="Times New Roman"/>
                        </a:rPr>
                        <a:t>8.72%</a:t>
                      </a:r>
                    </a:p>
                  </a:txBody>
                  <a:tcPr marL="9398" marR="9398" marT="9398"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rtl="0" fontAlgn="ctr"/>
                      <a:r>
                        <a:rPr lang="en-US" altLang="zh-TW" sz="1800" b="0" i="0" u="none" strike="noStrike">
                          <a:solidFill>
                            <a:srgbClr val="000000"/>
                          </a:solidFill>
                          <a:latin typeface="Times New Roman"/>
                        </a:rPr>
                        <a:t>91.28%</a:t>
                      </a:r>
                    </a:p>
                  </a:txBody>
                  <a:tcPr marL="9398" marR="9398" marT="9398"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zh-TW" altLang="en-US" sz="1800" b="0" i="0" u="none" strike="noStrike">
                          <a:solidFill>
                            <a:srgbClr val="000000"/>
                          </a:solidFill>
                          <a:latin typeface="Times New Roman"/>
                        </a:rPr>
                        <a:t>　</a:t>
                      </a:r>
                    </a:p>
                  </a:txBody>
                  <a:tcPr marL="9398" marR="9398" marT="9398" marB="0" anchor="ctr">
                    <a:lnL>
                      <a:noFill/>
                    </a:lnL>
                    <a:lnR>
                      <a:noFill/>
                    </a:lnR>
                    <a:lnT w="6350" cap="flat" cmpd="sng" algn="ctr">
                      <a:solidFill>
                        <a:srgbClr val="000000"/>
                      </a:solidFill>
                      <a:prstDash val="solid"/>
                      <a:round/>
                      <a:headEnd type="none" w="med" len="med"/>
                      <a:tailEnd type="none" w="med" len="med"/>
                    </a:lnT>
                    <a:lnB>
                      <a:noFill/>
                    </a:lnB>
                    <a:solidFill>
                      <a:srgbClr val="BFBFBF"/>
                    </a:solidFill>
                  </a:tcPr>
                </a:tc>
              </a:tr>
              <a:tr h="368041">
                <a:tc>
                  <a:txBody>
                    <a:bodyPr/>
                    <a:lstStyle/>
                    <a:p>
                      <a:pPr algn="l" rtl="0" fontAlgn="ctr"/>
                      <a:r>
                        <a:rPr lang="en-US" altLang="zh-TW" sz="1800" b="0" i="0" u="none" strike="noStrike" dirty="0">
                          <a:solidFill>
                            <a:srgbClr val="000000"/>
                          </a:solidFill>
                          <a:latin typeface="Times New Roman"/>
                        </a:rPr>
                        <a:t>88</a:t>
                      </a:r>
                      <a:r>
                        <a:rPr lang="zh-TW" altLang="en-US" sz="1800" b="0" i="0" u="none" strike="noStrike" dirty="0">
                          <a:solidFill>
                            <a:srgbClr val="000000"/>
                          </a:solidFill>
                          <a:latin typeface="標楷體"/>
                        </a:rPr>
                        <a:t>年平均每人藥費</a:t>
                      </a:r>
                      <a:endParaRPr lang="zh-TW" altLang="en-US" sz="1800" b="0" i="0" u="none" strike="noStrike" dirty="0">
                        <a:solidFill>
                          <a:srgbClr val="000000"/>
                        </a:solidFill>
                        <a:latin typeface="Times New Roman"/>
                      </a:endParaRPr>
                    </a:p>
                  </a:txBody>
                  <a:tcPr marL="9398" marR="9398" marT="9398"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rtl="0" fontAlgn="ctr"/>
                      <a:r>
                        <a:rPr lang="en-US" altLang="zh-TW" sz="1800" b="0" i="0" u="none" strike="noStrike" dirty="0">
                          <a:solidFill>
                            <a:srgbClr val="000000"/>
                          </a:solidFill>
                          <a:latin typeface="Times New Roman"/>
                        </a:rPr>
                        <a:t>14,289</a:t>
                      </a:r>
                    </a:p>
                  </a:txBody>
                  <a:tcPr marL="9398" marR="9398" marT="9398"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rtl="0" fontAlgn="ctr"/>
                      <a:r>
                        <a:rPr lang="en-US" altLang="zh-TW" sz="1800" b="0" i="0" u="none" strike="noStrike" dirty="0">
                          <a:solidFill>
                            <a:srgbClr val="000000"/>
                          </a:solidFill>
                          <a:latin typeface="Times New Roman"/>
                        </a:rPr>
                        <a:t>2,791</a:t>
                      </a:r>
                    </a:p>
                  </a:txBody>
                  <a:tcPr marL="9398" marR="9398" marT="9398"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altLang="zh-TW" sz="1800" b="0" i="0" u="none" strike="noStrike">
                          <a:solidFill>
                            <a:srgbClr val="000000"/>
                          </a:solidFill>
                          <a:latin typeface="Times New Roman"/>
                        </a:rPr>
                        <a:t>5.12 </a:t>
                      </a:r>
                    </a:p>
                  </a:txBody>
                  <a:tcPr marL="9398" marR="9398" marT="9398" marB="0" anchor="ctr">
                    <a:lnL>
                      <a:noFill/>
                    </a:lnL>
                    <a:lnR>
                      <a:noFill/>
                    </a:lnR>
                    <a:lnT>
                      <a:noFill/>
                    </a:lnT>
                    <a:lnB w="6350" cap="flat" cmpd="sng" algn="ctr">
                      <a:solidFill>
                        <a:srgbClr val="000000"/>
                      </a:solidFill>
                      <a:prstDash val="solid"/>
                      <a:round/>
                      <a:headEnd type="none" w="med" len="med"/>
                      <a:tailEnd type="none" w="med" len="med"/>
                    </a:lnB>
                  </a:tcPr>
                </a:tc>
              </a:tr>
              <a:tr h="368041">
                <a:tc>
                  <a:txBody>
                    <a:bodyPr/>
                    <a:lstStyle/>
                    <a:p>
                      <a:pPr algn="l" rtl="0" fontAlgn="ctr"/>
                      <a:r>
                        <a:rPr lang="en-US" altLang="zh-TW" sz="1800" b="0" i="0" u="none" strike="noStrike">
                          <a:solidFill>
                            <a:srgbClr val="000000"/>
                          </a:solidFill>
                          <a:latin typeface="Times New Roman"/>
                        </a:rPr>
                        <a:t>98</a:t>
                      </a:r>
                      <a:r>
                        <a:rPr lang="zh-TW" altLang="en-US" sz="1800" b="0" i="0" u="none" strike="noStrike">
                          <a:solidFill>
                            <a:srgbClr val="000000"/>
                          </a:solidFill>
                          <a:latin typeface="標楷體"/>
                        </a:rPr>
                        <a:t>年人數</a:t>
                      </a:r>
                      <a:r>
                        <a:rPr lang="en-US" altLang="zh-TW" sz="1800" b="0" i="0" u="none" strike="noStrike">
                          <a:solidFill>
                            <a:srgbClr val="000000"/>
                          </a:solidFill>
                          <a:latin typeface="Times New Roman"/>
                        </a:rPr>
                        <a:t>(%)</a:t>
                      </a:r>
                    </a:p>
                  </a:txBody>
                  <a:tcPr marL="9398" marR="9398" marT="9398"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rtl="0" fontAlgn="ctr"/>
                      <a:r>
                        <a:rPr lang="en-US" altLang="zh-TW" sz="1800" b="0" i="0" u="none" strike="noStrike">
                          <a:solidFill>
                            <a:srgbClr val="000000"/>
                          </a:solidFill>
                          <a:latin typeface="Times New Roman"/>
                        </a:rPr>
                        <a:t>10.54%</a:t>
                      </a:r>
                    </a:p>
                  </a:txBody>
                  <a:tcPr marL="9398" marR="9398" marT="9398"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rtl="0" fontAlgn="ctr"/>
                      <a:r>
                        <a:rPr lang="en-US" altLang="zh-TW" sz="1800" b="0" i="0" u="none" strike="noStrike" dirty="0">
                          <a:solidFill>
                            <a:srgbClr val="000000"/>
                          </a:solidFill>
                          <a:latin typeface="Times New Roman"/>
                        </a:rPr>
                        <a:t>89.46%</a:t>
                      </a:r>
                    </a:p>
                  </a:txBody>
                  <a:tcPr marL="9398" marR="9398" marT="9398"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zh-TW" altLang="en-US" sz="1800" b="0" i="0" u="none" strike="noStrike">
                          <a:solidFill>
                            <a:srgbClr val="000000"/>
                          </a:solidFill>
                          <a:latin typeface="Times New Roman"/>
                        </a:rPr>
                        <a:t>　</a:t>
                      </a:r>
                    </a:p>
                  </a:txBody>
                  <a:tcPr marL="9398" marR="9398" marT="9398" marB="0" anchor="ctr">
                    <a:lnL>
                      <a:noFill/>
                    </a:lnL>
                    <a:lnR>
                      <a:noFill/>
                    </a:lnR>
                    <a:lnT w="6350" cap="flat" cmpd="sng" algn="ctr">
                      <a:solidFill>
                        <a:srgbClr val="000000"/>
                      </a:solidFill>
                      <a:prstDash val="solid"/>
                      <a:round/>
                      <a:headEnd type="none" w="med" len="med"/>
                      <a:tailEnd type="none" w="med" len="med"/>
                    </a:lnT>
                    <a:lnB>
                      <a:noFill/>
                    </a:lnB>
                    <a:solidFill>
                      <a:srgbClr val="BFBFBF"/>
                    </a:solidFill>
                  </a:tcPr>
                </a:tc>
              </a:tr>
              <a:tr h="368041">
                <a:tc>
                  <a:txBody>
                    <a:bodyPr/>
                    <a:lstStyle/>
                    <a:p>
                      <a:pPr algn="l" rtl="0" fontAlgn="ctr"/>
                      <a:r>
                        <a:rPr lang="en-US" altLang="zh-TW" sz="1800" b="0" i="0" u="none" strike="noStrike">
                          <a:solidFill>
                            <a:srgbClr val="000000"/>
                          </a:solidFill>
                          <a:latin typeface="Times New Roman"/>
                        </a:rPr>
                        <a:t>98</a:t>
                      </a:r>
                      <a:r>
                        <a:rPr lang="zh-TW" altLang="en-US" sz="1800" b="0" i="0" u="none" strike="noStrike">
                          <a:solidFill>
                            <a:srgbClr val="000000"/>
                          </a:solidFill>
                          <a:latin typeface="標楷體"/>
                        </a:rPr>
                        <a:t>年平均每人藥費</a:t>
                      </a:r>
                      <a:endParaRPr lang="zh-TW" altLang="en-US" sz="1800" b="0" i="0" u="none" strike="noStrike">
                        <a:solidFill>
                          <a:srgbClr val="000000"/>
                        </a:solidFill>
                        <a:latin typeface="Times New Roman"/>
                      </a:endParaRPr>
                    </a:p>
                  </a:txBody>
                  <a:tcPr marL="9398" marR="9398" marT="9398"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rtl="0" fontAlgn="ctr"/>
                      <a:r>
                        <a:rPr lang="en-US" altLang="zh-TW" sz="1800" b="0" i="0" u="none" strike="noStrike">
                          <a:solidFill>
                            <a:srgbClr val="000000"/>
                          </a:solidFill>
                          <a:latin typeface="Times New Roman"/>
                        </a:rPr>
                        <a:t>21,354</a:t>
                      </a:r>
                    </a:p>
                  </a:txBody>
                  <a:tcPr marL="9398" marR="9398" marT="9398"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rtl="0" fontAlgn="ctr"/>
                      <a:r>
                        <a:rPr lang="en-US" altLang="zh-TW" sz="1800" b="0" i="0" u="none" strike="noStrike" dirty="0">
                          <a:solidFill>
                            <a:srgbClr val="000000"/>
                          </a:solidFill>
                          <a:latin typeface="Times New Roman"/>
                        </a:rPr>
                        <a:t>3,797</a:t>
                      </a:r>
                    </a:p>
                  </a:txBody>
                  <a:tcPr marL="9398" marR="9398" marT="9398"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altLang="zh-TW" sz="1800" b="0" i="0" u="none" strike="noStrike" dirty="0">
                          <a:solidFill>
                            <a:srgbClr val="000000"/>
                          </a:solidFill>
                          <a:latin typeface="Times New Roman"/>
                        </a:rPr>
                        <a:t>5.62 </a:t>
                      </a:r>
                    </a:p>
                  </a:txBody>
                  <a:tcPr marL="9398" marR="9398" marT="9398" marB="0" anchor="ctr">
                    <a:lnL>
                      <a:noFill/>
                    </a:lnL>
                    <a:lnR>
                      <a:noFill/>
                    </a:lnR>
                    <a:lnT>
                      <a:noFill/>
                    </a:lnT>
                    <a:lnB w="6350" cap="flat" cmpd="sng" algn="ctr">
                      <a:solidFill>
                        <a:srgbClr val="000000"/>
                      </a:solidFill>
                      <a:prstDash val="solid"/>
                      <a:round/>
                      <a:headEnd type="none" w="med" len="med"/>
                      <a:tailEnd type="none" w="med" len="med"/>
                    </a:lnB>
                  </a:tcPr>
                </a:tc>
              </a:tr>
              <a:tr h="368041">
                <a:tc>
                  <a:txBody>
                    <a:bodyPr/>
                    <a:lstStyle/>
                    <a:p>
                      <a:pPr algn="l" rtl="0" fontAlgn="ctr"/>
                      <a:r>
                        <a:rPr lang="en-US" altLang="zh-TW" sz="1800" b="0" i="0" u="none" strike="noStrike">
                          <a:solidFill>
                            <a:srgbClr val="000000"/>
                          </a:solidFill>
                          <a:latin typeface="Times New Roman"/>
                        </a:rPr>
                        <a:t>99</a:t>
                      </a:r>
                      <a:r>
                        <a:rPr lang="zh-TW" altLang="en-US" sz="1800" b="0" i="0" u="none" strike="noStrike">
                          <a:solidFill>
                            <a:srgbClr val="000000"/>
                          </a:solidFill>
                          <a:latin typeface="標楷體"/>
                        </a:rPr>
                        <a:t>年</a:t>
                      </a:r>
                      <a:r>
                        <a:rPr lang="en-US" altLang="zh-TW" sz="1800" b="0" i="0" u="none" strike="noStrike">
                          <a:solidFill>
                            <a:srgbClr val="000000"/>
                          </a:solidFill>
                          <a:latin typeface="Times New Roman"/>
                        </a:rPr>
                        <a:t>(1-9</a:t>
                      </a:r>
                      <a:r>
                        <a:rPr lang="zh-TW" altLang="en-US" sz="1800" b="0" i="0" u="none" strike="noStrike">
                          <a:solidFill>
                            <a:srgbClr val="000000"/>
                          </a:solidFill>
                          <a:latin typeface="標楷體"/>
                        </a:rPr>
                        <a:t>月</a:t>
                      </a:r>
                      <a:r>
                        <a:rPr lang="en-US" altLang="zh-TW" sz="1800" b="0" i="0" u="none" strike="noStrike">
                          <a:solidFill>
                            <a:srgbClr val="000000"/>
                          </a:solidFill>
                          <a:latin typeface="Times New Roman"/>
                        </a:rPr>
                        <a:t>)</a:t>
                      </a:r>
                      <a:r>
                        <a:rPr lang="zh-TW" altLang="en-US" sz="1800" b="0" i="0" u="none" strike="noStrike">
                          <a:solidFill>
                            <a:srgbClr val="000000"/>
                          </a:solidFill>
                          <a:latin typeface="標楷體"/>
                        </a:rPr>
                        <a:t>人數</a:t>
                      </a:r>
                      <a:r>
                        <a:rPr lang="en-US" altLang="zh-TW" sz="1800" b="0" i="0" u="none" strike="noStrike">
                          <a:solidFill>
                            <a:srgbClr val="000000"/>
                          </a:solidFill>
                          <a:latin typeface="Times New Roman"/>
                        </a:rPr>
                        <a:t>(%)</a:t>
                      </a:r>
                    </a:p>
                  </a:txBody>
                  <a:tcPr marL="9398" marR="9398" marT="9398"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rtl="0" fontAlgn="ctr"/>
                      <a:r>
                        <a:rPr lang="en-US" altLang="zh-TW" sz="1800" b="0" i="0" u="none" strike="noStrike" dirty="0">
                          <a:solidFill>
                            <a:srgbClr val="000000"/>
                          </a:solidFill>
                          <a:latin typeface="Times New Roman"/>
                        </a:rPr>
                        <a:t>10.62%</a:t>
                      </a:r>
                    </a:p>
                  </a:txBody>
                  <a:tcPr marL="9398" marR="9398" marT="9398"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rtl="0" fontAlgn="ctr"/>
                      <a:r>
                        <a:rPr lang="en-US" altLang="zh-TW" sz="1800" b="0" i="0" u="none" strike="noStrike" dirty="0">
                          <a:solidFill>
                            <a:srgbClr val="000000"/>
                          </a:solidFill>
                          <a:latin typeface="Times New Roman"/>
                        </a:rPr>
                        <a:t>89.38%</a:t>
                      </a:r>
                    </a:p>
                  </a:txBody>
                  <a:tcPr marL="9398" marR="9398" marT="9398"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zh-TW" altLang="en-US" sz="1800" b="0" i="0" u="none" strike="noStrike" dirty="0">
                          <a:solidFill>
                            <a:srgbClr val="000000"/>
                          </a:solidFill>
                          <a:latin typeface="Times New Roman"/>
                        </a:rPr>
                        <a:t>　</a:t>
                      </a:r>
                    </a:p>
                  </a:txBody>
                  <a:tcPr marL="9398" marR="9398" marT="9398" marB="0" anchor="ctr">
                    <a:lnL>
                      <a:noFill/>
                    </a:lnL>
                    <a:lnR>
                      <a:noFill/>
                    </a:lnR>
                    <a:lnT w="6350" cap="flat" cmpd="sng" algn="ctr">
                      <a:solidFill>
                        <a:srgbClr val="000000"/>
                      </a:solidFill>
                      <a:prstDash val="solid"/>
                      <a:round/>
                      <a:headEnd type="none" w="med" len="med"/>
                      <a:tailEnd type="none" w="med" len="med"/>
                    </a:lnT>
                    <a:lnB>
                      <a:noFill/>
                    </a:lnB>
                    <a:solidFill>
                      <a:srgbClr val="BFBFBF"/>
                    </a:solidFill>
                  </a:tcPr>
                </a:tc>
              </a:tr>
              <a:tr h="368041">
                <a:tc>
                  <a:txBody>
                    <a:bodyPr/>
                    <a:lstStyle/>
                    <a:p>
                      <a:pPr algn="l" rtl="0" fontAlgn="ctr"/>
                      <a:r>
                        <a:rPr lang="en-US" altLang="zh-TW" sz="1800" b="0" i="0" u="none" strike="noStrike">
                          <a:solidFill>
                            <a:srgbClr val="000000"/>
                          </a:solidFill>
                          <a:latin typeface="Times New Roman"/>
                        </a:rPr>
                        <a:t>99</a:t>
                      </a:r>
                      <a:r>
                        <a:rPr lang="zh-TW" altLang="en-US" sz="1800" b="0" i="0" u="none" strike="noStrike">
                          <a:solidFill>
                            <a:srgbClr val="000000"/>
                          </a:solidFill>
                          <a:latin typeface="標楷體"/>
                        </a:rPr>
                        <a:t>年</a:t>
                      </a:r>
                      <a:r>
                        <a:rPr lang="en-US" altLang="zh-TW" sz="1800" b="0" i="0" u="none" strike="noStrike">
                          <a:solidFill>
                            <a:srgbClr val="000000"/>
                          </a:solidFill>
                          <a:latin typeface="Times New Roman"/>
                        </a:rPr>
                        <a:t>(1-9</a:t>
                      </a:r>
                      <a:r>
                        <a:rPr lang="zh-TW" altLang="en-US" sz="1800" b="0" i="0" u="none" strike="noStrike">
                          <a:solidFill>
                            <a:srgbClr val="000000"/>
                          </a:solidFill>
                          <a:latin typeface="標楷體"/>
                        </a:rPr>
                        <a:t>月</a:t>
                      </a:r>
                      <a:r>
                        <a:rPr lang="en-US" altLang="zh-TW" sz="1800" b="0" i="0" u="none" strike="noStrike">
                          <a:solidFill>
                            <a:srgbClr val="000000"/>
                          </a:solidFill>
                          <a:latin typeface="Times New Roman"/>
                        </a:rPr>
                        <a:t>)</a:t>
                      </a:r>
                      <a:r>
                        <a:rPr lang="zh-TW" altLang="en-US" sz="1800" b="0" i="0" u="none" strike="noStrike">
                          <a:solidFill>
                            <a:srgbClr val="000000"/>
                          </a:solidFill>
                          <a:latin typeface="標楷體"/>
                        </a:rPr>
                        <a:t>平均每人藥費</a:t>
                      </a:r>
                      <a:endParaRPr lang="zh-TW" altLang="en-US" sz="1800" b="0" i="0" u="none" strike="noStrike">
                        <a:solidFill>
                          <a:srgbClr val="000000"/>
                        </a:solidFill>
                        <a:latin typeface="Times New Roman"/>
                      </a:endParaRPr>
                    </a:p>
                  </a:txBody>
                  <a:tcPr marL="9398" marR="9398" marT="9398"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rtl="0" fontAlgn="ctr"/>
                      <a:r>
                        <a:rPr lang="en-US" altLang="zh-TW" sz="1800" b="0" i="0" u="none" strike="noStrike">
                          <a:solidFill>
                            <a:srgbClr val="000000"/>
                          </a:solidFill>
                          <a:latin typeface="Times New Roman"/>
                        </a:rPr>
                        <a:t>19,945</a:t>
                      </a:r>
                    </a:p>
                  </a:txBody>
                  <a:tcPr marL="9398" marR="9398" marT="9398"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rtl="0" fontAlgn="ctr"/>
                      <a:r>
                        <a:rPr lang="en-US" altLang="zh-TW" sz="1800" b="0" i="0" u="none" strike="noStrike" dirty="0">
                          <a:solidFill>
                            <a:srgbClr val="000000"/>
                          </a:solidFill>
                          <a:latin typeface="Times New Roman"/>
                        </a:rPr>
                        <a:t>3,886</a:t>
                      </a:r>
                    </a:p>
                  </a:txBody>
                  <a:tcPr marL="9398" marR="9398" marT="9398"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ctr"/>
                      <a:r>
                        <a:rPr lang="en-US" altLang="zh-TW" sz="1800" b="0" i="0" u="none" strike="noStrike" dirty="0">
                          <a:solidFill>
                            <a:srgbClr val="000000"/>
                          </a:solidFill>
                          <a:latin typeface="Times New Roman"/>
                        </a:rPr>
                        <a:t>5.13 </a:t>
                      </a:r>
                    </a:p>
                  </a:txBody>
                  <a:tcPr marL="9398" marR="9398" marT="9398" marB="0" anchor="ctr">
                    <a:lnL>
                      <a:noFill/>
                    </a:lnL>
                    <a:lnR>
                      <a:noFill/>
                    </a:lnR>
                    <a:lnT>
                      <a:noFill/>
                    </a:lnT>
                    <a:lnB w="12700" cap="flat" cmpd="sng" algn="ctr">
                      <a:solidFill>
                        <a:srgbClr val="000000"/>
                      </a:solidFill>
                      <a:prstDash val="solid"/>
                      <a:round/>
                      <a:headEnd type="none" w="med" len="med"/>
                      <a:tailEnd type="none" w="med" len="med"/>
                    </a:lnB>
                  </a:tcPr>
                </a:tc>
              </a:tr>
              <a:tr h="368041">
                <a:tc gridSpan="4">
                  <a:txBody>
                    <a:bodyPr/>
                    <a:lstStyle/>
                    <a:p>
                      <a:pPr algn="l" rtl="0" fontAlgn="ctr"/>
                      <a:r>
                        <a:rPr lang="en-US" altLang="zh-TW" sz="1000" b="0" i="0" u="none" strike="noStrike" dirty="0">
                          <a:solidFill>
                            <a:srgbClr val="000000"/>
                          </a:solidFill>
                          <a:latin typeface="標楷體"/>
                        </a:rPr>
                        <a:t>【</a:t>
                      </a:r>
                      <a:r>
                        <a:rPr lang="zh-TW" altLang="en-US" sz="1000" b="0" i="0" u="none" strike="noStrike" dirty="0">
                          <a:solidFill>
                            <a:srgbClr val="000000"/>
                          </a:solidFill>
                          <a:latin typeface="標楷體"/>
                        </a:rPr>
                        <a:t>註</a:t>
                      </a:r>
                      <a:r>
                        <a:rPr lang="en-US" altLang="zh-TW" sz="1000" b="0" i="0" u="none" strike="noStrike" dirty="0">
                          <a:solidFill>
                            <a:srgbClr val="000000"/>
                          </a:solidFill>
                          <a:latin typeface="標楷體"/>
                        </a:rPr>
                        <a:t>】</a:t>
                      </a:r>
                      <a:r>
                        <a:rPr lang="en-US" altLang="zh-TW" sz="1000" b="0" i="0" u="none" strike="noStrike" dirty="0">
                          <a:solidFill>
                            <a:srgbClr val="000000"/>
                          </a:solidFill>
                          <a:latin typeface="Times New Roman"/>
                        </a:rPr>
                        <a:t>1.</a:t>
                      </a:r>
                      <a:r>
                        <a:rPr lang="zh-TW" altLang="en-US" sz="1000" b="0" i="0" u="none" strike="noStrike" dirty="0">
                          <a:solidFill>
                            <a:srgbClr val="000000"/>
                          </a:solidFill>
                          <a:latin typeface="標楷體"/>
                        </a:rPr>
                        <a:t>資料來源</a:t>
                      </a:r>
                      <a:r>
                        <a:rPr lang="zh-TW" altLang="en-US" sz="1000" b="0" i="0" u="none" strike="noStrike" dirty="0">
                          <a:solidFill>
                            <a:srgbClr val="000000"/>
                          </a:solidFill>
                          <a:latin typeface="Times New Roman"/>
                        </a:rPr>
                        <a:t> </a:t>
                      </a:r>
                      <a:r>
                        <a:rPr lang="en-US" altLang="zh-TW" sz="1000" b="0" i="0" u="none" strike="noStrike" dirty="0">
                          <a:solidFill>
                            <a:srgbClr val="000000"/>
                          </a:solidFill>
                          <a:latin typeface="Times New Roman"/>
                        </a:rPr>
                        <a:t>: </a:t>
                      </a:r>
                      <a:r>
                        <a:rPr lang="zh-TW" altLang="en-US" sz="1000" b="0" i="0" u="none" strike="noStrike" dirty="0">
                          <a:solidFill>
                            <a:srgbClr val="000000"/>
                          </a:solidFill>
                          <a:latin typeface="標楷體"/>
                        </a:rPr>
                        <a:t>中央健康保險局</a:t>
                      </a:r>
                      <a:r>
                        <a:rPr lang="zh-TW" altLang="en-US" sz="1000" b="0" i="0" u="none" strike="noStrike" dirty="0">
                          <a:solidFill>
                            <a:srgbClr val="000000"/>
                          </a:solidFill>
                          <a:latin typeface="Times New Roman"/>
                        </a:rPr>
                        <a:t> </a:t>
                      </a:r>
                      <a:r>
                        <a:rPr lang="en-US" altLang="zh-TW" sz="1000" b="0" i="0" u="none" strike="noStrike" dirty="0">
                          <a:solidFill>
                            <a:srgbClr val="000000"/>
                          </a:solidFill>
                          <a:latin typeface="Times New Roman"/>
                        </a:rPr>
                        <a:t>88</a:t>
                      </a:r>
                      <a:r>
                        <a:rPr lang="zh-TW" altLang="en-US" sz="1000" b="0" i="0" u="none" strike="noStrike" dirty="0">
                          <a:solidFill>
                            <a:srgbClr val="000000"/>
                          </a:solidFill>
                          <a:latin typeface="標楷體"/>
                        </a:rPr>
                        <a:t>年及</a:t>
                      </a:r>
                      <a:r>
                        <a:rPr lang="en-US" altLang="zh-TW" sz="1000" b="0" i="0" u="none" strike="noStrike" dirty="0">
                          <a:solidFill>
                            <a:srgbClr val="000000"/>
                          </a:solidFill>
                          <a:latin typeface="Times New Roman"/>
                        </a:rPr>
                        <a:t>98</a:t>
                      </a:r>
                      <a:r>
                        <a:rPr lang="zh-TW" altLang="en-US" sz="1000" b="0" i="0" u="none" strike="noStrike" dirty="0">
                          <a:solidFill>
                            <a:srgbClr val="000000"/>
                          </a:solidFill>
                          <a:latin typeface="標楷體"/>
                        </a:rPr>
                        <a:t>年重要業務報告</a:t>
                      </a:r>
                      <a:r>
                        <a:rPr lang="en-US" altLang="zh-TW" sz="1000" b="0" i="0" u="none" strike="noStrike" dirty="0">
                          <a:solidFill>
                            <a:srgbClr val="000000"/>
                          </a:solidFill>
                          <a:latin typeface="Times New Roman"/>
                        </a:rPr>
                        <a:t>(</a:t>
                      </a:r>
                      <a:r>
                        <a:rPr lang="zh-TW" altLang="en-US" sz="1000" b="0" i="0" u="none" strike="noStrike" dirty="0">
                          <a:solidFill>
                            <a:srgbClr val="000000"/>
                          </a:solidFill>
                          <a:latin typeface="標楷體"/>
                        </a:rPr>
                        <a:t>承保檔</a:t>
                      </a:r>
                      <a:r>
                        <a:rPr lang="en-US" altLang="zh-TW" sz="1000" b="0" i="0" u="none" strike="noStrike" dirty="0">
                          <a:solidFill>
                            <a:srgbClr val="000000"/>
                          </a:solidFill>
                          <a:latin typeface="Times New Roman"/>
                        </a:rPr>
                        <a:t>)</a:t>
                      </a:r>
                      <a:r>
                        <a:rPr lang="zh-TW" altLang="en-US" sz="1000" b="0" i="0" u="none" strike="noStrike" dirty="0">
                          <a:solidFill>
                            <a:srgbClr val="000000"/>
                          </a:solidFill>
                          <a:latin typeface="標楷體"/>
                        </a:rPr>
                        <a:t>及門住交清單明細檔</a:t>
                      </a:r>
                      <a:endParaRPr lang="zh-TW" altLang="en-US" sz="1000" b="0" i="0" u="none" strike="noStrike" dirty="0">
                        <a:solidFill>
                          <a:srgbClr val="000000"/>
                        </a:solidFill>
                        <a:latin typeface="Times New Roman"/>
                      </a:endParaRPr>
                    </a:p>
                  </a:txBody>
                  <a:tcPr marL="9398" marR="9398" marT="9398" marB="0" anchor="ctr">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368041">
                <a:tc gridSpan="4">
                  <a:txBody>
                    <a:bodyPr/>
                    <a:lstStyle/>
                    <a:p>
                      <a:pPr algn="l" rtl="0" fontAlgn="ctr"/>
                      <a:r>
                        <a:rPr lang="zh-TW" altLang="en-US" sz="1000" b="0" i="0" u="none" strike="noStrike" dirty="0">
                          <a:solidFill>
                            <a:srgbClr val="000000"/>
                          </a:solidFill>
                          <a:latin typeface="Times New Roman"/>
                        </a:rPr>
                        <a:t>            </a:t>
                      </a:r>
                      <a:r>
                        <a:rPr lang="zh-TW" altLang="en-US" sz="1000" b="0" i="0" u="none" strike="noStrike" dirty="0" smtClean="0">
                          <a:solidFill>
                            <a:srgbClr val="000000"/>
                          </a:solidFill>
                          <a:latin typeface="Times New Roman"/>
                        </a:rPr>
                        <a:t> </a:t>
                      </a:r>
                      <a:r>
                        <a:rPr lang="en-US" altLang="zh-TW" sz="1000" b="0" i="0" u="none" strike="noStrike" dirty="0">
                          <a:solidFill>
                            <a:srgbClr val="000000"/>
                          </a:solidFill>
                          <a:latin typeface="Times New Roman"/>
                        </a:rPr>
                        <a:t>2.</a:t>
                      </a:r>
                      <a:r>
                        <a:rPr lang="zh-TW" altLang="en-US" sz="1000" b="0" i="0" u="none" strike="noStrike" dirty="0">
                          <a:solidFill>
                            <a:srgbClr val="000000"/>
                          </a:solidFill>
                          <a:latin typeface="標楷體"/>
                        </a:rPr>
                        <a:t>資料均排除代辦案件</a:t>
                      </a:r>
                      <a:endParaRPr lang="zh-TW" altLang="en-US" sz="1000" b="0" i="0" u="none" strike="noStrike" dirty="0">
                        <a:solidFill>
                          <a:srgbClr val="000000"/>
                        </a:solidFill>
                        <a:latin typeface="Times New Roman"/>
                      </a:endParaRPr>
                    </a:p>
                  </a:txBody>
                  <a:tcPr marL="9398" marR="9398" marT="9398" marB="0" anchor="ctr">
                    <a:lnL>
                      <a:noFill/>
                    </a:lnL>
                    <a:lnR>
                      <a:noFill/>
                    </a:lnR>
                    <a:lnT>
                      <a:noFill/>
                    </a:lnT>
                    <a:lnB>
                      <a:noFill/>
                    </a:lnB>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bl>
          </a:graphicData>
        </a:graphic>
      </p:graphicFrame>
    </p:spTree>
  </p:cSld>
  <p:clrMapOvr>
    <a:masterClrMapping/>
  </p:clrMapOvr>
  <p:transition spd="slow">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6"/>
          <p:cNvSpPr>
            <a:spLocks noGrp="1" noChangeArrowheads="1"/>
          </p:cNvSpPr>
          <p:nvPr>
            <p:ph type="sldNum" sz="quarter" idx="12"/>
          </p:nvPr>
        </p:nvSpPr>
        <p:spPr>
          <a:noFill/>
        </p:spPr>
        <p:txBody>
          <a:bodyPr/>
          <a:lstStyle/>
          <a:p>
            <a:fld id="{B4DFADDD-9ED7-4D4A-8CD1-CD56ADD6720A}" type="slidenum">
              <a:rPr lang="en-US" altLang="zh-TW" smtClean="0"/>
              <a:pPr/>
              <a:t>8</a:t>
            </a:fld>
            <a:endParaRPr lang="en-US" altLang="zh-TW" smtClean="0"/>
          </a:p>
        </p:txBody>
      </p:sp>
      <p:sp>
        <p:nvSpPr>
          <p:cNvPr id="26626" name="標題 1"/>
          <p:cNvSpPr>
            <a:spLocks noGrp="1"/>
          </p:cNvSpPr>
          <p:nvPr>
            <p:ph type="title"/>
          </p:nvPr>
        </p:nvSpPr>
        <p:spPr>
          <a:xfrm>
            <a:off x="488950" y="260350"/>
            <a:ext cx="8915400" cy="1143000"/>
          </a:xfrm>
        </p:spPr>
        <p:txBody>
          <a:bodyPr/>
          <a:lstStyle/>
          <a:p>
            <a:r>
              <a:rPr lang="zh-TW" altLang="en-US" sz="4000" smtClean="0"/>
              <a:t>疾病別藥費成長解析</a:t>
            </a:r>
          </a:p>
        </p:txBody>
      </p:sp>
      <p:pic>
        <p:nvPicPr>
          <p:cNvPr id="26627" name="Picture 1"/>
          <p:cNvPicPr>
            <a:picLocks noChangeAspect="1" noChangeArrowheads="1"/>
          </p:cNvPicPr>
          <p:nvPr/>
        </p:nvPicPr>
        <p:blipFill>
          <a:blip r:embed="rId2"/>
          <a:srcRect/>
          <a:stretch>
            <a:fillRect/>
          </a:stretch>
        </p:blipFill>
        <p:spPr bwMode="auto">
          <a:xfrm>
            <a:off x="704850" y="1989138"/>
            <a:ext cx="8896350" cy="2519362"/>
          </a:xfrm>
          <a:prstGeom prst="rect">
            <a:avLst/>
          </a:prstGeom>
          <a:noFill/>
          <a:ln w="9525">
            <a:noFill/>
            <a:miter lim="800000"/>
            <a:headEnd/>
            <a:tailEnd/>
          </a:ln>
        </p:spPr>
      </p:pic>
      <p:sp>
        <p:nvSpPr>
          <p:cNvPr id="5" name="文字方塊 4"/>
          <p:cNvSpPr txBox="1"/>
          <p:nvPr/>
        </p:nvSpPr>
        <p:spPr>
          <a:xfrm>
            <a:off x="488950" y="4724400"/>
            <a:ext cx="8928100" cy="1201738"/>
          </a:xfrm>
          <a:prstGeom prst="rect">
            <a:avLst/>
          </a:prstGeom>
          <a:noFill/>
        </p:spPr>
        <p:txBody>
          <a:bodyPr>
            <a:spAutoFit/>
          </a:bodyPr>
          <a:lstStyle/>
          <a:p>
            <a:pPr marL="457200" indent="-457200">
              <a:buFontTx/>
              <a:buAutoNum type="arabicPeriod"/>
              <a:defRPr/>
            </a:pPr>
            <a:r>
              <a:rPr lang="zh-TW" altLang="en-US" b="1" dirty="0">
                <a:solidFill>
                  <a:srgbClr val="FF0000"/>
                </a:solidFill>
                <a:latin typeface="+mn-ea"/>
                <a:ea typeface="+mn-ea"/>
              </a:rPr>
              <a:t>近</a:t>
            </a:r>
            <a:r>
              <a:rPr lang="en-US" altLang="zh-TW" b="1" dirty="0">
                <a:solidFill>
                  <a:srgbClr val="FF0000"/>
                </a:solidFill>
                <a:latin typeface="+mn-ea"/>
                <a:ea typeface="+mn-ea"/>
              </a:rPr>
              <a:t>5</a:t>
            </a:r>
            <a:r>
              <a:rPr lang="zh-TW" altLang="en-US" b="1" dirty="0">
                <a:solidFill>
                  <a:srgbClr val="FF0000"/>
                </a:solidFill>
                <a:latin typeface="+mn-ea"/>
                <a:ea typeface="+mn-ea"/>
              </a:rPr>
              <a:t>成的藥費用於慢性病門診，近</a:t>
            </a:r>
            <a:r>
              <a:rPr lang="en-US" altLang="zh-TW" b="1" dirty="0">
                <a:solidFill>
                  <a:srgbClr val="FF0000"/>
                </a:solidFill>
                <a:latin typeface="+mn-ea"/>
                <a:ea typeface="+mn-ea"/>
              </a:rPr>
              <a:t>3</a:t>
            </a:r>
            <a:r>
              <a:rPr lang="zh-TW" altLang="en-US" b="1" dirty="0">
                <a:solidFill>
                  <a:srgbClr val="FF0000"/>
                </a:solidFill>
                <a:latin typeface="+mn-ea"/>
                <a:ea typeface="+mn-ea"/>
              </a:rPr>
              <a:t>成的藥費用於重大傷病病人</a:t>
            </a:r>
            <a:endParaRPr lang="en-US" altLang="zh-TW" b="1" dirty="0">
              <a:solidFill>
                <a:srgbClr val="FF0000"/>
              </a:solidFill>
              <a:latin typeface="+mn-ea"/>
              <a:ea typeface="+mn-ea"/>
            </a:endParaRPr>
          </a:p>
          <a:p>
            <a:pPr marL="457200" indent="-457200">
              <a:buFontTx/>
              <a:buAutoNum type="arabicPeriod"/>
              <a:defRPr/>
            </a:pPr>
            <a:r>
              <a:rPr lang="zh-TW" altLang="en-US" b="1" dirty="0">
                <a:solidFill>
                  <a:srgbClr val="FF0000"/>
                </a:solidFill>
                <a:latin typeface="標楷體" pitchFamily="65" charset="-120"/>
                <a:ea typeface="標楷體" pitchFamily="65" charset="-120"/>
              </a:rPr>
              <a:t>重大傷病</a:t>
            </a:r>
            <a:r>
              <a:rPr lang="en-US" altLang="zh-TW" b="1" dirty="0">
                <a:solidFill>
                  <a:srgbClr val="FF0000"/>
                </a:solidFill>
                <a:latin typeface="標楷體" pitchFamily="65" charset="-120"/>
                <a:ea typeface="標楷體" pitchFamily="65" charset="-120"/>
              </a:rPr>
              <a:t>(</a:t>
            </a:r>
            <a:r>
              <a:rPr lang="zh-TW" altLang="en-US" b="1" dirty="0">
                <a:solidFill>
                  <a:srgbClr val="FF0000"/>
                </a:solidFill>
                <a:latin typeface="標楷體" pitchFamily="65" charset="-120"/>
                <a:ea typeface="標楷體" pitchFamily="65" charset="-120"/>
              </a:rPr>
              <a:t>例如：癌症</a:t>
            </a:r>
            <a:r>
              <a:rPr lang="en-US" altLang="zh-TW" b="1" dirty="0">
                <a:solidFill>
                  <a:srgbClr val="FF0000"/>
                </a:solidFill>
                <a:latin typeface="標楷體" pitchFamily="65" charset="-120"/>
                <a:ea typeface="標楷體" pitchFamily="65" charset="-120"/>
              </a:rPr>
              <a:t>)</a:t>
            </a:r>
            <a:r>
              <a:rPr lang="zh-TW" altLang="en-US" b="1" dirty="0">
                <a:solidFill>
                  <a:srgbClr val="FF0000"/>
                </a:solidFill>
                <a:latin typeface="標楷體" pitchFamily="65" charset="-120"/>
                <a:ea typeface="標楷體" pitchFamily="65" charset="-120"/>
              </a:rPr>
              <a:t>的藥費成長率較高</a:t>
            </a:r>
            <a:endParaRPr lang="en-US" altLang="zh-TW" b="1" dirty="0">
              <a:solidFill>
                <a:srgbClr val="FF0000"/>
              </a:solidFill>
              <a:latin typeface="標楷體" pitchFamily="65" charset="-120"/>
              <a:ea typeface="標楷體" pitchFamily="65" charset="-120"/>
            </a:endParaRPr>
          </a:p>
          <a:p>
            <a:pPr marL="457200" indent="-457200">
              <a:buFontTx/>
              <a:buAutoNum type="arabicPeriod"/>
              <a:defRPr/>
            </a:pPr>
            <a:endParaRPr lang="zh-TW" altLang="en-US" b="1" dirty="0">
              <a:solidFill>
                <a:srgbClr val="FF0000"/>
              </a:solidFill>
              <a:latin typeface="標楷體" pitchFamily="65" charset="-120"/>
              <a:ea typeface="標楷體" pitchFamily="65" charset="-120"/>
            </a:endParaRPr>
          </a:p>
        </p:txBody>
      </p:sp>
    </p:spTree>
  </p:cSld>
  <p:clrMapOvr>
    <a:masterClrMapping/>
  </p:clrMapOvr>
  <p:transition spd="slow">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6"/>
          <p:cNvSpPr>
            <a:spLocks noGrp="1" noChangeArrowheads="1"/>
          </p:cNvSpPr>
          <p:nvPr>
            <p:ph type="sldNum" sz="quarter" idx="12"/>
          </p:nvPr>
        </p:nvSpPr>
        <p:spPr>
          <a:noFill/>
        </p:spPr>
        <p:txBody>
          <a:bodyPr/>
          <a:lstStyle/>
          <a:p>
            <a:fld id="{126D656A-DCF9-4344-B1E5-A0D5E69D38E8}" type="slidenum">
              <a:rPr lang="en-US" altLang="zh-TW" smtClean="0"/>
              <a:pPr/>
              <a:t>9</a:t>
            </a:fld>
            <a:endParaRPr lang="en-US" altLang="zh-TW" smtClean="0"/>
          </a:p>
        </p:txBody>
      </p:sp>
      <p:sp>
        <p:nvSpPr>
          <p:cNvPr id="27650" name="標題 1"/>
          <p:cNvSpPr>
            <a:spLocks noGrp="1"/>
          </p:cNvSpPr>
          <p:nvPr>
            <p:ph type="title"/>
          </p:nvPr>
        </p:nvSpPr>
        <p:spPr>
          <a:xfrm>
            <a:off x="415925" y="-242888"/>
            <a:ext cx="8420100" cy="1008063"/>
          </a:xfrm>
        </p:spPr>
        <p:txBody>
          <a:bodyPr/>
          <a:lstStyle/>
          <a:p>
            <a:r>
              <a:rPr lang="zh-TW" altLang="en-US" sz="4000" smtClean="0"/>
              <a:t>疾病別藥費成長解析</a:t>
            </a:r>
            <a:r>
              <a:rPr lang="en-US" altLang="zh-TW" sz="4000" smtClean="0"/>
              <a:t>-</a:t>
            </a:r>
            <a:r>
              <a:rPr lang="zh-TW" altLang="en-US" sz="4000" smtClean="0"/>
              <a:t>重大傷病</a:t>
            </a:r>
          </a:p>
        </p:txBody>
      </p:sp>
      <p:graphicFrame>
        <p:nvGraphicFramePr>
          <p:cNvPr id="4" name="表格 3"/>
          <p:cNvGraphicFramePr>
            <a:graphicFrameLocks noGrp="1"/>
          </p:cNvGraphicFramePr>
          <p:nvPr/>
        </p:nvGraphicFramePr>
        <p:xfrm>
          <a:off x="415925" y="836613"/>
          <a:ext cx="8858250" cy="4983162"/>
        </p:xfrm>
        <a:graphic>
          <a:graphicData uri="http://schemas.openxmlformats.org/drawingml/2006/table">
            <a:tbl>
              <a:tblPr/>
              <a:tblGrid>
                <a:gridCol w="1158875"/>
                <a:gridCol w="3155950"/>
                <a:gridCol w="1006475"/>
                <a:gridCol w="1022350"/>
                <a:gridCol w="1020763"/>
                <a:gridCol w="1493837"/>
              </a:tblGrid>
              <a:tr h="254000">
                <a:tc rowSpan="2" grid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標楷體" pitchFamily="65" charset="-120"/>
                        </a:rPr>
                        <a:t>重大傷病種類</a:t>
                      </a:r>
                    </a:p>
                  </a:txBody>
                  <a:tcPr marL="6792" marR="6792" marT="627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2DDDC"/>
                    </a:solidFill>
                  </a:tcPr>
                </a:tc>
                <a:tc rowSpan="2" hMerge="1">
                  <a:txBody>
                    <a:bodyPr/>
                    <a:lstStyle/>
                    <a:p>
                      <a:endParaRPr lang="zh-TW" altLang="en-US"/>
                    </a:p>
                  </a:txBody>
                  <a:tcPr/>
                </a:tc>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200" b="1" i="0" u="none" strike="noStrike" cap="none" normalizeH="0" baseline="0" smtClean="0">
                          <a:ln>
                            <a:noFill/>
                          </a:ln>
                          <a:solidFill>
                            <a:srgbClr val="000000"/>
                          </a:solidFill>
                          <a:effectLst/>
                          <a:latin typeface="新細明體" charset="-120"/>
                          <a:ea typeface="標楷體" pitchFamily="65" charset="-120"/>
                        </a:rPr>
                        <a:t>88</a:t>
                      </a: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rPr>
                        <a:t>年</a:t>
                      </a:r>
                      <a:r>
                        <a:rPr kumimoji="0" lang="zh-TW" altLang="en-US" sz="1200" b="1" i="0" u="none" strike="noStrike" cap="none" normalizeH="0" baseline="0" smtClean="0">
                          <a:ln>
                            <a:noFill/>
                          </a:ln>
                          <a:solidFill>
                            <a:srgbClr val="000000"/>
                          </a:solidFill>
                          <a:effectLst/>
                          <a:latin typeface="新細明體" charset="-120"/>
                          <a:ea typeface="標楷體" pitchFamily="65" charset="-120"/>
                        </a:rPr>
                        <a:t> </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2DDDC"/>
                    </a:solidFill>
                  </a:tcPr>
                </a:tc>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200" b="1" i="0" u="none" strike="noStrike" cap="none" normalizeH="0" baseline="0" smtClean="0">
                          <a:ln>
                            <a:noFill/>
                          </a:ln>
                          <a:solidFill>
                            <a:srgbClr val="000000"/>
                          </a:solidFill>
                          <a:effectLst/>
                          <a:latin typeface="新細明體" charset="-120"/>
                          <a:ea typeface="標楷體" pitchFamily="65" charset="-120"/>
                        </a:rPr>
                        <a:t>98</a:t>
                      </a: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rPr>
                        <a:t>年</a:t>
                      </a:r>
                      <a:endParaRPr kumimoji="0" lang="zh-TW" altLang="en-US" sz="1200" b="1" i="0" u="none" strike="noStrike" cap="none" normalizeH="0" baseline="0" smtClean="0">
                        <a:ln>
                          <a:noFill/>
                        </a:ln>
                        <a:solidFill>
                          <a:srgbClr val="000000"/>
                        </a:solidFill>
                        <a:effectLst/>
                        <a:latin typeface="新細明體" charset="-120"/>
                        <a:ea typeface="標楷體" pitchFamily="65" charset="-120"/>
                      </a:endParaRP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2DDDC"/>
                    </a:solidFill>
                  </a:tcPr>
                </a:tc>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200" b="1" i="0" u="none" strike="noStrike" cap="none" normalizeH="0" baseline="0" smtClean="0">
                          <a:ln>
                            <a:noFill/>
                          </a:ln>
                          <a:solidFill>
                            <a:srgbClr val="000000"/>
                          </a:solidFill>
                          <a:effectLst/>
                          <a:latin typeface="新細明體" charset="-120"/>
                          <a:ea typeface="標楷體" pitchFamily="65" charset="-120"/>
                        </a:rPr>
                        <a:t>99</a:t>
                      </a:r>
                      <a:r>
                        <a:rPr kumimoji="0" lang="zh-TW" altLang="en-US" sz="1200" b="1" i="0" u="none" strike="noStrike" cap="none" normalizeH="0" baseline="0" smtClean="0">
                          <a:ln>
                            <a:noFill/>
                          </a:ln>
                          <a:solidFill>
                            <a:srgbClr val="000000"/>
                          </a:solidFill>
                          <a:effectLst/>
                          <a:latin typeface="新細明體" charset="-120"/>
                          <a:ea typeface="標楷體" pitchFamily="65" charset="-120"/>
                        </a:rPr>
                        <a:t>年</a:t>
                      </a:r>
                      <a:r>
                        <a:rPr kumimoji="0" lang="en-US" altLang="zh-TW" sz="1200" b="1" i="0" u="none" strike="noStrike" cap="none" normalizeH="0" baseline="0" smtClean="0">
                          <a:ln>
                            <a:noFill/>
                          </a:ln>
                          <a:solidFill>
                            <a:srgbClr val="000000"/>
                          </a:solidFill>
                          <a:effectLst/>
                          <a:latin typeface="新細明體" charset="-120"/>
                          <a:ea typeface="標楷體" pitchFamily="65" charset="-120"/>
                        </a:rPr>
                        <a:t>(9</a:t>
                      </a:r>
                      <a:r>
                        <a:rPr kumimoji="0" lang="zh-TW" altLang="en-US" sz="1200" b="1" i="0" u="none" strike="noStrike" cap="none" normalizeH="0" baseline="0" smtClean="0">
                          <a:ln>
                            <a:noFill/>
                          </a:ln>
                          <a:solidFill>
                            <a:srgbClr val="000000"/>
                          </a:solidFill>
                          <a:effectLst/>
                          <a:latin typeface="新細明體" charset="-120"/>
                          <a:ea typeface="標楷體" pitchFamily="65" charset="-120"/>
                        </a:rPr>
                        <a:t>月</a:t>
                      </a:r>
                      <a:r>
                        <a:rPr kumimoji="0" lang="en-US" altLang="zh-TW" sz="1200" b="1" i="0" u="none" strike="noStrike" cap="none" normalizeH="0" baseline="0" smtClean="0">
                          <a:ln>
                            <a:noFill/>
                          </a:ln>
                          <a:solidFill>
                            <a:srgbClr val="000000"/>
                          </a:solidFill>
                          <a:effectLst/>
                          <a:latin typeface="新細明體" charset="-120"/>
                          <a:ea typeface="標楷體" pitchFamily="65" charset="-120"/>
                        </a:rPr>
                        <a:t>)</a:t>
                      </a:r>
                      <a:endParaRPr kumimoji="0" lang="zh-TW" altLang="en-US" sz="1200" b="1" i="0" u="none" strike="noStrike" cap="none" normalizeH="0" baseline="0" smtClean="0">
                        <a:ln>
                          <a:noFill/>
                        </a:ln>
                        <a:solidFill>
                          <a:srgbClr val="000000"/>
                        </a:solidFill>
                        <a:effectLst/>
                        <a:latin typeface="新細明體" charset="-120"/>
                        <a:ea typeface="標楷體" pitchFamily="65" charset="-120"/>
                      </a:endParaRP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2DDD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rPr>
                        <a:t>成長率</a:t>
                      </a:r>
                      <a:r>
                        <a:rPr kumimoji="0" lang="zh-TW" altLang="en-US" sz="1200" b="1" i="0" u="none" strike="noStrike" cap="none" normalizeH="0" baseline="0" smtClean="0">
                          <a:ln>
                            <a:noFill/>
                          </a:ln>
                          <a:solidFill>
                            <a:srgbClr val="000000"/>
                          </a:solidFill>
                          <a:effectLst/>
                          <a:latin typeface="新細明體" charset="-120"/>
                          <a:ea typeface="標楷體" pitchFamily="65" charset="-120"/>
                        </a:rPr>
                        <a:t> </a:t>
                      </a:r>
                      <a:endParaRPr kumimoji="0" lang="zh-TW" altLang="en-US" sz="1200" b="1" i="0" u="none" strike="noStrike" cap="none" normalizeH="0" baseline="0" smtClean="0">
                        <a:ln>
                          <a:noFill/>
                        </a:ln>
                        <a:solidFill>
                          <a:srgbClr val="000000"/>
                        </a:solidFill>
                        <a:effectLst/>
                        <a:latin typeface="標楷體" pitchFamily="65" charset="-120"/>
                        <a:ea typeface="標楷體" pitchFamily="65" charset="-120"/>
                      </a:endParaRPr>
                    </a:p>
                  </a:txBody>
                  <a:tcPr marL="6792" marR="6792" marT="6270"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rgbClr val="F2DDDC"/>
                    </a:solidFill>
                  </a:tcPr>
                </a:tc>
              </a:tr>
              <a:tr h="192088">
                <a:tc gridSpan="2" vMerge="1">
                  <a:txBody>
                    <a:bodyPr/>
                    <a:lstStyle/>
                    <a:p>
                      <a:endParaRPr lang="zh-TW" altLang="en-US"/>
                    </a:p>
                  </a:txBody>
                  <a:tcPr/>
                </a:tc>
                <a:tc hMerge="1"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200" b="1" i="0" u="none" strike="noStrike" cap="none" normalizeH="0" baseline="0" smtClean="0">
                          <a:ln>
                            <a:noFill/>
                          </a:ln>
                          <a:solidFill>
                            <a:srgbClr val="000000"/>
                          </a:solidFill>
                          <a:effectLst/>
                          <a:latin typeface="新細明體" charset="-120"/>
                          <a:ea typeface="標楷體" pitchFamily="65" charset="-120"/>
                        </a:rPr>
                        <a:t>(98V.S 88) </a:t>
                      </a:r>
                    </a:p>
                  </a:txBody>
                  <a:tcPr marL="6792" marR="6792" marT="6270"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2DDDC"/>
                    </a:solidFill>
                  </a:tcPr>
                </a:tc>
              </a:tr>
              <a:tr h="215900">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　</a:t>
                      </a:r>
                      <a:r>
                        <a:rPr kumimoji="0" lang="zh-TW" altLang="en-US" sz="1000" b="0" i="0" u="none" strike="noStrike" cap="none" normalizeH="0" baseline="0" smtClean="0">
                          <a:ln>
                            <a:noFill/>
                          </a:ln>
                          <a:solidFill>
                            <a:srgbClr val="000000"/>
                          </a:solidFill>
                          <a:effectLst/>
                          <a:latin typeface="Times New Roman" pitchFamily="18" charset="0"/>
                          <a:ea typeface="標楷體" pitchFamily="65" charset="-120"/>
                        </a:rPr>
                        <a:t>     </a:t>
                      </a: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合 計</a:t>
                      </a:r>
                      <a:r>
                        <a:rPr kumimoji="0" lang="en-US" altLang="zh-TW" sz="1000" b="0" i="0" u="none" strike="noStrike" cap="none" normalizeH="0" baseline="0" smtClean="0">
                          <a:ln>
                            <a:noFill/>
                          </a:ln>
                          <a:solidFill>
                            <a:srgbClr val="000000"/>
                          </a:solidFill>
                          <a:effectLst/>
                          <a:latin typeface="標楷體" pitchFamily="65" charset="-120"/>
                          <a:ea typeface="標楷體" pitchFamily="65" charset="-120"/>
                        </a:rPr>
                        <a:t>(</a:t>
                      </a: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所有重大傷病</a:t>
                      </a:r>
                      <a:r>
                        <a:rPr kumimoji="0" lang="en-US" altLang="zh-TW" sz="1000" b="0" i="0" u="none" strike="noStrike" cap="none" normalizeH="0" baseline="0" smtClean="0">
                          <a:ln>
                            <a:noFill/>
                          </a:ln>
                          <a:solidFill>
                            <a:srgbClr val="000000"/>
                          </a:solidFill>
                          <a:effectLst/>
                          <a:latin typeface="標楷體" pitchFamily="65" charset="-120"/>
                          <a:ea typeface="標楷體" pitchFamily="65" charset="-120"/>
                        </a:rPr>
                        <a:t>)</a:t>
                      </a:r>
                      <a:r>
                        <a:rPr kumimoji="0" lang="zh-TW" altLang="en-US" sz="1000" b="0" i="0" u="none" strike="noStrike" cap="none" normalizeH="0" baseline="0" smtClean="0">
                          <a:ln>
                            <a:noFill/>
                          </a:ln>
                          <a:solidFill>
                            <a:srgbClr val="000000"/>
                          </a:solidFill>
                          <a:effectLst/>
                          <a:latin typeface="Times New Roman" pitchFamily="18" charset="0"/>
                          <a:ea typeface="標楷體" pitchFamily="65" charset="-120"/>
                        </a:rPr>
                        <a:t> </a:t>
                      </a: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endParaRPr>
                    </a:p>
                  </a:txBody>
                  <a:tcPr marL="6792" marR="6792" marT="627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2DDDC"/>
                    </a:solidFill>
                  </a:tcPr>
                </a:tc>
                <a:tc hMerge="1">
                  <a:txBody>
                    <a:bodyPr/>
                    <a:lstStyle/>
                    <a:p>
                      <a:endParaRPr lang="zh-TW" altLang="en-US"/>
                    </a:p>
                  </a:txBody>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402,992</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2DDDC"/>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831,033</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2DDD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Times New Roman" pitchFamily="18" charset="0"/>
                          <a:ea typeface="標楷體" pitchFamily="65" charset="-120"/>
                        </a:rPr>
                        <a:t>       </a:t>
                      </a: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859,022 </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2DDDC"/>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106%</a:t>
                      </a:r>
                    </a:p>
                  </a:txBody>
                  <a:tcPr marL="6792" marR="6792" marT="6270"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2DDDC"/>
                    </a:solidFill>
                  </a:tcPr>
                </a:tc>
              </a:tr>
              <a:tr h="200025">
                <a:tc grid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000" b="0" i="0" u="sng" strike="noStrike" cap="none" normalizeH="0" baseline="0" smtClean="0">
                          <a:ln>
                            <a:noFill/>
                          </a:ln>
                          <a:solidFill>
                            <a:srgbClr val="000000"/>
                          </a:solidFill>
                          <a:effectLst/>
                          <a:latin typeface="標楷體" pitchFamily="65" charset="-120"/>
                          <a:ea typeface="標楷體" pitchFamily="65" charset="-120"/>
                        </a:rPr>
                        <a:t>前</a:t>
                      </a:r>
                      <a:r>
                        <a:rPr kumimoji="0" lang="en-US" altLang="zh-TW" sz="1000" b="0" i="0" u="sng" strike="noStrike" cap="none" normalizeH="0" baseline="0" smtClean="0">
                          <a:ln>
                            <a:noFill/>
                          </a:ln>
                          <a:solidFill>
                            <a:srgbClr val="000000"/>
                          </a:solidFill>
                          <a:effectLst/>
                          <a:latin typeface="Times New Roman" pitchFamily="18" charset="0"/>
                          <a:ea typeface="標楷體" pitchFamily="65" charset="-120"/>
                        </a:rPr>
                        <a:t>10</a:t>
                      </a:r>
                      <a:r>
                        <a:rPr kumimoji="0" lang="zh-TW" altLang="en-US" sz="1000" b="0" i="0" u="sng" strike="noStrike" cap="none" normalizeH="0" baseline="0" smtClean="0">
                          <a:ln>
                            <a:noFill/>
                          </a:ln>
                          <a:solidFill>
                            <a:srgbClr val="000000"/>
                          </a:solidFill>
                          <a:effectLst/>
                          <a:latin typeface="標楷體" pitchFamily="65" charset="-120"/>
                          <a:ea typeface="標楷體" pitchFamily="65" charset="-120"/>
                        </a:rPr>
                        <a:t>大小計</a:t>
                      </a:r>
                      <a:r>
                        <a:rPr kumimoji="0" lang="zh-TW" altLang="en-US" sz="1000" b="0" i="0" u="sng" strike="noStrike" cap="none" normalizeH="0" baseline="0" smtClean="0">
                          <a:ln>
                            <a:noFill/>
                          </a:ln>
                          <a:solidFill>
                            <a:srgbClr val="000000"/>
                          </a:solidFill>
                          <a:effectLst/>
                          <a:latin typeface="Times New Roman" pitchFamily="18" charset="0"/>
                          <a:ea typeface="標楷體" pitchFamily="65" charset="-120"/>
                        </a:rPr>
                        <a:t> </a:t>
                      </a:r>
                      <a:endParaRPr kumimoji="0" lang="zh-TW" altLang="en-US" sz="1000" b="0" i="0" u="sng" strike="noStrike" cap="none" normalizeH="0" baseline="0" smtClean="0">
                        <a:ln>
                          <a:noFill/>
                        </a:ln>
                        <a:solidFill>
                          <a:srgbClr val="000000"/>
                        </a:solidFill>
                        <a:effectLst/>
                        <a:latin typeface="標楷體" pitchFamily="65" charset="-120"/>
                        <a:ea typeface="標楷體" pitchFamily="65" charset="-120"/>
                      </a:endParaRPr>
                    </a:p>
                  </a:txBody>
                  <a:tcPr marL="6792" marR="6792" marT="627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2DDDC"/>
                    </a:solidFill>
                  </a:tcPr>
                </a:tc>
                <a:tc hMerge="1">
                  <a:txBody>
                    <a:bodyPr/>
                    <a:lstStyle/>
                    <a:p>
                      <a:endParaRPr lang="zh-TW" altLang="en-US"/>
                    </a:p>
                  </a:txBody>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370,001</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2DDDC"/>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797,783</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2DDDC"/>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824,784</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2DDDC"/>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116%</a:t>
                      </a:r>
                    </a:p>
                  </a:txBody>
                  <a:tcPr marL="6792" marR="6792" marT="6270"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2DDDC"/>
                    </a:solidFill>
                  </a:tcPr>
                </a:tc>
              </a:tr>
              <a:tr h="24447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排序</a:t>
                      </a:r>
                    </a:p>
                  </a:txBody>
                  <a:tcPr marL="6792" marR="6792" marT="627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000" b="1" i="0" u="sng" strike="noStrike" cap="none" normalizeH="0" baseline="0" smtClean="0">
                          <a:ln>
                            <a:noFill/>
                          </a:ln>
                          <a:solidFill>
                            <a:srgbClr val="0033CC"/>
                          </a:solidFill>
                          <a:effectLst/>
                          <a:latin typeface="標楷體" pitchFamily="65" charset="-120"/>
                          <a:ea typeface="標楷體" pitchFamily="65" charset="-120"/>
                        </a:rPr>
                        <a:t>前</a:t>
                      </a:r>
                      <a:r>
                        <a:rPr kumimoji="0" lang="en-US" altLang="zh-TW" sz="1000" b="1" i="0" u="sng" strike="noStrike" cap="none" normalizeH="0" baseline="0" smtClean="0">
                          <a:ln>
                            <a:noFill/>
                          </a:ln>
                          <a:solidFill>
                            <a:srgbClr val="0033CC"/>
                          </a:solidFill>
                          <a:effectLst/>
                          <a:latin typeface="Times New Roman" pitchFamily="18" charset="0"/>
                          <a:ea typeface="標楷體" pitchFamily="65" charset="-120"/>
                        </a:rPr>
                        <a:t>10</a:t>
                      </a:r>
                      <a:r>
                        <a:rPr kumimoji="0" lang="zh-TW" altLang="en-US" sz="1000" b="1" i="0" u="sng" strike="noStrike" cap="none" normalizeH="0" baseline="0" smtClean="0">
                          <a:ln>
                            <a:noFill/>
                          </a:ln>
                          <a:solidFill>
                            <a:srgbClr val="0033CC"/>
                          </a:solidFill>
                          <a:effectLst/>
                          <a:latin typeface="標楷體" pitchFamily="65" charset="-120"/>
                          <a:ea typeface="標楷體" pitchFamily="65" charset="-120"/>
                        </a:rPr>
                        <a:t>大占率</a:t>
                      </a:r>
                      <a:r>
                        <a:rPr kumimoji="0" lang="zh-TW" altLang="en-US" sz="1000" b="1" i="0" u="sng" strike="noStrike" cap="none" normalizeH="0" baseline="0" smtClean="0">
                          <a:ln>
                            <a:noFill/>
                          </a:ln>
                          <a:solidFill>
                            <a:srgbClr val="0033CC"/>
                          </a:solidFill>
                          <a:effectLst/>
                          <a:latin typeface="Times New Roman" pitchFamily="18" charset="0"/>
                          <a:ea typeface="標楷體" pitchFamily="65" charset="-120"/>
                        </a:rPr>
                        <a:t> </a:t>
                      </a:r>
                      <a:endParaRPr kumimoji="0" lang="zh-TW" altLang="en-US" sz="1000" b="1" i="0" u="sng" strike="noStrike" cap="none" normalizeH="0" baseline="0" smtClean="0">
                        <a:ln>
                          <a:noFill/>
                        </a:ln>
                        <a:solidFill>
                          <a:srgbClr val="0033CC"/>
                        </a:solidFill>
                        <a:effectLst/>
                        <a:latin typeface="標楷體" pitchFamily="65" charset="-120"/>
                        <a:ea typeface="標楷體" pitchFamily="65" charset="-120"/>
                      </a:endParaRP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1" i="0" u="none" strike="noStrike" cap="none" normalizeH="0" baseline="0" smtClean="0">
                          <a:ln>
                            <a:noFill/>
                          </a:ln>
                          <a:solidFill>
                            <a:srgbClr val="0000FF"/>
                          </a:solidFill>
                          <a:effectLst/>
                          <a:latin typeface="Times New Roman" pitchFamily="18" charset="0"/>
                          <a:ea typeface="標楷體" pitchFamily="65" charset="-120"/>
                        </a:rPr>
                        <a:t>91.80%</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1" i="0" u="none" strike="noStrike" cap="none" normalizeH="0" baseline="0" smtClean="0">
                          <a:ln>
                            <a:noFill/>
                          </a:ln>
                          <a:solidFill>
                            <a:srgbClr val="0000FF"/>
                          </a:solidFill>
                          <a:effectLst/>
                          <a:latin typeface="Times New Roman" pitchFamily="18" charset="0"/>
                          <a:ea typeface="標楷體" pitchFamily="65" charset="-120"/>
                        </a:rPr>
                        <a:t>96.00%</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1" i="0" u="none" strike="noStrike" cap="none" normalizeH="0" baseline="0" smtClean="0">
                          <a:ln>
                            <a:noFill/>
                          </a:ln>
                          <a:solidFill>
                            <a:srgbClr val="0000FF"/>
                          </a:solidFill>
                          <a:effectLst/>
                          <a:latin typeface="Times New Roman" pitchFamily="18" charset="0"/>
                          <a:ea typeface="標楷體" pitchFamily="65" charset="-120"/>
                        </a:rPr>
                        <a:t>96.01%</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33CC"/>
                          </a:solidFill>
                          <a:effectLst/>
                          <a:latin typeface="Times New Roman" pitchFamily="18" charset="0"/>
                          <a:ea typeface="標楷體" pitchFamily="65" charset="-120"/>
                        </a:rPr>
                        <a:t>　</a:t>
                      </a:r>
                    </a:p>
                  </a:txBody>
                  <a:tcPr marL="6792" marR="6792" marT="6270"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30797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標楷體" pitchFamily="65" charset="-120"/>
                          <a:ea typeface="標楷體" pitchFamily="65" charset="-120"/>
                        </a:rPr>
                        <a:t>1</a:t>
                      </a:r>
                    </a:p>
                  </a:txBody>
                  <a:tcPr marL="6792" marR="6792" marT="627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需積極或長期治療之癌症</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171,112</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372,154</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Times New Roman" pitchFamily="18" charset="0"/>
                          <a:ea typeface="標楷體" pitchFamily="65" charset="-120"/>
                        </a:rPr>
                        <a:t>       </a:t>
                      </a: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388,827 </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117%</a:t>
                      </a:r>
                    </a:p>
                  </a:txBody>
                  <a:tcPr marL="6792" marR="6792" marT="6270"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23177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標楷體" pitchFamily="65" charset="-120"/>
                          <a:ea typeface="標楷體" pitchFamily="65" charset="-120"/>
                        </a:rPr>
                        <a:t>2</a:t>
                      </a:r>
                    </a:p>
                  </a:txBody>
                  <a:tcPr marL="6792" marR="6792" marT="627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慢性精神病</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83,855</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204,079</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Times New Roman" pitchFamily="18" charset="0"/>
                          <a:ea typeface="標楷體" pitchFamily="65" charset="-120"/>
                        </a:rPr>
                        <a:t>       </a:t>
                      </a: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207,330 </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143%</a:t>
                      </a:r>
                    </a:p>
                  </a:txBody>
                  <a:tcPr marL="6792" marR="6792" marT="6270"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143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標楷體" pitchFamily="65" charset="-120"/>
                          <a:ea typeface="標楷體" pitchFamily="65" charset="-120"/>
                        </a:rPr>
                        <a:t>3</a:t>
                      </a:r>
                    </a:p>
                  </a:txBody>
                  <a:tcPr marL="6792" marR="6792" marT="627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需終身治療之全身性自體免疫症候群</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23,671</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68,916</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Times New Roman" pitchFamily="18" charset="0"/>
                          <a:ea typeface="標楷體" pitchFamily="65" charset="-120"/>
                        </a:rPr>
                        <a:t>        </a:t>
                      </a: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72,977 </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191%</a:t>
                      </a:r>
                    </a:p>
                  </a:txBody>
                  <a:tcPr marL="6792" marR="6792" marT="6270"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000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標楷體" pitchFamily="65" charset="-120"/>
                          <a:ea typeface="標楷體" pitchFamily="65" charset="-120"/>
                        </a:rPr>
                        <a:t>4</a:t>
                      </a:r>
                    </a:p>
                  </a:txBody>
                  <a:tcPr marL="6792" marR="6792" marT="627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慢性腎衰竭</a:t>
                      </a:r>
                      <a:r>
                        <a:rPr kumimoji="0" lang="en-US" altLang="zh-TW" sz="1000" b="0" i="0" u="none" strike="noStrike" cap="none" normalizeH="0" baseline="0" smtClean="0">
                          <a:ln>
                            <a:noFill/>
                          </a:ln>
                          <a:solidFill>
                            <a:srgbClr val="000000"/>
                          </a:solidFill>
                          <a:effectLst/>
                          <a:latin typeface="標楷體" pitchFamily="65" charset="-120"/>
                          <a:ea typeface="標楷體" pitchFamily="65" charset="-120"/>
                        </a:rPr>
                        <a:t>(</a:t>
                      </a: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尿毒症</a:t>
                      </a:r>
                      <a:r>
                        <a:rPr kumimoji="0" lang="en-US" altLang="zh-TW" sz="1000" b="0" i="0" u="none" strike="noStrike" cap="none" normalizeH="0" baseline="0" smtClean="0">
                          <a:ln>
                            <a:noFill/>
                          </a:ln>
                          <a:solidFill>
                            <a:srgbClr val="000000"/>
                          </a:solidFill>
                          <a:effectLst/>
                          <a:latin typeface="標楷體" pitchFamily="65" charset="-120"/>
                          <a:ea typeface="標楷體" pitchFamily="65" charset="-120"/>
                        </a:rPr>
                        <a:t>)</a:t>
                      </a: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必須定期透析治療者</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31,405</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62,282</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Times New Roman" pitchFamily="18" charset="0"/>
                          <a:ea typeface="標楷體" pitchFamily="65" charset="-120"/>
                        </a:rPr>
                        <a:t>        </a:t>
                      </a: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64,906 </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98%</a:t>
                      </a:r>
                    </a:p>
                  </a:txBody>
                  <a:tcPr marL="6792" marR="6792" marT="6270"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608013">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標楷體" pitchFamily="65" charset="-120"/>
                          <a:ea typeface="標楷體" pitchFamily="65" charset="-120"/>
                        </a:rPr>
                        <a:t>5</a:t>
                      </a:r>
                    </a:p>
                  </a:txBody>
                  <a:tcPr marL="6792" marR="6792" marT="627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心、肺、胃腸、腎臟、神經、骨骼系統等之先天性畸型及染色體異常</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29,166</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36,319</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Times New Roman" pitchFamily="18" charset="0"/>
                          <a:ea typeface="標楷體" pitchFamily="65" charset="-120"/>
                        </a:rPr>
                        <a:t>        </a:t>
                      </a: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35,465 </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25%</a:t>
                      </a:r>
                    </a:p>
                  </a:txBody>
                  <a:tcPr marL="6792" marR="6792" marT="6270"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59848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標楷體" pitchFamily="65" charset="-120"/>
                          <a:ea typeface="標楷體" pitchFamily="65" charset="-120"/>
                        </a:rPr>
                        <a:t>6</a:t>
                      </a:r>
                    </a:p>
                  </a:txBody>
                  <a:tcPr marL="6792" marR="6792" marT="627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小兒麻痺、腦性麻痺、早產兒所引起之神經、肌肉、骨骼、肺臟等之併發症者</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7,334</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12,232</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Times New Roman" pitchFamily="18" charset="0"/>
                          <a:ea typeface="標楷體" pitchFamily="65" charset="-120"/>
                        </a:rPr>
                        <a:t>        </a:t>
                      </a: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12,496 </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67%</a:t>
                      </a:r>
                    </a:p>
                  </a:txBody>
                  <a:tcPr marL="6792" marR="6792" marT="6270"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2857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標楷體" pitchFamily="65" charset="-120"/>
                          <a:ea typeface="標楷體" pitchFamily="65" charset="-120"/>
                        </a:rPr>
                        <a:t>7</a:t>
                      </a:r>
                    </a:p>
                  </a:txBody>
                  <a:tcPr marL="6792" marR="6792" marT="627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先天性新陳代謝疾病</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4,814</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11,797</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Times New Roman" pitchFamily="18" charset="0"/>
                          <a:ea typeface="標楷體" pitchFamily="65" charset="-120"/>
                        </a:rPr>
                        <a:t>        </a:t>
                      </a: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12,419 </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145%</a:t>
                      </a:r>
                    </a:p>
                  </a:txBody>
                  <a:tcPr marL="6792" marR="6792" marT="6270"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214313">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標楷體" pitchFamily="65" charset="-120"/>
                          <a:ea typeface="標楷體" pitchFamily="65" charset="-120"/>
                        </a:rPr>
                        <a:t>8</a:t>
                      </a:r>
                    </a:p>
                  </a:txBody>
                  <a:tcPr marL="6792" marR="6792" marT="627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肝硬化症</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7,660</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11,215</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Times New Roman" pitchFamily="18" charset="0"/>
                          <a:ea typeface="標楷體" pitchFamily="65" charset="-120"/>
                        </a:rPr>
                        <a:t>        </a:t>
                      </a: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10,947 </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46%</a:t>
                      </a:r>
                    </a:p>
                  </a:txBody>
                  <a:tcPr marL="6792" marR="6792" marT="6270"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29210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標楷體" pitchFamily="65" charset="-120"/>
                          <a:ea typeface="標楷體" pitchFamily="65" charset="-120"/>
                        </a:rPr>
                        <a:t>9</a:t>
                      </a:r>
                    </a:p>
                  </a:txBody>
                  <a:tcPr marL="6792" marR="6792" marT="627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因呼吸衰竭需長期使用呼吸器者</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6,583</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10,890</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Times New Roman" pitchFamily="18" charset="0"/>
                          <a:ea typeface="標楷體" pitchFamily="65" charset="-120"/>
                        </a:rPr>
                        <a:t>        </a:t>
                      </a: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11,386 </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65%</a:t>
                      </a:r>
                    </a:p>
                  </a:txBody>
                  <a:tcPr marL="6792" marR="6792" marT="6270"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52387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標楷體" pitchFamily="65" charset="-120"/>
                          <a:ea typeface="標楷體" pitchFamily="65" charset="-120"/>
                        </a:rPr>
                        <a:t>10</a:t>
                      </a:r>
                    </a:p>
                  </a:txBody>
                  <a:tcPr marL="6792" marR="6792" marT="627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脊髓損傷或病變所引起之神經、肌肉、皮膚、骨骼、心肺、泌尿及胃腸等之併發症者</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4,401</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7,899</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Times New Roman" pitchFamily="18" charset="0"/>
                          <a:ea typeface="標楷體" pitchFamily="65" charset="-120"/>
                        </a:rPr>
                        <a:t>          </a:t>
                      </a: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8,031 </a:t>
                      </a:r>
                    </a:p>
                  </a:txBody>
                  <a:tcPr marL="6792" marR="6792" marT="627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79%</a:t>
                      </a:r>
                    </a:p>
                  </a:txBody>
                  <a:tcPr marL="6792" marR="6792" marT="6270"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5" name="矩形 4"/>
          <p:cNvSpPr/>
          <p:nvPr/>
        </p:nvSpPr>
        <p:spPr>
          <a:xfrm>
            <a:off x="488950" y="5732463"/>
            <a:ext cx="8208963" cy="1016000"/>
          </a:xfrm>
          <a:prstGeom prst="rect">
            <a:avLst/>
          </a:prstGeom>
        </p:spPr>
        <p:txBody>
          <a:bodyPr>
            <a:spAutoFit/>
          </a:bodyPr>
          <a:lstStyle/>
          <a:p>
            <a:pPr>
              <a:defRPr/>
            </a:pPr>
            <a:r>
              <a:rPr lang="en-US" altLang="zh-TW" sz="2000" b="1" dirty="0">
                <a:solidFill>
                  <a:srgbClr val="FF0000"/>
                </a:solidFill>
                <a:latin typeface="+mn-ea"/>
                <a:ea typeface="+mn-ea"/>
                <a:cs typeface="全真楷書" pitchFamily="49" charset="-120"/>
              </a:rPr>
              <a:t>99</a:t>
            </a:r>
            <a:r>
              <a:rPr lang="zh-TW" altLang="en-US" sz="2000" b="1" dirty="0">
                <a:solidFill>
                  <a:srgbClr val="FF0000"/>
                </a:solidFill>
                <a:latin typeface="+mn-ea"/>
                <a:ea typeface="+mn-ea"/>
                <a:cs typeface="全真楷書" pitchFamily="49" charset="-120"/>
              </a:rPr>
              <a:t>年</a:t>
            </a:r>
            <a:r>
              <a:rPr lang="en-US" altLang="zh-TW" sz="2000" b="1" dirty="0">
                <a:solidFill>
                  <a:srgbClr val="FF0000"/>
                </a:solidFill>
                <a:latin typeface="+mn-ea"/>
                <a:ea typeface="+mn-ea"/>
                <a:cs typeface="全真楷書" pitchFamily="49" charset="-120"/>
              </a:rPr>
              <a:t>9</a:t>
            </a:r>
            <a:r>
              <a:rPr lang="zh-TW" altLang="en-US" sz="2000" b="1" dirty="0">
                <a:solidFill>
                  <a:srgbClr val="FF0000"/>
                </a:solidFill>
                <a:latin typeface="+mn-ea"/>
                <a:ea typeface="+mn-ea"/>
                <a:cs typeface="全真楷書" pitchFamily="49" charset="-120"/>
              </a:rPr>
              <a:t>月較</a:t>
            </a:r>
            <a:r>
              <a:rPr lang="en-US" altLang="zh-TW" sz="2000" b="1" dirty="0">
                <a:solidFill>
                  <a:srgbClr val="FF0000"/>
                </a:solidFill>
                <a:latin typeface="+mn-ea"/>
                <a:ea typeface="+mn-ea"/>
                <a:cs typeface="全真楷書" pitchFamily="49" charset="-120"/>
              </a:rPr>
              <a:t>98</a:t>
            </a:r>
            <a:r>
              <a:rPr lang="zh-TW" altLang="en-US" sz="2000" b="1" dirty="0">
                <a:solidFill>
                  <a:srgbClr val="FF0000"/>
                </a:solidFill>
                <a:latin typeface="+mn-ea"/>
                <a:ea typeface="+mn-ea"/>
                <a:cs typeface="全真楷書" pitchFamily="49" charset="-120"/>
              </a:rPr>
              <a:t>年底增加</a:t>
            </a:r>
            <a:r>
              <a:rPr lang="en-US" altLang="zh-TW" sz="2000" b="1" dirty="0">
                <a:solidFill>
                  <a:srgbClr val="FF0000"/>
                </a:solidFill>
                <a:latin typeface="+mn-ea"/>
                <a:ea typeface="+mn-ea"/>
                <a:cs typeface="全真楷書" pitchFamily="49" charset="-120"/>
              </a:rPr>
              <a:t>28000</a:t>
            </a:r>
            <a:r>
              <a:rPr lang="zh-TW" altLang="en-US" sz="2000" b="1" dirty="0">
                <a:solidFill>
                  <a:srgbClr val="FF0000"/>
                </a:solidFill>
                <a:latin typeface="+mn-ea"/>
                <a:ea typeface="+mn-ea"/>
                <a:cs typeface="全真楷書" pitchFamily="49" charset="-120"/>
              </a:rPr>
              <a:t>件，而</a:t>
            </a:r>
            <a:r>
              <a:rPr lang="en-US" altLang="zh-TW" sz="2000" b="1" dirty="0">
                <a:solidFill>
                  <a:srgbClr val="FF0000"/>
                </a:solidFill>
                <a:latin typeface="+mn-ea"/>
                <a:ea typeface="+mn-ea"/>
                <a:cs typeface="全真楷書" pitchFamily="49" charset="-120"/>
              </a:rPr>
              <a:t>98</a:t>
            </a:r>
            <a:r>
              <a:rPr lang="zh-TW" altLang="en-US" sz="2000" b="1" dirty="0">
                <a:solidFill>
                  <a:srgbClr val="FF0000"/>
                </a:solidFill>
                <a:latin typeface="+mn-ea"/>
                <a:ea typeface="+mn-ea"/>
                <a:cs typeface="全真楷書" pitchFamily="49" charset="-120"/>
              </a:rPr>
              <a:t>較</a:t>
            </a:r>
            <a:r>
              <a:rPr lang="en-US" altLang="zh-TW" sz="2000" b="1" dirty="0">
                <a:solidFill>
                  <a:srgbClr val="FF0000"/>
                </a:solidFill>
                <a:latin typeface="+mn-ea"/>
                <a:ea typeface="+mn-ea"/>
                <a:cs typeface="全真楷書" pitchFamily="49" charset="-120"/>
              </a:rPr>
              <a:t>88</a:t>
            </a:r>
            <a:r>
              <a:rPr lang="zh-TW" altLang="en-US" sz="2000" b="1" dirty="0">
                <a:solidFill>
                  <a:srgbClr val="FF0000"/>
                </a:solidFill>
                <a:latin typeface="+mn-ea"/>
                <a:ea typeface="+mn-ea"/>
                <a:cs typeface="全真楷書" pitchFamily="49" charset="-120"/>
              </a:rPr>
              <a:t>年成長</a:t>
            </a:r>
            <a:r>
              <a:rPr lang="en-US" altLang="zh-TW" sz="2000" b="1" dirty="0">
                <a:solidFill>
                  <a:srgbClr val="FF0000"/>
                </a:solidFill>
                <a:latin typeface="+mn-ea"/>
                <a:ea typeface="+mn-ea"/>
                <a:cs typeface="全真楷書" pitchFamily="49" charset="-120"/>
              </a:rPr>
              <a:t>106%</a:t>
            </a:r>
            <a:r>
              <a:rPr lang="zh-TW" altLang="en-US" sz="2000" b="1" dirty="0">
                <a:solidFill>
                  <a:srgbClr val="FF0000"/>
                </a:solidFill>
                <a:latin typeface="+mn-ea"/>
                <a:ea typeface="+mn-ea"/>
                <a:cs typeface="全真楷書" pitchFamily="49" charset="-120"/>
              </a:rPr>
              <a:t>。</a:t>
            </a:r>
            <a:endParaRPr lang="en-US" altLang="zh-TW" sz="2000" b="1" dirty="0">
              <a:solidFill>
                <a:srgbClr val="FF0000"/>
              </a:solidFill>
              <a:latin typeface="+mn-ea"/>
              <a:ea typeface="+mn-ea"/>
              <a:cs typeface="全真楷書" pitchFamily="49" charset="-120"/>
            </a:endParaRPr>
          </a:p>
          <a:p>
            <a:pPr>
              <a:defRPr/>
            </a:pPr>
            <a:r>
              <a:rPr lang="zh-TW" altLang="en-US" sz="2000" b="1" dirty="0">
                <a:solidFill>
                  <a:srgbClr val="FF0000"/>
                </a:solidFill>
                <a:latin typeface="+mn-ea"/>
                <a:ea typeface="+mn-ea"/>
                <a:cs typeface="全真楷書" pitchFamily="49" charset="-120"/>
              </a:rPr>
              <a:t>其中以癌症近</a:t>
            </a:r>
            <a:r>
              <a:rPr lang="en-US" altLang="zh-TW" sz="2000" b="1" dirty="0">
                <a:solidFill>
                  <a:srgbClr val="FF0000"/>
                </a:solidFill>
                <a:latin typeface="+mn-ea"/>
                <a:ea typeface="+mn-ea"/>
                <a:cs typeface="全真楷書" pitchFamily="49" charset="-120"/>
              </a:rPr>
              <a:t>39</a:t>
            </a:r>
            <a:r>
              <a:rPr lang="zh-TW" altLang="en-US" sz="2000" b="1" dirty="0">
                <a:solidFill>
                  <a:srgbClr val="FF0000"/>
                </a:solidFill>
                <a:latin typeface="+mn-ea"/>
                <a:ea typeface="+mn-ea"/>
                <a:cs typeface="全真楷書" pitchFamily="49" charset="-120"/>
              </a:rPr>
              <a:t>萬件最多，其次為慢性精神病</a:t>
            </a:r>
            <a:r>
              <a:rPr lang="en-US" altLang="zh-TW" sz="2000" b="1" dirty="0">
                <a:solidFill>
                  <a:srgbClr val="FF0000"/>
                </a:solidFill>
                <a:latin typeface="+mn-ea"/>
                <a:ea typeface="+mn-ea"/>
                <a:cs typeface="全真楷書" pitchFamily="49" charset="-120"/>
              </a:rPr>
              <a:t>20</a:t>
            </a:r>
            <a:r>
              <a:rPr lang="zh-TW" altLang="en-US" sz="2000" b="1" dirty="0">
                <a:solidFill>
                  <a:srgbClr val="FF0000"/>
                </a:solidFill>
                <a:latin typeface="+mn-ea"/>
                <a:ea typeface="+mn-ea"/>
                <a:cs typeface="全真楷書" pitchFamily="49" charset="-120"/>
              </a:rPr>
              <a:t>萬餘件，全身性自體免疫症群</a:t>
            </a:r>
            <a:r>
              <a:rPr lang="en-US" altLang="zh-TW" sz="2000" b="1" dirty="0">
                <a:solidFill>
                  <a:srgbClr val="FF0000"/>
                </a:solidFill>
                <a:latin typeface="+mn-ea"/>
                <a:ea typeface="+mn-ea"/>
                <a:cs typeface="全真楷書" pitchFamily="49" charset="-120"/>
              </a:rPr>
              <a:t>7</a:t>
            </a:r>
            <a:r>
              <a:rPr lang="zh-TW" altLang="en-US" sz="2000" b="1" dirty="0">
                <a:solidFill>
                  <a:srgbClr val="FF0000"/>
                </a:solidFill>
                <a:latin typeface="+mn-ea"/>
                <a:ea typeface="+mn-ea"/>
                <a:cs typeface="全真楷書" pitchFamily="49" charset="-120"/>
              </a:rPr>
              <a:t>萬餘件，透析病患</a:t>
            </a:r>
            <a:r>
              <a:rPr lang="en-US" altLang="zh-TW" sz="2000" b="1" dirty="0">
                <a:solidFill>
                  <a:srgbClr val="FF0000"/>
                </a:solidFill>
                <a:latin typeface="+mn-ea"/>
                <a:ea typeface="+mn-ea"/>
                <a:cs typeface="全真楷書" pitchFamily="49" charset="-120"/>
              </a:rPr>
              <a:t>6</a:t>
            </a:r>
            <a:r>
              <a:rPr lang="zh-TW" altLang="en-US" sz="2000" b="1" dirty="0">
                <a:solidFill>
                  <a:srgbClr val="FF0000"/>
                </a:solidFill>
                <a:latin typeface="+mn-ea"/>
                <a:ea typeface="+mn-ea"/>
                <a:cs typeface="全真楷書" pitchFamily="49" charset="-120"/>
              </a:rPr>
              <a:t>萬餘件，合計四項重大傷病即占</a:t>
            </a:r>
            <a:r>
              <a:rPr lang="en-US" altLang="zh-TW" sz="2000" b="1" dirty="0">
                <a:solidFill>
                  <a:srgbClr val="FF0000"/>
                </a:solidFill>
                <a:latin typeface="+mn-ea"/>
                <a:ea typeface="+mn-ea"/>
                <a:cs typeface="全真楷書" pitchFamily="49" charset="-120"/>
              </a:rPr>
              <a:t>85%</a:t>
            </a:r>
            <a:r>
              <a:rPr lang="zh-TW" altLang="en-US" sz="2000" b="1" dirty="0">
                <a:solidFill>
                  <a:srgbClr val="FF0000"/>
                </a:solidFill>
                <a:latin typeface="+mn-ea"/>
                <a:ea typeface="+mn-ea"/>
                <a:cs typeface="全真楷書" pitchFamily="49" charset="-120"/>
              </a:rPr>
              <a:t>。</a:t>
            </a:r>
            <a:endParaRPr lang="zh-TW" altLang="en-US" sz="2000" b="1" dirty="0">
              <a:solidFill>
                <a:srgbClr val="FF0000"/>
              </a:solidFill>
              <a:latin typeface="+mn-ea"/>
              <a:ea typeface="+mn-ea"/>
            </a:endParaRPr>
          </a:p>
        </p:txBody>
      </p:sp>
    </p:spTree>
  </p:cSld>
  <p:clrMapOvr>
    <a:masterClrMapping/>
  </p:clrMapOvr>
  <p:transition spd="slow">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6"/>
          <p:cNvSpPr>
            <a:spLocks noGrp="1" noChangeArrowheads="1"/>
          </p:cNvSpPr>
          <p:nvPr>
            <p:ph type="sldNum" sz="quarter" idx="12"/>
          </p:nvPr>
        </p:nvSpPr>
        <p:spPr>
          <a:noFill/>
        </p:spPr>
        <p:txBody>
          <a:bodyPr/>
          <a:lstStyle/>
          <a:p>
            <a:fld id="{42B155F5-62DF-4458-91AD-E1908E63428E}" type="slidenum">
              <a:rPr lang="en-US" altLang="zh-TW" smtClean="0"/>
              <a:pPr/>
              <a:t>10</a:t>
            </a:fld>
            <a:endParaRPr lang="en-US" altLang="zh-TW" smtClean="0"/>
          </a:p>
        </p:txBody>
      </p:sp>
      <p:sp>
        <p:nvSpPr>
          <p:cNvPr id="63492" name="投影片編號版面配置區 3"/>
          <p:cNvSpPr txBox="1">
            <a:spLocks noGrp="1"/>
          </p:cNvSpPr>
          <p:nvPr/>
        </p:nvSpPr>
        <p:spPr bwMode="auto">
          <a:xfrm>
            <a:off x="7291388" y="6229350"/>
            <a:ext cx="2063750" cy="457200"/>
          </a:xfrm>
          <a:prstGeom prst="rect">
            <a:avLst/>
          </a:prstGeom>
          <a:noFill/>
          <a:ln w="9525">
            <a:noFill/>
            <a:miter lim="800000"/>
            <a:headEnd/>
            <a:tailEnd/>
          </a:ln>
        </p:spPr>
        <p:txBody>
          <a:bodyPr anchor="b"/>
          <a:lstStyle/>
          <a:p>
            <a:pPr algn="r">
              <a:spcBef>
                <a:spcPct val="50000"/>
              </a:spcBef>
            </a:pPr>
            <a:fld id="{24E690EA-51F7-4ED9-80BB-E3756B6FA277}" type="slidenum">
              <a:rPr kumimoji="0" lang="en-US" altLang="zh-TW" sz="1400">
                <a:solidFill>
                  <a:schemeClr val="bg2"/>
                </a:solidFill>
              </a:rPr>
              <a:pPr algn="r">
                <a:spcBef>
                  <a:spcPct val="50000"/>
                </a:spcBef>
              </a:pPr>
              <a:t>10</a:t>
            </a:fld>
            <a:endParaRPr kumimoji="0" lang="en-US" altLang="zh-TW" sz="1400">
              <a:solidFill>
                <a:schemeClr val="bg2"/>
              </a:solidFill>
            </a:endParaRPr>
          </a:p>
        </p:txBody>
      </p:sp>
      <p:graphicFrame>
        <p:nvGraphicFramePr>
          <p:cNvPr id="63490" name="Object 14"/>
          <p:cNvGraphicFramePr>
            <a:graphicFrameLocks noChangeAspect="1"/>
          </p:cNvGraphicFramePr>
          <p:nvPr/>
        </p:nvGraphicFramePr>
        <p:xfrm>
          <a:off x="849313" y="2060575"/>
          <a:ext cx="7902575" cy="3895725"/>
        </p:xfrm>
        <a:graphic>
          <a:graphicData uri="http://schemas.openxmlformats.org/presentationml/2006/ole">
            <mc:AlternateContent xmlns:mc="http://schemas.openxmlformats.org/markup-compatibility/2006">
              <mc:Choice xmlns:v="urn:schemas-microsoft-com:vml" Requires="v">
                <p:oleObj spid="_x0000_s63491" name="Worksheet" r:id="rId3" imgW="6200851" imgH="2305202" progId="Excel.Sheet.8">
                  <p:embed/>
                </p:oleObj>
              </mc:Choice>
              <mc:Fallback>
                <p:oleObj name="Worksheet" r:id="rId3" imgW="6200851" imgH="2305202" progId="Excel.Sheet.8">
                  <p:embed/>
                  <p:pic>
                    <p:nvPicPr>
                      <p:cNvPr id="0" name="Object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313" y="2060575"/>
                        <a:ext cx="7902575" cy="3895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3493" name="矩形 8"/>
          <p:cNvSpPr>
            <a:spLocks noChangeArrowheads="1"/>
          </p:cNvSpPr>
          <p:nvPr/>
        </p:nvSpPr>
        <p:spPr bwMode="auto">
          <a:xfrm>
            <a:off x="1065213" y="1628775"/>
            <a:ext cx="7500937" cy="461963"/>
          </a:xfrm>
          <a:prstGeom prst="rect">
            <a:avLst/>
          </a:prstGeom>
          <a:noFill/>
          <a:ln w="9525">
            <a:noFill/>
            <a:miter lim="800000"/>
            <a:headEnd/>
            <a:tailEnd/>
          </a:ln>
        </p:spPr>
        <p:txBody>
          <a:bodyPr>
            <a:spAutoFit/>
          </a:bodyPr>
          <a:lstStyle/>
          <a:p>
            <a:pPr algn="ctr"/>
            <a:r>
              <a:rPr kumimoji="0" lang="en-US" altLang="zh-TW" b="1">
                <a:solidFill>
                  <a:srgbClr val="FF0000"/>
                </a:solidFill>
                <a:latin typeface="標楷體" pitchFamily="65" charset="-120"/>
                <a:ea typeface="標楷體" pitchFamily="65" charset="-120"/>
              </a:rPr>
              <a:t>94-98</a:t>
            </a:r>
            <a:r>
              <a:rPr kumimoji="0" lang="zh-TW" altLang="en-US" b="1">
                <a:solidFill>
                  <a:srgbClr val="FF0000"/>
                </a:solidFill>
                <a:latin typeface="標楷體" pitchFamily="65" charset="-120"/>
                <a:ea typeface="標楷體" pitchFamily="65" charset="-120"/>
              </a:rPr>
              <a:t>年西醫院所慢性病連續處方箋藥品費</a:t>
            </a:r>
            <a:r>
              <a:rPr kumimoji="0" lang="zh-TW" altLang="en-US" sz="2000" b="1">
                <a:solidFill>
                  <a:srgbClr val="D80081"/>
                </a:solidFill>
                <a:latin typeface="標楷體" pitchFamily="65" charset="-120"/>
                <a:ea typeface="標楷體" pitchFamily="65" charset="-120"/>
              </a:rPr>
              <a:t>    </a:t>
            </a:r>
            <a:r>
              <a:rPr kumimoji="0" lang="en-US" altLang="zh-TW" sz="1600" b="1">
                <a:solidFill>
                  <a:srgbClr val="002060"/>
                </a:solidFill>
                <a:latin typeface="標楷體" pitchFamily="65" charset="-120"/>
                <a:ea typeface="標楷體" pitchFamily="65" charset="-120"/>
              </a:rPr>
              <a:t>(</a:t>
            </a:r>
            <a:r>
              <a:rPr kumimoji="0" lang="zh-TW" altLang="en-US" sz="1600" b="1">
                <a:solidFill>
                  <a:srgbClr val="002060"/>
                </a:solidFill>
                <a:latin typeface="標楷體" pitchFamily="65" charset="-120"/>
                <a:ea typeface="標楷體" pitchFamily="65" charset="-120"/>
              </a:rPr>
              <a:t>億點</a:t>
            </a:r>
            <a:r>
              <a:rPr kumimoji="0" lang="en-US" altLang="zh-TW" sz="1600" b="1">
                <a:solidFill>
                  <a:srgbClr val="002060"/>
                </a:solidFill>
                <a:latin typeface="標楷體" pitchFamily="65" charset="-120"/>
                <a:ea typeface="標楷體" pitchFamily="65" charset="-120"/>
              </a:rPr>
              <a:t>)</a:t>
            </a:r>
            <a:endParaRPr kumimoji="0" lang="zh-TW" altLang="en-US" sz="1600" b="1">
              <a:solidFill>
                <a:srgbClr val="002060"/>
              </a:solidFill>
              <a:latin typeface="標楷體" pitchFamily="65" charset="-120"/>
              <a:ea typeface="標楷體" pitchFamily="65" charset="-120"/>
            </a:endParaRPr>
          </a:p>
        </p:txBody>
      </p:sp>
      <p:sp>
        <p:nvSpPr>
          <p:cNvPr id="63494" name="矩形 9"/>
          <p:cNvSpPr>
            <a:spLocks noChangeArrowheads="1"/>
          </p:cNvSpPr>
          <p:nvPr/>
        </p:nvSpPr>
        <p:spPr bwMode="auto">
          <a:xfrm>
            <a:off x="849313" y="5949950"/>
            <a:ext cx="5572125" cy="307975"/>
          </a:xfrm>
          <a:prstGeom prst="rect">
            <a:avLst/>
          </a:prstGeom>
          <a:noFill/>
          <a:ln w="9525">
            <a:noFill/>
            <a:miter lim="800000"/>
            <a:headEnd/>
            <a:tailEnd/>
          </a:ln>
        </p:spPr>
        <p:txBody>
          <a:bodyPr>
            <a:spAutoFit/>
          </a:bodyPr>
          <a:lstStyle/>
          <a:p>
            <a:pPr fontAlgn="ctr"/>
            <a:r>
              <a:rPr kumimoji="0" lang="zh-TW" altLang="en-US" sz="1400" b="1">
                <a:solidFill>
                  <a:srgbClr val="002060"/>
                </a:solidFill>
                <a:latin typeface="標楷體" pitchFamily="65" charset="-120"/>
                <a:ea typeface="標楷體" pitchFamily="65" charset="-120"/>
              </a:rPr>
              <a:t>資料來源：</a:t>
            </a:r>
            <a:r>
              <a:rPr kumimoji="0" lang="en-US" altLang="zh-TW" sz="1400" b="1">
                <a:solidFill>
                  <a:srgbClr val="002060"/>
                </a:solidFill>
                <a:latin typeface="標楷體" pitchFamily="65" charset="-120"/>
                <a:ea typeface="標楷體" pitchFamily="65" charset="-120"/>
              </a:rPr>
              <a:t>93</a:t>
            </a:r>
            <a:r>
              <a:rPr kumimoji="0" lang="zh-TW" altLang="en-US" sz="1400" b="1">
                <a:solidFill>
                  <a:srgbClr val="002060"/>
                </a:solidFill>
                <a:latin typeface="標楷體" pitchFamily="65" charset="-120"/>
                <a:ea typeface="標楷體" pitchFamily="65" charset="-120"/>
              </a:rPr>
              <a:t>年至</a:t>
            </a:r>
            <a:r>
              <a:rPr kumimoji="0" lang="en-US" altLang="zh-TW" sz="1400" b="1">
                <a:solidFill>
                  <a:srgbClr val="002060"/>
                </a:solidFill>
                <a:latin typeface="標楷體" pitchFamily="65" charset="-120"/>
                <a:ea typeface="標楷體" pitchFamily="65" charset="-120"/>
              </a:rPr>
              <a:t>98</a:t>
            </a:r>
            <a:r>
              <a:rPr kumimoji="0" lang="zh-TW" altLang="en-US" sz="1400" b="1">
                <a:solidFill>
                  <a:srgbClr val="002060"/>
                </a:solidFill>
                <a:latin typeface="標楷體" pitchFamily="65" charset="-120"/>
                <a:ea typeface="標楷體" pitchFamily="65" charset="-120"/>
              </a:rPr>
              <a:t>年倉儲門診處方明細檔及藥局處方調劑明細檔。       </a:t>
            </a:r>
          </a:p>
        </p:txBody>
      </p:sp>
      <p:sp>
        <p:nvSpPr>
          <p:cNvPr id="12" name="矩形 11"/>
          <p:cNvSpPr/>
          <p:nvPr/>
        </p:nvSpPr>
        <p:spPr>
          <a:xfrm>
            <a:off x="631825" y="6237288"/>
            <a:ext cx="8713788" cy="400050"/>
          </a:xfrm>
          <a:prstGeom prst="rect">
            <a:avLst/>
          </a:prstGeom>
        </p:spPr>
        <p:txBody>
          <a:bodyPr>
            <a:spAutoFit/>
          </a:bodyPr>
          <a:lstStyle/>
          <a:p>
            <a:pPr>
              <a:defRPr/>
            </a:pPr>
            <a:r>
              <a:rPr lang="zh-TW" altLang="en-US" sz="2000" b="1" dirty="0">
                <a:solidFill>
                  <a:srgbClr val="FF0000"/>
                </a:solidFill>
                <a:latin typeface="+mn-ea"/>
                <a:ea typeface="+mn-ea"/>
              </a:rPr>
              <a:t>整體而言， 西醫院所</a:t>
            </a:r>
            <a:r>
              <a:rPr kumimoji="0" lang="zh-TW" altLang="en-US" sz="2000" b="1" dirty="0">
                <a:solidFill>
                  <a:srgbClr val="FF0000"/>
                </a:solidFill>
                <a:latin typeface="+mn-ea"/>
                <a:ea typeface="+mn-ea"/>
              </a:rPr>
              <a:t>慢性病連續處方箋藥品費</a:t>
            </a:r>
            <a:r>
              <a:rPr lang="zh-TW" altLang="en-US" sz="2000" b="1" dirty="0">
                <a:solidFill>
                  <a:srgbClr val="FF0000"/>
                </a:solidFill>
                <a:latin typeface="+mn-ea"/>
                <a:ea typeface="+mn-ea"/>
              </a:rPr>
              <a:t>平均每年</a:t>
            </a:r>
            <a:r>
              <a:rPr kumimoji="0" lang="zh-TW" altLang="en-US" sz="2000" b="1" dirty="0">
                <a:solidFill>
                  <a:srgbClr val="FF0000"/>
                </a:solidFill>
                <a:latin typeface="+mn-ea"/>
                <a:ea typeface="+mn-ea"/>
              </a:rPr>
              <a:t>成長約</a:t>
            </a:r>
            <a:r>
              <a:rPr kumimoji="0" lang="en-US" altLang="zh-TW" sz="2000" b="1" dirty="0">
                <a:solidFill>
                  <a:srgbClr val="FF0000"/>
                </a:solidFill>
                <a:latin typeface="+mn-ea"/>
                <a:ea typeface="+mn-ea"/>
              </a:rPr>
              <a:t>50</a:t>
            </a:r>
            <a:r>
              <a:rPr kumimoji="0" lang="zh-TW" altLang="en-US" sz="2000" b="1" dirty="0">
                <a:solidFill>
                  <a:srgbClr val="FF0000"/>
                </a:solidFill>
                <a:latin typeface="+mn-ea"/>
                <a:ea typeface="+mn-ea"/>
              </a:rPr>
              <a:t>億點。</a:t>
            </a:r>
          </a:p>
        </p:txBody>
      </p:sp>
      <p:sp>
        <p:nvSpPr>
          <p:cNvPr id="63496" name="標題 1"/>
          <p:cNvSpPr>
            <a:spLocks noGrp="1"/>
          </p:cNvSpPr>
          <p:nvPr>
            <p:ph type="title"/>
          </p:nvPr>
        </p:nvSpPr>
        <p:spPr>
          <a:xfrm>
            <a:off x="415925" y="188913"/>
            <a:ext cx="8420100" cy="1143000"/>
          </a:xfrm>
        </p:spPr>
        <p:txBody>
          <a:bodyPr/>
          <a:lstStyle/>
          <a:p>
            <a:r>
              <a:rPr lang="zh-TW" altLang="en-US" sz="4000" smtClean="0"/>
              <a:t>疾病別藥費成長解析</a:t>
            </a:r>
            <a:r>
              <a:rPr lang="en-US" altLang="zh-TW" sz="4000" smtClean="0"/>
              <a:t>-</a:t>
            </a:r>
            <a:r>
              <a:rPr lang="zh-TW" altLang="en-US" sz="4000" smtClean="0"/>
              <a:t>門診慢性病</a:t>
            </a:r>
            <a:r>
              <a:rPr lang="en-US" altLang="zh-TW" sz="4000" smtClean="0"/>
              <a:t>1</a:t>
            </a:r>
            <a:endParaRPr lang="zh-TW" altLang="en-US" sz="4000" smtClean="0"/>
          </a:p>
        </p:txBody>
      </p:sp>
    </p:spTree>
  </p:cSld>
  <p:clrMapOvr>
    <a:masterClrMapping/>
  </p:clrMapOvr>
  <p:transition spd="slow">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6"/>
          <p:cNvSpPr>
            <a:spLocks noGrp="1" noChangeArrowheads="1"/>
          </p:cNvSpPr>
          <p:nvPr>
            <p:ph type="sldNum" sz="quarter" idx="12"/>
          </p:nvPr>
        </p:nvSpPr>
        <p:spPr>
          <a:noFill/>
        </p:spPr>
        <p:txBody>
          <a:bodyPr/>
          <a:lstStyle/>
          <a:p>
            <a:fld id="{26A3F9F9-C883-4071-8126-D90B475AAECA}" type="slidenum">
              <a:rPr lang="en-US" altLang="zh-TW" smtClean="0"/>
              <a:pPr/>
              <a:t>11</a:t>
            </a:fld>
            <a:endParaRPr lang="en-US" altLang="zh-TW" smtClean="0"/>
          </a:p>
        </p:txBody>
      </p:sp>
      <p:sp>
        <p:nvSpPr>
          <p:cNvPr id="64514" name="標題 1"/>
          <p:cNvSpPr>
            <a:spLocks noGrp="1"/>
          </p:cNvSpPr>
          <p:nvPr>
            <p:ph type="title"/>
          </p:nvPr>
        </p:nvSpPr>
        <p:spPr/>
        <p:txBody>
          <a:bodyPr/>
          <a:lstStyle/>
          <a:p>
            <a:r>
              <a:rPr lang="zh-TW" altLang="en-US" sz="4000" smtClean="0"/>
              <a:t>疾病別藥費成長解析</a:t>
            </a:r>
            <a:r>
              <a:rPr lang="en-US" altLang="zh-TW" sz="4000" smtClean="0"/>
              <a:t>-</a:t>
            </a:r>
            <a:r>
              <a:rPr lang="zh-TW" altLang="en-US" sz="4000" smtClean="0"/>
              <a:t>門診慢性病</a:t>
            </a:r>
            <a:r>
              <a:rPr lang="en-US" altLang="zh-TW" sz="4000" smtClean="0"/>
              <a:t>2</a:t>
            </a:r>
            <a:endParaRPr lang="zh-TW" altLang="en-US" sz="4000" smtClean="0"/>
          </a:p>
        </p:txBody>
      </p:sp>
      <p:graphicFrame>
        <p:nvGraphicFramePr>
          <p:cNvPr id="5" name="內容版面配置區 4"/>
          <p:cNvGraphicFramePr>
            <a:graphicFrameLocks noGrp="1"/>
          </p:cNvGraphicFramePr>
          <p:nvPr>
            <p:ph idx="1"/>
          </p:nvPr>
        </p:nvGraphicFramePr>
        <p:xfrm>
          <a:off x="1712913" y="2205038"/>
          <a:ext cx="5976937" cy="3313112"/>
        </p:xfrm>
        <a:graphic>
          <a:graphicData uri="http://schemas.openxmlformats.org/drawingml/2006/table">
            <a:tbl>
              <a:tblPr/>
              <a:tblGrid>
                <a:gridCol w="1005249"/>
                <a:gridCol w="1681508"/>
                <a:gridCol w="1005249"/>
                <a:gridCol w="1279408"/>
                <a:gridCol w="1005249"/>
              </a:tblGrid>
              <a:tr h="276031">
                <a:tc>
                  <a:txBody>
                    <a:bodyPr/>
                    <a:lstStyle/>
                    <a:p>
                      <a:pPr algn="l" fontAlgn="ctr"/>
                      <a:r>
                        <a:rPr lang="zh-TW" altLang="en-US" sz="1600" b="0" i="0" u="none" strike="noStrike" dirty="0">
                          <a:solidFill>
                            <a:srgbClr val="000000"/>
                          </a:solidFill>
                          <a:latin typeface="標楷體"/>
                        </a:rPr>
                        <a:t>疾病診斷</a:t>
                      </a:r>
                      <a:endParaRPr lang="zh-TW" altLang="en-US" sz="1600" b="0" i="0" u="none" strike="noStrike" dirty="0">
                        <a:solidFill>
                          <a:srgbClr val="000000"/>
                        </a:solidFill>
                        <a:latin typeface="Times New Roman"/>
                      </a:endParaRP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l" fontAlgn="ctr"/>
                      <a:r>
                        <a:rPr lang="zh-TW" altLang="en-US" sz="1600" b="0" i="0" u="none" strike="noStrike" dirty="0">
                          <a:solidFill>
                            <a:srgbClr val="000000"/>
                          </a:solidFill>
                          <a:latin typeface="標楷體"/>
                        </a:rPr>
                        <a:t>疾病診斷</a:t>
                      </a:r>
                      <a:endParaRPr lang="zh-TW" altLang="en-US" sz="1600" b="0" i="0" u="none" strike="noStrike" dirty="0">
                        <a:solidFill>
                          <a:srgbClr val="000000"/>
                        </a:solidFill>
                        <a:latin typeface="Times New Roman"/>
                      </a:endParaRP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ctr"/>
                      <a:r>
                        <a:rPr lang="zh-TW" altLang="en-US" sz="1600" b="0" i="0" u="none" strike="noStrike" dirty="0">
                          <a:solidFill>
                            <a:srgbClr val="000000"/>
                          </a:solidFill>
                          <a:latin typeface="標楷體"/>
                        </a:rPr>
                        <a:t>排行</a:t>
                      </a:r>
                      <a:endParaRPr lang="zh-TW" altLang="en-US" sz="1600" b="0" i="0" u="none" strike="noStrike" dirty="0">
                        <a:solidFill>
                          <a:srgbClr val="000000"/>
                        </a:solidFill>
                        <a:latin typeface="Times New Roman"/>
                      </a:endParaRP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fontAlgn="ctr"/>
                      <a:r>
                        <a:rPr lang="zh-TW" altLang="en-US" sz="1600" b="0" i="0" u="none" strike="noStrike" dirty="0">
                          <a:solidFill>
                            <a:srgbClr val="000000"/>
                          </a:solidFill>
                          <a:latin typeface="標楷體"/>
                        </a:rPr>
                        <a:t>開立件數</a:t>
                      </a:r>
                      <a:endParaRPr lang="zh-TW" altLang="en-US" sz="1600" b="0" i="0" u="none" strike="noStrike" dirty="0">
                        <a:solidFill>
                          <a:srgbClr val="000000"/>
                        </a:solidFill>
                        <a:latin typeface="Times New Roman"/>
                      </a:endParaRP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fontAlgn="ctr"/>
                      <a:r>
                        <a:rPr lang="zh-TW" altLang="en-US" sz="1600" b="0" i="0" u="none" strike="noStrike" dirty="0">
                          <a:solidFill>
                            <a:srgbClr val="000000"/>
                          </a:solidFill>
                          <a:latin typeface="標楷體"/>
                        </a:rPr>
                        <a:t>占率</a:t>
                      </a:r>
                      <a:endParaRPr lang="zh-TW" altLang="en-US" sz="1600" b="0" i="0" u="none" strike="noStrike" dirty="0">
                        <a:solidFill>
                          <a:srgbClr val="000000"/>
                        </a:solidFill>
                        <a:latin typeface="Times New Roman"/>
                      </a:endParaRP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r>
              <a:tr h="276031">
                <a:tc>
                  <a:txBody>
                    <a:bodyPr/>
                    <a:lstStyle/>
                    <a:p>
                      <a:pPr algn="l" fontAlgn="ctr"/>
                      <a:r>
                        <a:rPr lang="en-US" altLang="zh-TW" sz="1600" b="0" i="0" u="none" strike="noStrike">
                          <a:solidFill>
                            <a:srgbClr val="000000"/>
                          </a:solidFill>
                          <a:latin typeface="Times New Roman"/>
                        </a:rPr>
                        <a:t>02</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ctr"/>
                      <a:r>
                        <a:rPr lang="zh-TW" altLang="en-US" sz="1600" b="0" i="0" u="none" strike="noStrike" dirty="0">
                          <a:solidFill>
                            <a:srgbClr val="000000"/>
                          </a:solidFill>
                          <a:latin typeface="標楷體"/>
                        </a:rPr>
                        <a:t>高血壓</a:t>
                      </a:r>
                      <a:endParaRPr lang="zh-TW" altLang="en-US" sz="1600" b="0" i="0" u="none" strike="noStrike" dirty="0">
                        <a:solidFill>
                          <a:srgbClr val="000000"/>
                        </a:solidFill>
                        <a:latin typeface="Times New Roman"/>
                      </a:endParaRP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r>
                        <a:rPr lang="en-US" altLang="zh-TW" sz="1600" b="0" i="0" u="none" strike="noStrike" dirty="0">
                          <a:solidFill>
                            <a:srgbClr val="000000"/>
                          </a:solidFill>
                          <a:latin typeface="Times New Roman"/>
                        </a:rPr>
                        <a:t>1</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altLang="zh-TW" sz="1600" b="0" i="0" u="none" strike="noStrike">
                          <a:solidFill>
                            <a:srgbClr val="000000"/>
                          </a:solidFill>
                          <a:latin typeface="Times New Roman"/>
                        </a:rPr>
                        <a:t>4,634,040</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altLang="zh-TW" sz="1600" b="0" i="0" u="none" strike="noStrike">
                          <a:solidFill>
                            <a:srgbClr val="000000"/>
                          </a:solidFill>
                          <a:latin typeface="Times New Roman"/>
                        </a:rPr>
                        <a:t>31.36%</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r>
              <a:tr h="276031">
                <a:tc>
                  <a:txBody>
                    <a:bodyPr/>
                    <a:lstStyle/>
                    <a:p>
                      <a:pPr algn="l" fontAlgn="ctr"/>
                      <a:r>
                        <a:rPr lang="en-US" altLang="zh-TW" sz="1600" b="0" i="0" u="none" strike="noStrike">
                          <a:solidFill>
                            <a:srgbClr val="000000"/>
                          </a:solidFill>
                          <a:latin typeface="Times New Roman"/>
                        </a:rPr>
                        <a:t>01</a:t>
                      </a:r>
                    </a:p>
                  </a:txBody>
                  <a:tcPr marL="9525" marR="9525" marT="9525" marB="0" anchor="ctr">
                    <a:lnL>
                      <a:noFill/>
                    </a:lnL>
                    <a:lnR>
                      <a:noFill/>
                    </a:lnR>
                    <a:lnT>
                      <a:noFill/>
                    </a:lnT>
                    <a:lnB>
                      <a:noFill/>
                    </a:lnB>
                  </a:tcPr>
                </a:tc>
                <a:tc>
                  <a:txBody>
                    <a:bodyPr/>
                    <a:lstStyle/>
                    <a:p>
                      <a:pPr algn="l" fontAlgn="ctr"/>
                      <a:r>
                        <a:rPr lang="zh-TW" altLang="en-US" sz="1600" b="0" i="0" u="none" strike="noStrike">
                          <a:solidFill>
                            <a:srgbClr val="000000"/>
                          </a:solidFill>
                          <a:latin typeface="標楷體"/>
                        </a:rPr>
                        <a:t>糖尿病</a:t>
                      </a:r>
                      <a:endParaRPr lang="zh-TW" altLang="en-US" sz="1600" b="0" i="0" u="none" strike="noStrike">
                        <a:solidFill>
                          <a:srgbClr val="000000"/>
                        </a:solidFill>
                        <a:latin typeface="Times New Roman"/>
                      </a:endParaRPr>
                    </a:p>
                  </a:txBody>
                  <a:tcPr marL="9525" marR="9525" marT="9525" marB="0" anchor="ctr">
                    <a:lnL>
                      <a:noFill/>
                    </a:lnL>
                    <a:lnR>
                      <a:noFill/>
                    </a:lnR>
                    <a:lnT>
                      <a:noFill/>
                    </a:lnT>
                    <a:lnB>
                      <a:noFill/>
                    </a:lnB>
                  </a:tcPr>
                </a:tc>
                <a:tc>
                  <a:txBody>
                    <a:bodyPr/>
                    <a:lstStyle/>
                    <a:p>
                      <a:pPr algn="ctr" fontAlgn="ctr"/>
                      <a:r>
                        <a:rPr lang="en-US" altLang="zh-TW" sz="1600" b="0" i="0" u="none" strike="noStrike" dirty="0">
                          <a:solidFill>
                            <a:srgbClr val="000000"/>
                          </a:solidFill>
                          <a:latin typeface="Times New Roman"/>
                        </a:rPr>
                        <a:t>2</a:t>
                      </a:r>
                    </a:p>
                  </a:txBody>
                  <a:tcPr marL="9525" marR="9525" marT="9525" marB="0" anchor="ctr">
                    <a:lnL>
                      <a:noFill/>
                    </a:lnL>
                    <a:lnR>
                      <a:noFill/>
                    </a:lnR>
                    <a:lnT>
                      <a:noFill/>
                    </a:lnT>
                    <a:lnB>
                      <a:noFill/>
                    </a:lnB>
                  </a:tcPr>
                </a:tc>
                <a:tc>
                  <a:txBody>
                    <a:bodyPr/>
                    <a:lstStyle/>
                    <a:p>
                      <a:pPr algn="r" fontAlgn="ctr"/>
                      <a:r>
                        <a:rPr lang="en-US" altLang="zh-TW" sz="1600" b="0" i="0" u="none" strike="noStrike">
                          <a:solidFill>
                            <a:srgbClr val="000000"/>
                          </a:solidFill>
                          <a:latin typeface="Times New Roman"/>
                        </a:rPr>
                        <a:t>2,988,345</a:t>
                      </a:r>
                    </a:p>
                  </a:txBody>
                  <a:tcPr marL="9525" marR="9525" marT="9525" marB="0" anchor="ctr">
                    <a:lnL>
                      <a:noFill/>
                    </a:lnL>
                    <a:lnR>
                      <a:noFill/>
                    </a:lnR>
                    <a:lnT>
                      <a:noFill/>
                    </a:lnT>
                    <a:lnB>
                      <a:noFill/>
                    </a:lnB>
                  </a:tcPr>
                </a:tc>
                <a:tc>
                  <a:txBody>
                    <a:bodyPr/>
                    <a:lstStyle/>
                    <a:p>
                      <a:pPr algn="r" fontAlgn="ctr"/>
                      <a:r>
                        <a:rPr lang="en-US" altLang="zh-TW" sz="1600" b="0" i="0" u="none" strike="noStrike">
                          <a:solidFill>
                            <a:srgbClr val="000000"/>
                          </a:solidFill>
                          <a:latin typeface="Times New Roman"/>
                        </a:rPr>
                        <a:t>20.22%</a:t>
                      </a:r>
                    </a:p>
                  </a:txBody>
                  <a:tcPr marL="9525" marR="9525" marT="9525" marB="0" anchor="ctr">
                    <a:lnL>
                      <a:noFill/>
                    </a:lnL>
                    <a:lnR>
                      <a:noFill/>
                    </a:lnR>
                    <a:lnT>
                      <a:noFill/>
                    </a:lnT>
                    <a:lnB>
                      <a:noFill/>
                    </a:lnB>
                  </a:tcPr>
                </a:tc>
              </a:tr>
              <a:tr h="276031">
                <a:tc>
                  <a:txBody>
                    <a:bodyPr/>
                    <a:lstStyle/>
                    <a:p>
                      <a:pPr algn="l" fontAlgn="ctr"/>
                      <a:r>
                        <a:rPr lang="en-US" altLang="zh-TW" sz="1600" b="0" i="0" u="none" strike="noStrike">
                          <a:solidFill>
                            <a:srgbClr val="000000"/>
                          </a:solidFill>
                          <a:latin typeface="Times New Roman"/>
                        </a:rPr>
                        <a:t>47</a:t>
                      </a:r>
                    </a:p>
                  </a:txBody>
                  <a:tcPr marL="9525" marR="9525" marT="9525" marB="0" anchor="ctr">
                    <a:lnL>
                      <a:noFill/>
                    </a:lnL>
                    <a:lnR>
                      <a:noFill/>
                    </a:lnR>
                    <a:lnT>
                      <a:noFill/>
                    </a:lnT>
                    <a:lnB>
                      <a:noFill/>
                    </a:lnB>
                  </a:tcPr>
                </a:tc>
                <a:tc>
                  <a:txBody>
                    <a:bodyPr/>
                    <a:lstStyle/>
                    <a:p>
                      <a:pPr algn="l" fontAlgn="ctr"/>
                      <a:r>
                        <a:rPr lang="zh-TW" altLang="en-US" sz="1600" b="0" i="0" u="none" strike="noStrike" dirty="0">
                          <a:solidFill>
                            <a:srgbClr val="000000"/>
                          </a:solidFill>
                          <a:latin typeface="標楷體"/>
                        </a:rPr>
                        <a:t>精神病</a:t>
                      </a:r>
                      <a:endParaRPr lang="zh-TW" altLang="en-US" sz="1600" b="0" i="0" u="none" strike="noStrike" dirty="0">
                        <a:solidFill>
                          <a:srgbClr val="000000"/>
                        </a:solidFill>
                        <a:latin typeface="Times New Roman"/>
                      </a:endParaRPr>
                    </a:p>
                  </a:txBody>
                  <a:tcPr marL="9525" marR="9525" marT="9525" marB="0" anchor="ctr">
                    <a:lnL>
                      <a:noFill/>
                    </a:lnL>
                    <a:lnR>
                      <a:noFill/>
                    </a:lnR>
                    <a:lnT>
                      <a:noFill/>
                    </a:lnT>
                    <a:lnB>
                      <a:noFill/>
                    </a:lnB>
                  </a:tcPr>
                </a:tc>
                <a:tc>
                  <a:txBody>
                    <a:bodyPr/>
                    <a:lstStyle/>
                    <a:p>
                      <a:pPr algn="ctr" fontAlgn="ctr"/>
                      <a:r>
                        <a:rPr lang="en-US" altLang="zh-TW" sz="1600" b="0" i="0" u="none" strike="noStrike" dirty="0">
                          <a:solidFill>
                            <a:srgbClr val="000000"/>
                          </a:solidFill>
                          <a:latin typeface="Times New Roman"/>
                        </a:rPr>
                        <a:t>3</a:t>
                      </a:r>
                    </a:p>
                  </a:txBody>
                  <a:tcPr marL="9525" marR="9525" marT="9525" marB="0" anchor="ctr">
                    <a:lnL>
                      <a:noFill/>
                    </a:lnL>
                    <a:lnR>
                      <a:noFill/>
                    </a:lnR>
                    <a:lnT>
                      <a:noFill/>
                    </a:lnT>
                    <a:lnB>
                      <a:noFill/>
                    </a:lnB>
                  </a:tcPr>
                </a:tc>
                <a:tc>
                  <a:txBody>
                    <a:bodyPr/>
                    <a:lstStyle/>
                    <a:p>
                      <a:pPr algn="r" fontAlgn="ctr"/>
                      <a:r>
                        <a:rPr lang="en-US" altLang="zh-TW" sz="1600" b="0" i="0" u="none" strike="noStrike">
                          <a:solidFill>
                            <a:srgbClr val="000000"/>
                          </a:solidFill>
                          <a:latin typeface="Times New Roman"/>
                        </a:rPr>
                        <a:t>797,335</a:t>
                      </a:r>
                    </a:p>
                  </a:txBody>
                  <a:tcPr marL="9525" marR="9525" marT="9525" marB="0" anchor="ctr">
                    <a:lnL>
                      <a:noFill/>
                    </a:lnL>
                    <a:lnR>
                      <a:noFill/>
                    </a:lnR>
                    <a:lnT>
                      <a:noFill/>
                    </a:lnT>
                    <a:lnB>
                      <a:noFill/>
                    </a:lnB>
                  </a:tcPr>
                </a:tc>
                <a:tc>
                  <a:txBody>
                    <a:bodyPr/>
                    <a:lstStyle/>
                    <a:p>
                      <a:pPr algn="r" fontAlgn="ctr"/>
                      <a:r>
                        <a:rPr lang="en-US" altLang="zh-TW" sz="1600" b="0" i="0" u="none" strike="noStrike">
                          <a:solidFill>
                            <a:srgbClr val="000000"/>
                          </a:solidFill>
                          <a:latin typeface="Times New Roman"/>
                        </a:rPr>
                        <a:t>5.40%</a:t>
                      </a:r>
                    </a:p>
                  </a:txBody>
                  <a:tcPr marL="9525" marR="9525" marT="9525" marB="0" anchor="ctr">
                    <a:lnL>
                      <a:noFill/>
                    </a:lnL>
                    <a:lnR>
                      <a:noFill/>
                    </a:lnR>
                    <a:lnT>
                      <a:noFill/>
                    </a:lnT>
                    <a:lnB>
                      <a:noFill/>
                    </a:lnB>
                  </a:tcPr>
                </a:tc>
              </a:tr>
              <a:tr h="276031">
                <a:tc>
                  <a:txBody>
                    <a:bodyPr/>
                    <a:lstStyle/>
                    <a:p>
                      <a:pPr algn="l" fontAlgn="ctr"/>
                      <a:r>
                        <a:rPr lang="en-US" altLang="zh-TW" sz="1600" b="0" i="0" u="none" strike="noStrike">
                          <a:solidFill>
                            <a:srgbClr val="000000"/>
                          </a:solidFill>
                          <a:latin typeface="Times New Roman"/>
                        </a:rPr>
                        <a:t>11</a:t>
                      </a:r>
                    </a:p>
                  </a:txBody>
                  <a:tcPr marL="9525" marR="9525" marT="9525" marB="0" anchor="ctr">
                    <a:lnL>
                      <a:noFill/>
                    </a:lnL>
                    <a:lnR>
                      <a:noFill/>
                    </a:lnR>
                    <a:lnT>
                      <a:noFill/>
                    </a:lnT>
                    <a:lnB>
                      <a:noFill/>
                    </a:lnB>
                  </a:tcPr>
                </a:tc>
                <a:tc>
                  <a:txBody>
                    <a:bodyPr/>
                    <a:lstStyle/>
                    <a:p>
                      <a:pPr algn="l" fontAlgn="ctr"/>
                      <a:r>
                        <a:rPr lang="zh-TW" altLang="en-US" sz="1600" b="0" i="0" u="none" strike="noStrike">
                          <a:solidFill>
                            <a:srgbClr val="000000"/>
                          </a:solidFill>
                          <a:latin typeface="標楷體"/>
                        </a:rPr>
                        <a:t>心臟病</a:t>
                      </a:r>
                      <a:endParaRPr lang="zh-TW" altLang="en-US" sz="1600" b="0" i="0" u="none" strike="noStrike">
                        <a:solidFill>
                          <a:srgbClr val="000000"/>
                        </a:solidFill>
                        <a:latin typeface="Times New Roman"/>
                      </a:endParaRPr>
                    </a:p>
                  </a:txBody>
                  <a:tcPr marL="9525" marR="9525" marT="9525" marB="0" anchor="ctr">
                    <a:lnL>
                      <a:noFill/>
                    </a:lnL>
                    <a:lnR>
                      <a:noFill/>
                    </a:lnR>
                    <a:lnT>
                      <a:noFill/>
                    </a:lnT>
                    <a:lnB>
                      <a:noFill/>
                    </a:lnB>
                  </a:tcPr>
                </a:tc>
                <a:tc>
                  <a:txBody>
                    <a:bodyPr/>
                    <a:lstStyle/>
                    <a:p>
                      <a:pPr algn="ctr" fontAlgn="ctr"/>
                      <a:r>
                        <a:rPr lang="en-US" altLang="zh-TW" sz="1600" b="0" i="0" u="none" strike="noStrike" dirty="0">
                          <a:solidFill>
                            <a:srgbClr val="000000"/>
                          </a:solidFill>
                          <a:latin typeface="Times New Roman"/>
                        </a:rPr>
                        <a:t>4</a:t>
                      </a:r>
                    </a:p>
                  </a:txBody>
                  <a:tcPr marL="9525" marR="9525" marT="9525" marB="0" anchor="ctr">
                    <a:lnL>
                      <a:noFill/>
                    </a:lnL>
                    <a:lnR>
                      <a:noFill/>
                    </a:lnR>
                    <a:lnT>
                      <a:noFill/>
                    </a:lnT>
                    <a:lnB>
                      <a:noFill/>
                    </a:lnB>
                  </a:tcPr>
                </a:tc>
                <a:tc>
                  <a:txBody>
                    <a:bodyPr/>
                    <a:lstStyle/>
                    <a:p>
                      <a:pPr algn="r" fontAlgn="ctr"/>
                      <a:r>
                        <a:rPr lang="en-US" altLang="zh-TW" sz="1600" b="0" i="0" u="none" strike="noStrike" dirty="0">
                          <a:solidFill>
                            <a:srgbClr val="000000"/>
                          </a:solidFill>
                          <a:latin typeface="Times New Roman"/>
                        </a:rPr>
                        <a:t>782,119</a:t>
                      </a:r>
                    </a:p>
                  </a:txBody>
                  <a:tcPr marL="9525" marR="9525" marT="9525" marB="0" anchor="ctr">
                    <a:lnL>
                      <a:noFill/>
                    </a:lnL>
                    <a:lnR>
                      <a:noFill/>
                    </a:lnR>
                    <a:lnT>
                      <a:noFill/>
                    </a:lnT>
                    <a:lnB>
                      <a:noFill/>
                    </a:lnB>
                  </a:tcPr>
                </a:tc>
                <a:tc>
                  <a:txBody>
                    <a:bodyPr/>
                    <a:lstStyle/>
                    <a:p>
                      <a:pPr algn="r" fontAlgn="ctr"/>
                      <a:r>
                        <a:rPr lang="en-US" altLang="zh-TW" sz="1600" b="0" i="0" u="none" strike="noStrike">
                          <a:solidFill>
                            <a:srgbClr val="000000"/>
                          </a:solidFill>
                          <a:latin typeface="Times New Roman"/>
                        </a:rPr>
                        <a:t>5.29%</a:t>
                      </a:r>
                    </a:p>
                  </a:txBody>
                  <a:tcPr marL="9525" marR="9525" marT="9525" marB="0" anchor="ctr">
                    <a:lnL>
                      <a:noFill/>
                    </a:lnL>
                    <a:lnR>
                      <a:noFill/>
                    </a:lnR>
                    <a:lnT>
                      <a:noFill/>
                    </a:lnT>
                    <a:lnB>
                      <a:noFill/>
                    </a:lnB>
                  </a:tcPr>
                </a:tc>
              </a:tr>
              <a:tr h="276031">
                <a:tc>
                  <a:txBody>
                    <a:bodyPr/>
                    <a:lstStyle/>
                    <a:p>
                      <a:pPr algn="l" fontAlgn="ctr"/>
                      <a:r>
                        <a:rPr lang="en-US" altLang="zh-TW" sz="1600" b="0" i="0" u="none" strike="noStrike">
                          <a:solidFill>
                            <a:srgbClr val="000000"/>
                          </a:solidFill>
                          <a:latin typeface="Times New Roman"/>
                        </a:rPr>
                        <a:t>09</a:t>
                      </a:r>
                    </a:p>
                  </a:txBody>
                  <a:tcPr marL="9525" marR="9525" marT="9525" marB="0" anchor="ctr">
                    <a:lnL>
                      <a:noFill/>
                    </a:lnL>
                    <a:lnR>
                      <a:noFill/>
                    </a:lnR>
                    <a:lnT>
                      <a:noFill/>
                    </a:lnT>
                    <a:lnB>
                      <a:noFill/>
                    </a:lnB>
                  </a:tcPr>
                </a:tc>
                <a:tc>
                  <a:txBody>
                    <a:bodyPr/>
                    <a:lstStyle/>
                    <a:p>
                      <a:pPr algn="l" fontAlgn="ctr"/>
                      <a:r>
                        <a:rPr lang="zh-TW" altLang="en-US" sz="1600" b="0" i="0" u="none" strike="noStrike">
                          <a:solidFill>
                            <a:srgbClr val="000000"/>
                          </a:solidFill>
                          <a:latin typeface="標楷體"/>
                        </a:rPr>
                        <a:t>關節炎</a:t>
                      </a:r>
                      <a:endParaRPr lang="zh-TW" altLang="en-US" sz="1600" b="0" i="0" u="none" strike="noStrike">
                        <a:solidFill>
                          <a:srgbClr val="000000"/>
                        </a:solidFill>
                        <a:latin typeface="Times New Roman"/>
                      </a:endParaRPr>
                    </a:p>
                  </a:txBody>
                  <a:tcPr marL="9525" marR="9525" marT="9525" marB="0" anchor="ctr">
                    <a:lnL>
                      <a:noFill/>
                    </a:lnL>
                    <a:lnR>
                      <a:noFill/>
                    </a:lnR>
                    <a:lnT>
                      <a:noFill/>
                    </a:lnT>
                    <a:lnB>
                      <a:noFill/>
                    </a:lnB>
                  </a:tcPr>
                </a:tc>
                <a:tc>
                  <a:txBody>
                    <a:bodyPr/>
                    <a:lstStyle/>
                    <a:p>
                      <a:pPr algn="ctr" fontAlgn="ctr"/>
                      <a:r>
                        <a:rPr lang="en-US" altLang="zh-TW" sz="1600" b="0" i="0" u="none" strike="noStrike" dirty="0">
                          <a:solidFill>
                            <a:srgbClr val="000000"/>
                          </a:solidFill>
                          <a:latin typeface="Times New Roman"/>
                        </a:rPr>
                        <a:t>5</a:t>
                      </a:r>
                    </a:p>
                  </a:txBody>
                  <a:tcPr marL="9525" marR="9525" marT="9525" marB="0" anchor="ctr">
                    <a:lnL>
                      <a:noFill/>
                    </a:lnL>
                    <a:lnR>
                      <a:noFill/>
                    </a:lnR>
                    <a:lnT>
                      <a:noFill/>
                    </a:lnT>
                    <a:lnB>
                      <a:noFill/>
                    </a:lnB>
                  </a:tcPr>
                </a:tc>
                <a:tc>
                  <a:txBody>
                    <a:bodyPr/>
                    <a:lstStyle/>
                    <a:p>
                      <a:pPr algn="r" fontAlgn="ctr"/>
                      <a:r>
                        <a:rPr lang="en-US" altLang="zh-TW" sz="1600" b="0" i="0" u="none" strike="noStrike" dirty="0">
                          <a:solidFill>
                            <a:srgbClr val="000000"/>
                          </a:solidFill>
                          <a:latin typeface="Times New Roman"/>
                        </a:rPr>
                        <a:t>383,885</a:t>
                      </a:r>
                    </a:p>
                  </a:txBody>
                  <a:tcPr marL="9525" marR="9525" marT="9525" marB="0" anchor="ctr">
                    <a:lnL>
                      <a:noFill/>
                    </a:lnL>
                    <a:lnR>
                      <a:noFill/>
                    </a:lnR>
                    <a:lnT>
                      <a:noFill/>
                    </a:lnT>
                    <a:lnB>
                      <a:noFill/>
                    </a:lnB>
                  </a:tcPr>
                </a:tc>
                <a:tc>
                  <a:txBody>
                    <a:bodyPr/>
                    <a:lstStyle/>
                    <a:p>
                      <a:pPr algn="r" fontAlgn="ctr"/>
                      <a:r>
                        <a:rPr lang="en-US" altLang="zh-TW" sz="1600" b="0" i="0" u="none" strike="noStrike">
                          <a:solidFill>
                            <a:srgbClr val="000000"/>
                          </a:solidFill>
                          <a:latin typeface="Times New Roman"/>
                        </a:rPr>
                        <a:t>2.60%</a:t>
                      </a:r>
                    </a:p>
                  </a:txBody>
                  <a:tcPr marL="9525" marR="9525" marT="9525" marB="0" anchor="ctr">
                    <a:lnL>
                      <a:noFill/>
                    </a:lnL>
                    <a:lnR>
                      <a:noFill/>
                    </a:lnR>
                    <a:lnT>
                      <a:noFill/>
                    </a:lnT>
                    <a:lnB>
                      <a:noFill/>
                    </a:lnB>
                  </a:tcPr>
                </a:tc>
              </a:tr>
              <a:tr h="276031">
                <a:tc>
                  <a:txBody>
                    <a:bodyPr/>
                    <a:lstStyle/>
                    <a:p>
                      <a:pPr algn="l" fontAlgn="ctr"/>
                      <a:r>
                        <a:rPr lang="en-US" altLang="zh-TW" sz="1600" b="0" i="0" u="none" strike="noStrike">
                          <a:solidFill>
                            <a:srgbClr val="000000"/>
                          </a:solidFill>
                          <a:latin typeface="Times New Roman"/>
                        </a:rPr>
                        <a:t>14</a:t>
                      </a:r>
                    </a:p>
                  </a:txBody>
                  <a:tcPr marL="9525" marR="9525" marT="9525" marB="0" anchor="ctr">
                    <a:lnL>
                      <a:noFill/>
                    </a:lnL>
                    <a:lnR>
                      <a:noFill/>
                    </a:lnR>
                    <a:lnT>
                      <a:noFill/>
                    </a:lnT>
                    <a:lnB>
                      <a:noFill/>
                    </a:lnB>
                  </a:tcPr>
                </a:tc>
                <a:tc>
                  <a:txBody>
                    <a:bodyPr/>
                    <a:lstStyle/>
                    <a:p>
                      <a:pPr algn="l" fontAlgn="ctr"/>
                      <a:r>
                        <a:rPr lang="zh-TW" altLang="en-US" sz="1600" b="0" i="0" u="none" strike="noStrike">
                          <a:solidFill>
                            <a:srgbClr val="000000"/>
                          </a:solidFill>
                          <a:latin typeface="標楷體"/>
                        </a:rPr>
                        <a:t>腦血管病變</a:t>
                      </a:r>
                      <a:endParaRPr lang="zh-TW" altLang="en-US" sz="1600" b="0" i="0" u="none" strike="noStrike">
                        <a:solidFill>
                          <a:srgbClr val="000000"/>
                        </a:solidFill>
                        <a:latin typeface="Times New Roman"/>
                      </a:endParaRPr>
                    </a:p>
                  </a:txBody>
                  <a:tcPr marL="9525" marR="9525" marT="9525" marB="0" anchor="ctr">
                    <a:lnL>
                      <a:noFill/>
                    </a:lnL>
                    <a:lnR>
                      <a:noFill/>
                    </a:lnR>
                    <a:lnT>
                      <a:noFill/>
                    </a:lnT>
                    <a:lnB>
                      <a:noFill/>
                    </a:lnB>
                  </a:tcPr>
                </a:tc>
                <a:tc>
                  <a:txBody>
                    <a:bodyPr/>
                    <a:lstStyle/>
                    <a:p>
                      <a:pPr algn="ctr" fontAlgn="ctr"/>
                      <a:r>
                        <a:rPr lang="en-US" altLang="zh-TW" sz="1600" b="0" i="0" u="none" strike="noStrike" dirty="0">
                          <a:solidFill>
                            <a:srgbClr val="000000"/>
                          </a:solidFill>
                          <a:latin typeface="Times New Roman"/>
                        </a:rPr>
                        <a:t>6</a:t>
                      </a:r>
                    </a:p>
                  </a:txBody>
                  <a:tcPr marL="9525" marR="9525" marT="9525" marB="0" anchor="ctr">
                    <a:lnL>
                      <a:noFill/>
                    </a:lnL>
                    <a:lnR>
                      <a:noFill/>
                    </a:lnR>
                    <a:lnT>
                      <a:noFill/>
                    </a:lnT>
                    <a:lnB>
                      <a:noFill/>
                    </a:lnB>
                  </a:tcPr>
                </a:tc>
                <a:tc>
                  <a:txBody>
                    <a:bodyPr/>
                    <a:lstStyle/>
                    <a:p>
                      <a:pPr algn="r" fontAlgn="ctr"/>
                      <a:r>
                        <a:rPr lang="en-US" altLang="zh-TW" sz="1600" b="0" i="0" u="none" strike="noStrike" dirty="0">
                          <a:solidFill>
                            <a:srgbClr val="000000"/>
                          </a:solidFill>
                          <a:latin typeface="Times New Roman"/>
                        </a:rPr>
                        <a:t>357,718</a:t>
                      </a:r>
                    </a:p>
                  </a:txBody>
                  <a:tcPr marL="9525" marR="9525" marT="9525" marB="0" anchor="ctr">
                    <a:lnL>
                      <a:noFill/>
                    </a:lnL>
                    <a:lnR>
                      <a:noFill/>
                    </a:lnR>
                    <a:lnT>
                      <a:noFill/>
                    </a:lnT>
                    <a:lnB>
                      <a:noFill/>
                    </a:lnB>
                  </a:tcPr>
                </a:tc>
                <a:tc>
                  <a:txBody>
                    <a:bodyPr/>
                    <a:lstStyle/>
                    <a:p>
                      <a:pPr algn="r" fontAlgn="ctr"/>
                      <a:r>
                        <a:rPr lang="en-US" altLang="zh-TW" sz="1600" b="0" i="0" u="none" strike="noStrike">
                          <a:solidFill>
                            <a:srgbClr val="000000"/>
                          </a:solidFill>
                          <a:latin typeface="Times New Roman"/>
                        </a:rPr>
                        <a:t>2.42%</a:t>
                      </a:r>
                    </a:p>
                  </a:txBody>
                  <a:tcPr marL="9525" marR="9525" marT="9525" marB="0" anchor="ctr">
                    <a:lnL>
                      <a:noFill/>
                    </a:lnL>
                    <a:lnR>
                      <a:noFill/>
                    </a:lnR>
                    <a:lnT>
                      <a:noFill/>
                    </a:lnT>
                    <a:lnB>
                      <a:noFill/>
                    </a:lnB>
                  </a:tcPr>
                </a:tc>
              </a:tr>
              <a:tr h="276031">
                <a:tc>
                  <a:txBody>
                    <a:bodyPr/>
                    <a:lstStyle/>
                    <a:p>
                      <a:pPr algn="l" fontAlgn="ctr"/>
                      <a:r>
                        <a:rPr lang="en-US" altLang="zh-TW" sz="1600" b="0" i="0" u="none" strike="noStrike">
                          <a:solidFill>
                            <a:srgbClr val="000000"/>
                          </a:solidFill>
                          <a:latin typeface="Times New Roman"/>
                        </a:rPr>
                        <a:t>66</a:t>
                      </a:r>
                    </a:p>
                  </a:txBody>
                  <a:tcPr marL="9525" marR="9525" marT="9525" marB="0" anchor="ctr">
                    <a:lnL>
                      <a:noFill/>
                    </a:lnL>
                    <a:lnR>
                      <a:noFill/>
                    </a:lnR>
                    <a:lnT>
                      <a:noFill/>
                    </a:lnT>
                    <a:lnB>
                      <a:noFill/>
                    </a:lnB>
                  </a:tcPr>
                </a:tc>
                <a:tc>
                  <a:txBody>
                    <a:bodyPr/>
                    <a:lstStyle/>
                    <a:p>
                      <a:pPr algn="l" fontAlgn="ctr"/>
                      <a:r>
                        <a:rPr lang="zh-TW" altLang="en-US" sz="1600" b="0" i="0" u="none" strike="noStrike">
                          <a:solidFill>
                            <a:srgbClr val="000000"/>
                          </a:solidFill>
                          <a:latin typeface="標楷體"/>
                        </a:rPr>
                        <a:t>攝護腺肥大</a:t>
                      </a:r>
                      <a:endParaRPr lang="zh-TW" altLang="en-US" sz="1600" b="0" i="0" u="none" strike="noStrike">
                        <a:solidFill>
                          <a:srgbClr val="000000"/>
                        </a:solidFill>
                        <a:latin typeface="Times New Roman"/>
                      </a:endParaRPr>
                    </a:p>
                  </a:txBody>
                  <a:tcPr marL="9525" marR="9525" marT="9525" marB="0" anchor="ctr">
                    <a:lnL>
                      <a:noFill/>
                    </a:lnL>
                    <a:lnR>
                      <a:noFill/>
                    </a:lnR>
                    <a:lnT>
                      <a:noFill/>
                    </a:lnT>
                    <a:lnB>
                      <a:noFill/>
                    </a:lnB>
                  </a:tcPr>
                </a:tc>
                <a:tc>
                  <a:txBody>
                    <a:bodyPr/>
                    <a:lstStyle/>
                    <a:p>
                      <a:pPr algn="ctr" fontAlgn="ctr"/>
                      <a:r>
                        <a:rPr lang="en-US" altLang="zh-TW" sz="1600" b="0" i="0" u="none" strike="noStrike" dirty="0">
                          <a:solidFill>
                            <a:srgbClr val="000000"/>
                          </a:solidFill>
                          <a:latin typeface="Times New Roman"/>
                        </a:rPr>
                        <a:t>7</a:t>
                      </a:r>
                    </a:p>
                  </a:txBody>
                  <a:tcPr marL="9525" marR="9525" marT="9525" marB="0" anchor="ctr">
                    <a:lnL>
                      <a:noFill/>
                    </a:lnL>
                    <a:lnR>
                      <a:noFill/>
                    </a:lnR>
                    <a:lnT>
                      <a:noFill/>
                    </a:lnT>
                    <a:lnB>
                      <a:noFill/>
                    </a:lnB>
                  </a:tcPr>
                </a:tc>
                <a:tc>
                  <a:txBody>
                    <a:bodyPr/>
                    <a:lstStyle/>
                    <a:p>
                      <a:pPr algn="r" fontAlgn="ctr"/>
                      <a:r>
                        <a:rPr lang="en-US" altLang="zh-TW" sz="1600" b="0" i="0" u="none" strike="noStrike" dirty="0">
                          <a:solidFill>
                            <a:srgbClr val="000000"/>
                          </a:solidFill>
                          <a:latin typeface="Times New Roman"/>
                        </a:rPr>
                        <a:t>357,030</a:t>
                      </a:r>
                    </a:p>
                  </a:txBody>
                  <a:tcPr marL="9525" marR="9525" marT="9525" marB="0" anchor="ctr">
                    <a:lnL>
                      <a:noFill/>
                    </a:lnL>
                    <a:lnR>
                      <a:noFill/>
                    </a:lnR>
                    <a:lnT>
                      <a:noFill/>
                    </a:lnT>
                    <a:lnB>
                      <a:noFill/>
                    </a:lnB>
                  </a:tcPr>
                </a:tc>
                <a:tc>
                  <a:txBody>
                    <a:bodyPr/>
                    <a:lstStyle/>
                    <a:p>
                      <a:pPr algn="r" fontAlgn="ctr"/>
                      <a:r>
                        <a:rPr lang="en-US" altLang="zh-TW" sz="1600" b="0" i="0" u="none" strike="noStrike">
                          <a:solidFill>
                            <a:srgbClr val="000000"/>
                          </a:solidFill>
                          <a:latin typeface="Times New Roman"/>
                        </a:rPr>
                        <a:t>2.42%</a:t>
                      </a:r>
                    </a:p>
                  </a:txBody>
                  <a:tcPr marL="9525" marR="9525" marT="9525" marB="0" anchor="ctr">
                    <a:lnL>
                      <a:noFill/>
                    </a:lnL>
                    <a:lnR>
                      <a:noFill/>
                    </a:lnR>
                    <a:lnT>
                      <a:noFill/>
                    </a:lnT>
                    <a:lnB>
                      <a:noFill/>
                    </a:lnB>
                  </a:tcPr>
                </a:tc>
              </a:tr>
              <a:tr h="276031">
                <a:tc>
                  <a:txBody>
                    <a:bodyPr/>
                    <a:lstStyle/>
                    <a:p>
                      <a:pPr algn="l" fontAlgn="ctr"/>
                      <a:r>
                        <a:rPr lang="en-US" altLang="zh-TW" sz="1600" b="0" i="0" u="none" strike="noStrike">
                          <a:solidFill>
                            <a:srgbClr val="000000"/>
                          </a:solidFill>
                          <a:latin typeface="Times New Roman"/>
                        </a:rPr>
                        <a:t>05</a:t>
                      </a:r>
                    </a:p>
                  </a:txBody>
                  <a:tcPr marL="9525" marR="9525" marT="9525" marB="0" anchor="ctr">
                    <a:lnL>
                      <a:noFill/>
                    </a:lnL>
                    <a:lnR>
                      <a:noFill/>
                    </a:lnR>
                    <a:lnT>
                      <a:noFill/>
                    </a:lnT>
                    <a:lnB>
                      <a:noFill/>
                    </a:lnB>
                  </a:tcPr>
                </a:tc>
                <a:tc>
                  <a:txBody>
                    <a:bodyPr/>
                    <a:lstStyle/>
                    <a:p>
                      <a:pPr algn="l" fontAlgn="ctr"/>
                      <a:r>
                        <a:rPr lang="zh-TW" altLang="en-US" sz="1600" b="0" i="0" u="none" strike="noStrike">
                          <a:solidFill>
                            <a:srgbClr val="000000"/>
                          </a:solidFill>
                          <a:latin typeface="標楷體"/>
                        </a:rPr>
                        <a:t>甲狀腺機能障礙</a:t>
                      </a:r>
                      <a:endParaRPr lang="zh-TW" altLang="en-US" sz="1600" b="0" i="0" u="none" strike="noStrike">
                        <a:solidFill>
                          <a:srgbClr val="000000"/>
                        </a:solidFill>
                        <a:latin typeface="Times New Roman"/>
                      </a:endParaRPr>
                    </a:p>
                  </a:txBody>
                  <a:tcPr marL="9525" marR="9525" marT="9525" marB="0" anchor="ctr">
                    <a:lnL>
                      <a:noFill/>
                    </a:lnL>
                    <a:lnR>
                      <a:noFill/>
                    </a:lnR>
                    <a:lnT>
                      <a:noFill/>
                    </a:lnT>
                    <a:lnB>
                      <a:noFill/>
                    </a:lnB>
                  </a:tcPr>
                </a:tc>
                <a:tc>
                  <a:txBody>
                    <a:bodyPr/>
                    <a:lstStyle/>
                    <a:p>
                      <a:pPr algn="ctr" fontAlgn="ctr"/>
                      <a:r>
                        <a:rPr lang="en-US" altLang="zh-TW" sz="1600" b="0" i="0" u="none" strike="noStrike" dirty="0">
                          <a:solidFill>
                            <a:srgbClr val="000000"/>
                          </a:solidFill>
                          <a:latin typeface="Times New Roman"/>
                        </a:rPr>
                        <a:t>8</a:t>
                      </a:r>
                    </a:p>
                  </a:txBody>
                  <a:tcPr marL="9525" marR="9525" marT="9525" marB="0" anchor="ctr">
                    <a:lnL>
                      <a:noFill/>
                    </a:lnL>
                    <a:lnR>
                      <a:noFill/>
                    </a:lnR>
                    <a:lnT>
                      <a:noFill/>
                    </a:lnT>
                    <a:lnB>
                      <a:noFill/>
                    </a:lnB>
                  </a:tcPr>
                </a:tc>
                <a:tc>
                  <a:txBody>
                    <a:bodyPr/>
                    <a:lstStyle/>
                    <a:p>
                      <a:pPr algn="r" fontAlgn="ctr"/>
                      <a:r>
                        <a:rPr lang="en-US" altLang="zh-TW" sz="1600" b="0" i="0" u="none" strike="noStrike" dirty="0">
                          <a:solidFill>
                            <a:srgbClr val="000000"/>
                          </a:solidFill>
                          <a:latin typeface="Times New Roman"/>
                        </a:rPr>
                        <a:t>311,160</a:t>
                      </a:r>
                    </a:p>
                  </a:txBody>
                  <a:tcPr marL="9525" marR="9525" marT="9525" marB="0" anchor="ctr">
                    <a:lnL>
                      <a:noFill/>
                    </a:lnL>
                    <a:lnR>
                      <a:noFill/>
                    </a:lnR>
                    <a:lnT>
                      <a:noFill/>
                    </a:lnT>
                    <a:lnB>
                      <a:noFill/>
                    </a:lnB>
                  </a:tcPr>
                </a:tc>
                <a:tc>
                  <a:txBody>
                    <a:bodyPr/>
                    <a:lstStyle/>
                    <a:p>
                      <a:pPr algn="r" fontAlgn="ctr"/>
                      <a:r>
                        <a:rPr lang="en-US" altLang="zh-TW" sz="1600" b="0" i="0" u="none" strike="noStrike">
                          <a:solidFill>
                            <a:srgbClr val="000000"/>
                          </a:solidFill>
                          <a:latin typeface="Times New Roman"/>
                        </a:rPr>
                        <a:t>2.11%</a:t>
                      </a:r>
                    </a:p>
                  </a:txBody>
                  <a:tcPr marL="9525" marR="9525" marT="9525" marB="0" anchor="ctr">
                    <a:lnL>
                      <a:noFill/>
                    </a:lnL>
                    <a:lnR>
                      <a:noFill/>
                    </a:lnR>
                    <a:lnT>
                      <a:noFill/>
                    </a:lnT>
                    <a:lnB>
                      <a:noFill/>
                    </a:lnB>
                  </a:tcPr>
                </a:tc>
              </a:tr>
              <a:tr h="276031">
                <a:tc>
                  <a:txBody>
                    <a:bodyPr/>
                    <a:lstStyle/>
                    <a:p>
                      <a:pPr algn="l" fontAlgn="ctr"/>
                      <a:r>
                        <a:rPr lang="en-US" altLang="zh-TW" sz="1600" b="0" i="0" u="none" strike="noStrike">
                          <a:solidFill>
                            <a:srgbClr val="000000"/>
                          </a:solidFill>
                          <a:latin typeface="Times New Roman"/>
                        </a:rPr>
                        <a:t>08</a:t>
                      </a:r>
                    </a:p>
                  </a:txBody>
                  <a:tcPr marL="9525" marR="9525" marT="9525" marB="0" anchor="ctr">
                    <a:lnL>
                      <a:noFill/>
                    </a:lnL>
                    <a:lnR>
                      <a:noFill/>
                    </a:lnR>
                    <a:lnT>
                      <a:noFill/>
                    </a:lnT>
                    <a:lnB>
                      <a:noFill/>
                    </a:lnB>
                  </a:tcPr>
                </a:tc>
                <a:tc>
                  <a:txBody>
                    <a:bodyPr/>
                    <a:lstStyle/>
                    <a:p>
                      <a:pPr algn="l" fontAlgn="ctr"/>
                      <a:r>
                        <a:rPr lang="zh-TW" altLang="en-US" sz="1600" b="0" i="0" u="none" strike="noStrike">
                          <a:solidFill>
                            <a:srgbClr val="000000"/>
                          </a:solidFill>
                          <a:latin typeface="標楷體"/>
                        </a:rPr>
                        <a:t>消化性潰瘍</a:t>
                      </a:r>
                      <a:endParaRPr lang="zh-TW" altLang="en-US" sz="1600" b="0" i="0" u="none" strike="noStrike">
                        <a:solidFill>
                          <a:srgbClr val="000000"/>
                        </a:solidFill>
                        <a:latin typeface="Times New Roman"/>
                      </a:endParaRPr>
                    </a:p>
                  </a:txBody>
                  <a:tcPr marL="9525" marR="9525" marT="9525" marB="0" anchor="ctr">
                    <a:lnL>
                      <a:noFill/>
                    </a:lnL>
                    <a:lnR>
                      <a:noFill/>
                    </a:lnR>
                    <a:lnT>
                      <a:noFill/>
                    </a:lnT>
                    <a:lnB>
                      <a:noFill/>
                    </a:lnB>
                  </a:tcPr>
                </a:tc>
                <a:tc>
                  <a:txBody>
                    <a:bodyPr/>
                    <a:lstStyle/>
                    <a:p>
                      <a:pPr algn="ctr" fontAlgn="ctr"/>
                      <a:r>
                        <a:rPr lang="en-US" altLang="zh-TW" sz="1600" b="0" i="0" u="none" strike="noStrike" dirty="0">
                          <a:solidFill>
                            <a:srgbClr val="000000"/>
                          </a:solidFill>
                          <a:latin typeface="Times New Roman"/>
                        </a:rPr>
                        <a:t>9</a:t>
                      </a:r>
                    </a:p>
                  </a:txBody>
                  <a:tcPr marL="9525" marR="9525" marT="9525" marB="0" anchor="ctr">
                    <a:lnL>
                      <a:noFill/>
                    </a:lnL>
                    <a:lnR>
                      <a:noFill/>
                    </a:lnR>
                    <a:lnT>
                      <a:noFill/>
                    </a:lnT>
                    <a:lnB>
                      <a:noFill/>
                    </a:lnB>
                  </a:tcPr>
                </a:tc>
                <a:tc>
                  <a:txBody>
                    <a:bodyPr/>
                    <a:lstStyle/>
                    <a:p>
                      <a:pPr algn="r" fontAlgn="ctr"/>
                      <a:r>
                        <a:rPr lang="en-US" altLang="zh-TW" sz="1600" b="0" i="0" u="none" strike="noStrike" dirty="0">
                          <a:solidFill>
                            <a:srgbClr val="000000"/>
                          </a:solidFill>
                          <a:latin typeface="Times New Roman"/>
                        </a:rPr>
                        <a:t>308,632</a:t>
                      </a:r>
                    </a:p>
                  </a:txBody>
                  <a:tcPr marL="9525" marR="9525" marT="9525" marB="0" anchor="ctr">
                    <a:lnL>
                      <a:noFill/>
                    </a:lnL>
                    <a:lnR>
                      <a:noFill/>
                    </a:lnR>
                    <a:lnT>
                      <a:noFill/>
                    </a:lnT>
                    <a:lnB>
                      <a:noFill/>
                    </a:lnB>
                  </a:tcPr>
                </a:tc>
                <a:tc>
                  <a:txBody>
                    <a:bodyPr/>
                    <a:lstStyle/>
                    <a:p>
                      <a:pPr algn="r" fontAlgn="ctr"/>
                      <a:r>
                        <a:rPr lang="en-US" altLang="zh-TW" sz="1600" b="0" i="0" u="none" strike="noStrike" dirty="0">
                          <a:solidFill>
                            <a:srgbClr val="000000"/>
                          </a:solidFill>
                          <a:latin typeface="Times New Roman"/>
                        </a:rPr>
                        <a:t>2.09%</a:t>
                      </a:r>
                    </a:p>
                  </a:txBody>
                  <a:tcPr marL="9525" marR="9525" marT="9525" marB="0" anchor="ctr">
                    <a:lnL>
                      <a:noFill/>
                    </a:lnL>
                    <a:lnR>
                      <a:noFill/>
                    </a:lnR>
                    <a:lnT>
                      <a:noFill/>
                    </a:lnT>
                    <a:lnB>
                      <a:noFill/>
                    </a:lnB>
                  </a:tcPr>
                </a:tc>
              </a:tr>
              <a:tr h="276031">
                <a:tc>
                  <a:txBody>
                    <a:bodyPr/>
                    <a:lstStyle/>
                    <a:p>
                      <a:pPr algn="l" fontAlgn="ctr"/>
                      <a:r>
                        <a:rPr lang="en-US" altLang="zh-TW" sz="1600" b="0" i="0" u="none" strike="noStrike">
                          <a:solidFill>
                            <a:srgbClr val="000000"/>
                          </a:solidFill>
                          <a:latin typeface="Times New Roman"/>
                        </a:rPr>
                        <a:t>12</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ctr"/>
                      <a:r>
                        <a:rPr lang="zh-TW" altLang="en-US" sz="1600" b="0" i="0" u="none" strike="noStrike">
                          <a:solidFill>
                            <a:srgbClr val="000000"/>
                          </a:solidFill>
                          <a:latin typeface="標楷體"/>
                        </a:rPr>
                        <a:t>癌症</a:t>
                      </a:r>
                      <a:endParaRPr lang="zh-TW" altLang="en-US" sz="1600" b="0" i="0" u="none" strike="noStrike">
                        <a:solidFill>
                          <a:srgbClr val="000000"/>
                        </a:solidFill>
                        <a:latin typeface="Times New Roman"/>
                      </a:endParaRP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r>
                        <a:rPr lang="en-US" altLang="zh-TW" sz="1600" b="0" i="0" u="none" strike="noStrike" dirty="0">
                          <a:solidFill>
                            <a:srgbClr val="000000"/>
                          </a:solidFill>
                          <a:latin typeface="Times New Roman"/>
                        </a:rPr>
                        <a:t>10</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altLang="zh-TW" sz="1600" b="0" i="0" u="none" strike="noStrike">
                          <a:solidFill>
                            <a:srgbClr val="000000"/>
                          </a:solidFill>
                          <a:latin typeface="Times New Roman"/>
                        </a:rPr>
                        <a:t>298,309</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altLang="zh-TW" sz="1600" b="0" i="0" u="none" strike="noStrike" dirty="0">
                          <a:solidFill>
                            <a:srgbClr val="000000"/>
                          </a:solidFill>
                          <a:latin typeface="Times New Roman"/>
                        </a:rPr>
                        <a:t>2.02%</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r>
              <a:tr h="276031">
                <a:tc>
                  <a:txBody>
                    <a:bodyPr/>
                    <a:lstStyle/>
                    <a:p>
                      <a:pPr algn="l" fontAlgn="ctr"/>
                      <a:r>
                        <a:rPr lang="zh-TW" altLang="en-US" sz="1600" b="0" i="0" u="none" strike="noStrike" dirty="0">
                          <a:solidFill>
                            <a:srgbClr val="000000"/>
                          </a:solidFill>
                          <a:latin typeface="Times New Roman"/>
                        </a:rPr>
                        <a:t>　</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l" fontAlgn="ctr"/>
                      <a:r>
                        <a:rPr lang="zh-TW" altLang="en-US" sz="1600" b="0" i="0" u="none" strike="noStrike">
                          <a:solidFill>
                            <a:srgbClr val="000000"/>
                          </a:solidFill>
                          <a:latin typeface="標楷體"/>
                        </a:rPr>
                        <a:t>合計</a:t>
                      </a:r>
                      <a:endParaRPr lang="zh-TW" altLang="en-US" sz="1600" b="0" i="0" u="none" strike="noStrike">
                        <a:solidFill>
                          <a:srgbClr val="000000"/>
                        </a:solidFill>
                        <a:latin typeface="Times New Roman"/>
                      </a:endParaRP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ctr"/>
                      <a:r>
                        <a:rPr lang="zh-TW" altLang="en-US" sz="1600" b="0" i="0" u="none" strike="noStrike" dirty="0">
                          <a:solidFill>
                            <a:srgbClr val="000000"/>
                          </a:solidFill>
                          <a:latin typeface="Times New Roman"/>
                        </a:rPr>
                        <a:t>　</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fontAlgn="ctr"/>
                      <a:r>
                        <a:rPr lang="en-US" altLang="zh-TW" sz="1600" b="0" i="0" u="none" strike="noStrike">
                          <a:solidFill>
                            <a:srgbClr val="000000"/>
                          </a:solidFill>
                          <a:latin typeface="Times New Roman"/>
                        </a:rPr>
                        <a:t>14,775,608</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fontAlgn="ctr"/>
                      <a:r>
                        <a:rPr lang="en-US" altLang="zh-TW" sz="1600" b="0" i="0" u="none" strike="noStrike" dirty="0">
                          <a:solidFill>
                            <a:srgbClr val="000000"/>
                          </a:solidFill>
                          <a:latin typeface="Times New Roman"/>
                        </a:rPr>
                        <a:t>100.00%</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r>
            </a:tbl>
          </a:graphicData>
        </a:graphic>
      </p:graphicFrame>
      <p:sp>
        <p:nvSpPr>
          <p:cNvPr id="64580" name="投影片編號版面配置區 3"/>
          <p:cNvSpPr txBox="1">
            <a:spLocks noGrp="1"/>
          </p:cNvSpPr>
          <p:nvPr/>
        </p:nvSpPr>
        <p:spPr bwMode="auto">
          <a:xfrm>
            <a:off x="7291388" y="6229350"/>
            <a:ext cx="2063750" cy="457200"/>
          </a:xfrm>
          <a:prstGeom prst="rect">
            <a:avLst/>
          </a:prstGeom>
          <a:noFill/>
          <a:ln w="9525">
            <a:noFill/>
            <a:miter lim="800000"/>
            <a:headEnd/>
            <a:tailEnd/>
          </a:ln>
        </p:spPr>
        <p:txBody>
          <a:bodyPr anchor="b"/>
          <a:lstStyle/>
          <a:p>
            <a:pPr algn="r">
              <a:spcBef>
                <a:spcPct val="50000"/>
              </a:spcBef>
            </a:pPr>
            <a:fld id="{8A6FCF58-34EE-486E-87D8-E7C3C112E5FC}" type="slidenum">
              <a:rPr kumimoji="0" lang="en-US" altLang="zh-TW" sz="1400">
                <a:solidFill>
                  <a:schemeClr val="bg2"/>
                </a:solidFill>
              </a:rPr>
              <a:pPr algn="r">
                <a:spcBef>
                  <a:spcPct val="50000"/>
                </a:spcBef>
              </a:pPr>
              <a:t>11</a:t>
            </a:fld>
            <a:endParaRPr kumimoji="0" lang="en-US" altLang="zh-TW" sz="1400">
              <a:solidFill>
                <a:schemeClr val="bg2"/>
              </a:solidFill>
            </a:endParaRPr>
          </a:p>
        </p:txBody>
      </p:sp>
      <p:sp>
        <p:nvSpPr>
          <p:cNvPr id="64581" name="矩形 8"/>
          <p:cNvSpPr>
            <a:spLocks noChangeArrowheads="1"/>
          </p:cNvSpPr>
          <p:nvPr/>
        </p:nvSpPr>
        <p:spPr bwMode="auto">
          <a:xfrm>
            <a:off x="1065213" y="1628775"/>
            <a:ext cx="7500937" cy="461963"/>
          </a:xfrm>
          <a:prstGeom prst="rect">
            <a:avLst/>
          </a:prstGeom>
          <a:noFill/>
          <a:ln w="9525">
            <a:noFill/>
            <a:miter lim="800000"/>
            <a:headEnd/>
            <a:tailEnd/>
          </a:ln>
        </p:spPr>
        <p:txBody>
          <a:bodyPr>
            <a:spAutoFit/>
          </a:bodyPr>
          <a:lstStyle/>
          <a:p>
            <a:pPr algn="ctr"/>
            <a:r>
              <a:rPr kumimoji="0" lang="en-US" altLang="zh-TW" b="1">
                <a:solidFill>
                  <a:srgbClr val="FF0000"/>
                </a:solidFill>
                <a:latin typeface="標楷體" pitchFamily="65" charset="-120"/>
                <a:ea typeface="標楷體" pitchFamily="65" charset="-120"/>
              </a:rPr>
              <a:t>98</a:t>
            </a:r>
            <a:r>
              <a:rPr kumimoji="0" lang="zh-TW" altLang="en-US" b="1">
                <a:solidFill>
                  <a:srgbClr val="FF0000"/>
                </a:solidFill>
                <a:latin typeface="標楷體" pitchFamily="65" charset="-120"/>
                <a:ea typeface="標楷體" pitchFamily="65" charset="-120"/>
              </a:rPr>
              <a:t>年開立慢性病連續處方箋件數疾病別排名</a:t>
            </a:r>
            <a:endParaRPr kumimoji="0" lang="zh-TW" altLang="en-US" sz="1600" b="1">
              <a:solidFill>
                <a:srgbClr val="002060"/>
              </a:solidFill>
              <a:latin typeface="標楷體" pitchFamily="65" charset="-120"/>
              <a:ea typeface="標楷體" pitchFamily="65" charset="-120"/>
            </a:endParaRPr>
          </a:p>
        </p:txBody>
      </p:sp>
      <p:sp>
        <p:nvSpPr>
          <p:cNvPr id="11" name="矩形 10"/>
          <p:cNvSpPr/>
          <p:nvPr/>
        </p:nvSpPr>
        <p:spPr>
          <a:xfrm>
            <a:off x="488950" y="5661025"/>
            <a:ext cx="8208963" cy="708025"/>
          </a:xfrm>
          <a:prstGeom prst="rect">
            <a:avLst/>
          </a:prstGeom>
        </p:spPr>
        <p:txBody>
          <a:bodyPr>
            <a:spAutoFit/>
          </a:bodyPr>
          <a:lstStyle/>
          <a:p>
            <a:pPr>
              <a:defRPr/>
            </a:pPr>
            <a:r>
              <a:rPr lang="zh-TW" altLang="en-US" sz="2000" b="1" dirty="0">
                <a:solidFill>
                  <a:srgbClr val="FF0000"/>
                </a:solidFill>
                <a:latin typeface="+mn-ea"/>
                <a:ea typeface="+mn-ea"/>
                <a:cs typeface="全真楷書" pitchFamily="49" charset="-120"/>
              </a:rPr>
              <a:t>慢性病開立連續處方箋之疾病中以高血壓近</a:t>
            </a:r>
            <a:r>
              <a:rPr lang="en-US" altLang="zh-TW" sz="2000" b="1" dirty="0">
                <a:solidFill>
                  <a:srgbClr val="FF0000"/>
                </a:solidFill>
                <a:latin typeface="+mn-ea"/>
                <a:ea typeface="+mn-ea"/>
                <a:cs typeface="全真楷書" pitchFamily="49" charset="-120"/>
              </a:rPr>
              <a:t>465</a:t>
            </a:r>
            <a:r>
              <a:rPr lang="zh-TW" altLang="en-US" sz="2000" b="1" dirty="0">
                <a:solidFill>
                  <a:srgbClr val="FF0000"/>
                </a:solidFill>
                <a:latin typeface="+mn-ea"/>
                <a:ea typeface="+mn-ea"/>
                <a:cs typeface="全真楷書" pitchFamily="49" charset="-120"/>
              </a:rPr>
              <a:t>萬件最多，其次為糖尿病</a:t>
            </a:r>
            <a:r>
              <a:rPr lang="en-US" altLang="zh-TW" sz="2000" b="1" dirty="0">
                <a:solidFill>
                  <a:srgbClr val="FF0000"/>
                </a:solidFill>
                <a:latin typeface="+mn-ea"/>
                <a:ea typeface="+mn-ea"/>
                <a:cs typeface="全真楷書" pitchFamily="49" charset="-120"/>
              </a:rPr>
              <a:t>299</a:t>
            </a:r>
            <a:r>
              <a:rPr lang="zh-TW" altLang="en-US" sz="2000" b="1" dirty="0">
                <a:solidFill>
                  <a:srgbClr val="FF0000"/>
                </a:solidFill>
                <a:latin typeface="+mn-ea"/>
                <a:ea typeface="+mn-ea"/>
                <a:cs typeface="全真楷書" pitchFamily="49" charset="-120"/>
              </a:rPr>
              <a:t>萬餘件，合計兩項即占</a:t>
            </a:r>
            <a:r>
              <a:rPr lang="en-US" altLang="zh-TW" sz="2000" b="1" dirty="0">
                <a:solidFill>
                  <a:srgbClr val="FF0000"/>
                </a:solidFill>
                <a:latin typeface="+mn-ea"/>
                <a:ea typeface="+mn-ea"/>
                <a:cs typeface="全真楷書" pitchFamily="49" charset="-120"/>
              </a:rPr>
              <a:t>50%</a:t>
            </a:r>
            <a:r>
              <a:rPr lang="zh-TW" altLang="en-US" sz="2000" b="1" dirty="0">
                <a:solidFill>
                  <a:srgbClr val="FF0000"/>
                </a:solidFill>
                <a:latin typeface="+mn-ea"/>
                <a:ea typeface="+mn-ea"/>
                <a:cs typeface="全真楷書" pitchFamily="49" charset="-120"/>
              </a:rPr>
              <a:t>。</a:t>
            </a:r>
            <a:endParaRPr lang="zh-TW" altLang="en-US" sz="2000" b="1" dirty="0">
              <a:solidFill>
                <a:srgbClr val="FF0000"/>
              </a:solidFill>
              <a:latin typeface="+mn-ea"/>
              <a:ea typeface="+mn-ea"/>
            </a:endParaRPr>
          </a:p>
        </p:txBody>
      </p:sp>
    </p:spTree>
  </p:cSld>
  <p:clrMapOvr>
    <a:masterClrMapping/>
  </p:clrMapOvr>
  <p:transition spd="slow">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6"/>
          <p:cNvSpPr>
            <a:spLocks noGrp="1" noChangeArrowheads="1"/>
          </p:cNvSpPr>
          <p:nvPr>
            <p:ph type="sldNum" sz="quarter" idx="12"/>
          </p:nvPr>
        </p:nvSpPr>
        <p:spPr>
          <a:noFill/>
        </p:spPr>
        <p:txBody>
          <a:bodyPr/>
          <a:lstStyle/>
          <a:p>
            <a:fld id="{C40C5FC6-7B3E-4FF6-9A4C-547EF3434767}" type="slidenum">
              <a:rPr lang="en-US" altLang="zh-TW" smtClean="0"/>
              <a:pPr/>
              <a:t>12</a:t>
            </a:fld>
            <a:endParaRPr lang="en-US" altLang="zh-TW" smtClean="0"/>
          </a:p>
        </p:txBody>
      </p:sp>
      <p:sp>
        <p:nvSpPr>
          <p:cNvPr id="65538" name="標題 1"/>
          <p:cNvSpPr>
            <a:spLocks noGrp="1"/>
          </p:cNvSpPr>
          <p:nvPr>
            <p:ph type="title"/>
          </p:nvPr>
        </p:nvSpPr>
        <p:spPr/>
        <p:txBody>
          <a:bodyPr/>
          <a:lstStyle/>
          <a:p>
            <a:r>
              <a:rPr lang="zh-TW" altLang="en-US" sz="3600" smtClean="0"/>
              <a:t>藥理別藥費成長解析</a:t>
            </a:r>
            <a:r>
              <a:rPr lang="en-US" altLang="zh-TW" sz="3600" smtClean="0"/>
              <a:t>-ATC</a:t>
            </a:r>
            <a:r>
              <a:rPr lang="zh-TW" altLang="en-US" sz="3600" smtClean="0"/>
              <a:t>分類</a:t>
            </a:r>
          </a:p>
        </p:txBody>
      </p:sp>
      <p:graphicFrame>
        <p:nvGraphicFramePr>
          <p:cNvPr id="4" name="表格 3"/>
          <p:cNvGraphicFramePr>
            <a:graphicFrameLocks noGrp="1"/>
          </p:cNvGraphicFramePr>
          <p:nvPr/>
        </p:nvGraphicFramePr>
        <p:xfrm>
          <a:off x="415925" y="1628775"/>
          <a:ext cx="8658225" cy="4567238"/>
        </p:xfrm>
        <a:graphic>
          <a:graphicData uri="http://schemas.openxmlformats.org/drawingml/2006/table">
            <a:tbl>
              <a:tblPr/>
              <a:tblGrid>
                <a:gridCol w="2232025"/>
                <a:gridCol w="1355725"/>
                <a:gridCol w="858838"/>
                <a:gridCol w="696912"/>
                <a:gridCol w="1111250"/>
                <a:gridCol w="698500"/>
                <a:gridCol w="1008063"/>
                <a:gridCol w="696912"/>
              </a:tblGrid>
              <a:tr h="3937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TW" altLang="en-US" sz="600" b="0" i="0" u="none" strike="noStrike" cap="none" normalizeH="0" baseline="0" smtClean="0">
                          <a:ln>
                            <a:noFill/>
                          </a:ln>
                          <a:solidFill>
                            <a:srgbClr val="000000"/>
                          </a:solidFill>
                          <a:effectLst/>
                          <a:latin typeface="Arial" charset="0"/>
                          <a:ea typeface="標楷體" pitchFamily="65" charset="-120"/>
                        </a:rPr>
                        <a:t>　</a:t>
                      </a:r>
                    </a:p>
                  </a:txBody>
                  <a:tcPr marL="7393" marR="7393" marT="6824"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ATC</a:t>
                      </a:r>
                      <a:r>
                        <a:rPr kumimoji="0" lang="zh-TW" altLang="en-US" sz="1200" b="0" i="0" u="none" strike="noStrike" cap="none" normalizeH="0" baseline="0" smtClean="0">
                          <a:ln>
                            <a:noFill/>
                          </a:ln>
                          <a:solidFill>
                            <a:srgbClr val="000000"/>
                          </a:solidFill>
                          <a:effectLst/>
                          <a:latin typeface="Arial" charset="0"/>
                          <a:ea typeface="標楷體" pitchFamily="65" charset="-120"/>
                        </a:rPr>
                        <a:t>分類中文名稱</a:t>
                      </a:r>
                      <a:r>
                        <a:rPr kumimoji="0" lang="zh-TW" altLang="en-US" sz="1200" b="0" i="0" u="none" strike="noStrike" cap="none" normalizeH="0" baseline="0" smtClean="0">
                          <a:ln>
                            <a:noFill/>
                          </a:ln>
                          <a:solidFill>
                            <a:srgbClr val="000000"/>
                          </a:solidFill>
                          <a:effectLst/>
                          <a:latin typeface="Times New Roman" pitchFamily="18" charset="0"/>
                          <a:ea typeface="標楷體" pitchFamily="65" charset="-120"/>
                        </a:rPr>
                        <a:t> </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97</a:t>
                      </a:r>
                    </a:p>
                  </a:txBody>
                  <a:tcPr marL="7393" marR="7393" marT="6824"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Arial" charset="0"/>
                          <a:ea typeface="標楷體" pitchFamily="65" charset="-120"/>
                        </a:rPr>
                        <a:t>　</a:t>
                      </a:r>
                    </a:p>
                  </a:txBody>
                  <a:tcPr marL="7393" marR="7393" marT="6824"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98</a:t>
                      </a:r>
                    </a:p>
                  </a:txBody>
                  <a:tcPr marL="7393" marR="7393" marT="6824"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Arial" charset="0"/>
                          <a:ea typeface="標楷體" pitchFamily="65" charset="-120"/>
                        </a:rPr>
                        <a:t>　</a:t>
                      </a:r>
                    </a:p>
                  </a:txBody>
                  <a:tcPr marL="7393" marR="7393" marT="6824"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99(1-9)</a:t>
                      </a:r>
                    </a:p>
                  </a:txBody>
                  <a:tcPr marL="7393" marR="7393" marT="6824"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r>
              <a:tr h="2698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Arial" charset="0"/>
                          <a:ea typeface="標楷體" pitchFamily="65" charset="-120"/>
                        </a:rPr>
                        <a:t>藥理分類名稱</a:t>
                      </a:r>
                    </a:p>
                  </a:txBody>
                  <a:tcPr marL="7393" marR="7393" marT="6824"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Arial" charset="0"/>
                          <a:ea typeface="標楷體" pitchFamily="65" charset="-120"/>
                        </a:rPr>
                        <a:t>　</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細明體" pitchFamily="49" charset="-120"/>
                          <a:ea typeface="標楷體" pitchFamily="65" charset="-120"/>
                        </a:rPr>
                        <a:t>金額</a:t>
                      </a:r>
                      <a:r>
                        <a:rPr kumimoji="0" lang="en-US" altLang="zh-TW" sz="1200" b="0" i="0" u="none" strike="noStrike" cap="none" normalizeH="0" baseline="0" smtClean="0">
                          <a:ln>
                            <a:noFill/>
                          </a:ln>
                          <a:solidFill>
                            <a:srgbClr val="000000"/>
                          </a:solidFill>
                          <a:effectLst/>
                          <a:latin typeface="Arial" charset="0"/>
                          <a:ea typeface="標楷體" pitchFamily="65" charset="-120"/>
                        </a:rPr>
                        <a:t>(</a:t>
                      </a:r>
                      <a:r>
                        <a:rPr kumimoji="0" lang="zh-TW" altLang="en-US" sz="1200" b="0" i="0" u="none" strike="noStrike" cap="none" normalizeH="0" baseline="0" smtClean="0">
                          <a:ln>
                            <a:noFill/>
                          </a:ln>
                          <a:solidFill>
                            <a:srgbClr val="000000"/>
                          </a:solidFill>
                          <a:effectLst/>
                          <a:latin typeface="細明體" pitchFamily="49" charset="-120"/>
                          <a:ea typeface="標楷體" pitchFamily="65" charset="-120"/>
                        </a:rPr>
                        <a:t>億</a:t>
                      </a:r>
                      <a:r>
                        <a:rPr kumimoji="0" lang="en-US" altLang="zh-TW" sz="1200" b="0" i="0" u="none" strike="noStrike" cap="none" normalizeH="0" baseline="0" smtClean="0">
                          <a:ln>
                            <a:noFill/>
                          </a:ln>
                          <a:solidFill>
                            <a:srgbClr val="000000"/>
                          </a:solidFill>
                          <a:effectLst/>
                          <a:latin typeface="Arial" charset="0"/>
                          <a:ea typeface="標楷體" pitchFamily="65" charset="-120"/>
                        </a:rPr>
                        <a:t>)</a:t>
                      </a:r>
                    </a:p>
                  </a:txBody>
                  <a:tcPr marL="7393" marR="7393" marT="6824"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Arial" charset="0"/>
                          <a:ea typeface="標楷體" pitchFamily="65" charset="-120"/>
                        </a:rPr>
                        <a:t>成長率</a:t>
                      </a:r>
                    </a:p>
                  </a:txBody>
                  <a:tcPr marL="7393" marR="7393" marT="6824"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細明體" pitchFamily="49" charset="-120"/>
                          <a:ea typeface="標楷體" pitchFamily="65" charset="-120"/>
                        </a:rPr>
                        <a:t>金額</a:t>
                      </a:r>
                      <a:r>
                        <a:rPr kumimoji="0" lang="en-US" altLang="zh-TW" sz="1200" b="0" i="0" u="none" strike="noStrike" cap="none" normalizeH="0" baseline="0" smtClean="0">
                          <a:ln>
                            <a:noFill/>
                          </a:ln>
                          <a:solidFill>
                            <a:srgbClr val="000000"/>
                          </a:solidFill>
                          <a:effectLst/>
                          <a:latin typeface="Arial" charset="0"/>
                          <a:ea typeface="標楷體" pitchFamily="65" charset="-120"/>
                        </a:rPr>
                        <a:t>(</a:t>
                      </a:r>
                      <a:r>
                        <a:rPr kumimoji="0" lang="zh-TW" altLang="en-US" sz="1200" b="0" i="0" u="none" strike="noStrike" cap="none" normalizeH="0" baseline="0" smtClean="0">
                          <a:ln>
                            <a:noFill/>
                          </a:ln>
                          <a:solidFill>
                            <a:srgbClr val="000000"/>
                          </a:solidFill>
                          <a:effectLst/>
                          <a:latin typeface="細明體" pitchFamily="49" charset="-120"/>
                          <a:ea typeface="標楷體" pitchFamily="65" charset="-120"/>
                        </a:rPr>
                        <a:t>億</a:t>
                      </a:r>
                      <a:r>
                        <a:rPr kumimoji="0" lang="en-US" altLang="zh-TW" sz="1200" b="0" i="0" u="none" strike="noStrike" cap="none" normalizeH="0" baseline="0" smtClean="0">
                          <a:ln>
                            <a:noFill/>
                          </a:ln>
                          <a:solidFill>
                            <a:srgbClr val="000000"/>
                          </a:solidFill>
                          <a:effectLst/>
                          <a:latin typeface="Arial" charset="0"/>
                          <a:ea typeface="標楷體" pitchFamily="65" charset="-120"/>
                        </a:rPr>
                        <a:t>)</a:t>
                      </a:r>
                    </a:p>
                  </a:txBody>
                  <a:tcPr marL="7393" marR="7393" marT="6824"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Arial" charset="0"/>
                          <a:ea typeface="標楷體" pitchFamily="65" charset="-120"/>
                        </a:rPr>
                        <a:t>成長率</a:t>
                      </a:r>
                    </a:p>
                  </a:txBody>
                  <a:tcPr marL="7393" marR="7393" marT="6824"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細明體" pitchFamily="49" charset="-120"/>
                          <a:ea typeface="標楷體" pitchFamily="65" charset="-120"/>
                        </a:rPr>
                        <a:t>金額</a:t>
                      </a:r>
                      <a:r>
                        <a:rPr kumimoji="0" lang="en-US" altLang="zh-TW" sz="1200" b="0" i="0" u="none" strike="noStrike" cap="none" normalizeH="0" baseline="0" smtClean="0">
                          <a:ln>
                            <a:noFill/>
                          </a:ln>
                          <a:solidFill>
                            <a:srgbClr val="000000"/>
                          </a:solidFill>
                          <a:effectLst/>
                          <a:latin typeface="Arial" charset="0"/>
                          <a:ea typeface="標楷體" pitchFamily="65" charset="-120"/>
                        </a:rPr>
                        <a:t>(</a:t>
                      </a:r>
                      <a:r>
                        <a:rPr kumimoji="0" lang="zh-TW" altLang="en-US" sz="1200" b="0" i="0" u="none" strike="noStrike" cap="none" normalizeH="0" baseline="0" smtClean="0">
                          <a:ln>
                            <a:noFill/>
                          </a:ln>
                          <a:solidFill>
                            <a:srgbClr val="000000"/>
                          </a:solidFill>
                          <a:effectLst/>
                          <a:latin typeface="細明體" pitchFamily="49" charset="-120"/>
                          <a:ea typeface="標楷體" pitchFamily="65" charset="-120"/>
                        </a:rPr>
                        <a:t>億</a:t>
                      </a:r>
                      <a:r>
                        <a:rPr kumimoji="0" lang="en-US" altLang="zh-TW" sz="1200" b="0" i="0" u="none" strike="noStrike" cap="none" normalizeH="0" baseline="0" smtClean="0">
                          <a:ln>
                            <a:noFill/>
                          </a:ln>
                          <a:solidFill>
                            <a:srgbClr val="000000"/>
                          </a:solidFill>
                          <a:effectLst/>
                          <a:latin typeface="Arial" charset="0"/>
                          <a:ea typeface="標楷體" pitchFamily="65" charset="-120"/>
                        </a:rPr>
                        <a:t>)</a:t>
                      </a:r>
                    </a:p>
                  </a:txBody>
                  <a:tcPr marL="7393" marR="7393" marT="6824"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Arial" charset="0"/>
                          <a:ea typeface="標楷體" pitchFamily="65" charset="-120"/>
                        </a:rPr>
                        <a:t>成長率</a:t>
                      </a:r>
                    </a:p>
                  </a:txBody>
                  <a:tcPr marL="7393" marR="7393" marT="6824"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3254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Arial" charset="0"/>
                          <a:ea typeface="標楷體" pitchFamily="65" charset="-120"/>
                        </a:rPr>
                        <a:t>L01 - ANTINEOPLASTIC AGENTS</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400" b="1" i="0" u="none" strike="noStrike" cap="none" normalizeH="0" baseline="0" smtClean="0">
                          <a:ln>
                            <a:noFill/>
                          </a:ln>
                          <a:solidFill>
                            <a:srgbClr val="FF0000"/>
                          </a:solidFill>
                          <a:effectLst/>
                          <a:latin typeface="Arial" charset="0"/>
                          <a:ea typeface="標楷體" pitchFamily="65" charset="-120"/>
                        </a:rPr>
                        <a:t>抗腫瘤藥品</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89.10</a:t>
                      </a:r>
                    </a:p>
                  </a:txBody>
                  <a:tcPr marL="7393" marR="7393" marT="6824"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19.31%</a:t>
                      </a:r>
                    </a:p>
                  </a:txBody>
                  <a:tcPr marL="7393" marR="7393" marT="6824"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100.11</a:t>
                      </a:r>
                    </a:p>
                  </a:txBody>
                  <a:tcPr marL="7393" marR="7393" marT="6824"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12.35%</a:t>
                      </a:r>
                    </a:p>
                  </a:txBody>
                  <a:tcPr marL="7393" marR="7393" marT="6824"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85.24</a:t>
                      </a:r>
                    </a:p>
                  </a:txBody>
                  <a:tcPr marL="7393" marR="7393" marT="6824"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15.38%</a:t>
                      </a:r>
                    </a:p>
                  </a:txBody>
                  <a:tcPr marL="7393" marR="7393" marT="6824"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39370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Arial" charset="0"/>
                          <a:ea typeface="標楷體" pitchFamily="65" charset="-120"/>
                        </a:rPr>
                        <a:t>J01 - ANTIBACTERIALS FOR SYSTEMIC USE</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Arial" charset="0"/>
                          <a:ea typeface="標楷體" pitchFamily="65" charset="-120"/>
                        </a:rPr>
                        <a:t>全身性抗菌劑</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103.99</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3.23%</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103.78</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-0.19%</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67.76</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-17.11%</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r>
              <a:tr h="328613">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Arial" charset="0"/>
                          <a:ea typeface="標楷體" pitchFamily="65" charset="-120"/>
                        </a:rPr>
                        <a:t>A10 - DRUGS USED IN DIABETES</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400" b="1" i="0" u="none" strike="noStrike" cap="none" normalizeH="0" baseline="0" smtClean="0">
                          <a:ln>
                            <a:noFill/>
                          </a:ln>
                          <a:solidFill>
                            <a:srgbClr val="FF0000"/>
                          </a:solidFill>
                          <a:effectLst/>
                          <a:latin typeface="Arial" charset="0"/>
                          <a:ea typeface="標楷體" pitchFamily="65" charset="-120"/>
                        </a:rPr>
                        <a:t>糖尿病用藥</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72.41</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8.88%</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79.81</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10.22%</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60.32</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-0.63%</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r>
              <a:tr h="5905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Arial" charset="0"/>
                          <a:ea typeface="標楷體" pitchFamily="65" charset="-120"/>
                        </a:rPr>
                        <a:t>C09 - AGENTS ACTING ON THE RENIN-ANGIOTENSIN SYSTEM</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Arial" charset="0"/>
                          <a:ea typeface="標楷體" pitchFamily="65" charset="-120"/>
                        </a:rPr>
                        <a:t>作用於腎素</a:t>
                      </a:r>
                      <a:r>
                        <a:rPr kumimoji="0" lang="en-US" altLang="zh-TW" sz="1200" b="0" i="0" u="none" strike="noStrike" cap="none" normalizeH="0" baseline="0" smtClean="0">
                          <a:ln>
                            <a:noFill/>
                          </a:ln>
                          <a:solidFill>
                            <a:srgbClr val="000000"/>
                          </a:solidFill>
                          <a:effectLst/>
                          <a:latin typeface="Times New Roman" pitchFamily="18" charset="0"/>
                          <a:ea typeface="標楷體" pitchFamily="65" charset="-120"/>
                        </a:rPr>
                        <a:t>-</a:t>
                      </a:r>
                      <a:r>
                        <a:rPr kumimoji="0" lang="zh-TW" altLang="en-US" sz="1200" b="0" i="0" u="none" strike="noStrike" cap="none" normalizeH="0" baseline="0" smtClean="0">
                          <a:ln>
                            <a:noFill/>
                          </a:ln>
                          <a:solidFill>
                            <a:srgbClr val="000000"/>
                          </a:solidFill>
                          <a:effectLst/>
                          <a:latin typeface="Arial" charset="0"/>
                          <a:ea typeface="標楷體" pitchFamily="65" charset="-120"/>
                        </a:rPr>
                        <a:t>血管收縮素系列之藥物</a:t>
                      </a:r>
                      <a:r>
                        <a:rPr kumimoji="0" lang="zh-TW" altLang="en-US" sz="1200" b="0" i="0" u="none" strike="noStrike" cap="none" normalizeH="0" baseline="0" smtClean="0">
                          <a:ln>
                            <a:noFill/>
                          </a:ln>
                          <a:solidFill>
                            <a:srgbClr val="000000"/>
                          </a:solidFill>
                          <a:effectLst/>
                          <a:latin typeface="Times New Roman" pitchFamily="18" charset="0"/>
                          <a:ea typeface="標楷體" pitchFamily="65" charset="-120"/>
                        </a:rPr>
                        <a:t> </a:t>
                      </a:r>
                      <a:endParaRPr kumimoji="0" lang="zh-TW" altLang="en-US" sz="1200" b="0" i="0" u="none" strike="noStrike" cap="none" normalizeH="0" baseline="0" smtClean="0">
                        <a:ln>
                          <a:noFill/>
                        </a:ln>
                        <a:solidFill>
                          <a:srgbClr val="000000"/>
                        </a:solidFill>
                        <a:effectLst/>
                        <a:latin typeface="Arial" charset="0"/>
                        <a:ea typeface="標楷體" pitchFamily="65" charset="-120"/>
                      </a:endParaRP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77.15</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12.87%</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83.24</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7.88%</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58.74</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-9.30%</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r>
              <a:tr h="2698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Arial" charset="0"/>
                          <a:ea typeface="標楷體" pitchFamily="65" charset="-120"/>
                        </a:rPr>
                        <a:t>N05 - PSYCHOLEPTICS</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Arial" charset="0"/>
                          <a:ea typeface="標楷體" pitchFamily="65" charset="-120"/>
                        </a:rPr>
                        <a:t>精神安定藥</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60.88</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2.03%</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62.25</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2.24%</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44.26</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-7.92%</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r>
              <a:tr h="392113">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Arial" charset="0"/>
                          <a:ea typeface="標楷體" pitchFamily="65" charset="-120"/>
                        </a:rPr>
                        <a:t>C10 - SERUM LIPID REDUCING AGENTS</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Arial" charset="0"/>
                          <a:ea typeface="標楷體" pitchFamily="65" charset="-120"/>
                        </a:rPr>
                        <a:t>降血脂用藥</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55.82</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13.09%</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60.49</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8.36%</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43.47</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-7.32%</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r>
              <a:tr h="360363">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Arial" charset="0"/>
                          <a:ea typeface="標楷體" pitchFamily="65" charset="-120"/>
                        </a:rPr>
                        <a:t>C08 - CALCIUM CHANNEL BLOCKERS</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Arial" charset="0"/>
                          <a:ea typeface="標楷體" pitchFamily="65" charset="-120"/>
                        </a:rPr>
                        <a:t>鈣離子阻斷劑</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73.19</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5.07%</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72.90</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-0.40%</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43.12</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-25.80%</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r>
              <a:tr h="4857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Arial" charset="0"/>
                          <a:ea typeface="標楷體" pitchFamily="65" charset="-120"/>
                        </a:rPr>
                        <a:t>B05 - BLOOD SUBSTITUTES AND PERFUSION SOLUTIONS</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Arial" charset="0"/>
                          <a:ea typeface="標楷體" pitchFamily="65" charset="-120"/>
                        </a:rPr>
                        <a:t>血液代用品和灌注液</a:t>
                      </a:r>
                      <a:r>
                        <a:rPr kumimoji="0" lang="zh-TW" altLang="en-US" sz="1200" b="0" i="0" u="none" strike="noStrike" cap="none" normalizeH="0" baseline="0" smtClean="0">
                          <a:ln>
                            <a:noFill/>
                          </a:ln>
                          <a:solidFill>
                            <a:srgbClr val="000000"/>
                          </a:solidFill>
                          <a:effectLst/>
                          <a:latin typeface="Times New Roman" pitchFamily="18" charset="0"/>
                          <a:ea typeface="標楷體" pitchFamily="65" charset="-120"/>
                        </a:rPr>
                        <a:t> </a:t>
                      </a:r>
                      <a:endParaRPr kumimoji="0" lang="zh-TW" altLang="en-US" sz="1200" b="0" i="0" u="none" strike="noStrike" cap="none" normalizeH="0" baseline="0" smtClean="0">
                        <a:ln>
                          <a:noFill/>
                        </a:ln>
                        <a:solidFill>
                          <a:srgbClr val="000000"/>
                        </a:solidFill>
                        <a:effectLst/>
                        <a:latin typeface="Arial" charset="0"/>
                        <a:ea typeface="標楷體" pitchFamily="65" charset="-120"/>
                      </a:endParaRP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35.16</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2.56%</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36.60</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4.07%</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28.14</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2.38%</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r>
              <a:tr h="487363">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Arial" charset="0"/>
                          <a:ea typeface="標楷體" pitchFamily="65" charset="-120"/>
                        </a:rPr>
                        <a:t>L04 - IMMUNOSUPPRESSIVE AGENTS</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Arial" charset="0"/>
                          <a:ea typeface="標楷體" pitchFamily="65" charset="-120"/>
                        </a:rPr>
                        <a:t>免疫抑制劑</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23.44</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22.16%</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28.28</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20.66%</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26.14</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27.89%</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r>
              <a:tr h="2698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Arial" charset="0"/>
                          <a:ea typeface="標楷體" pitchFamily="65" charset="-120"/>
                        </a:rPr>
                        <a:t>N06 - PSYCHOANALEPTICS</a:t>
                      </a: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Arial" charset="0"/>
                          <a:ea typeface="標楷體" pitchFamily="65" charset="-120"/>
                        </a:rPr>
                        <a:t>精神振奮劑</a:t>
                      </a:r>
                      <a:r>
                        <a:rPr kumimoji="0" lang="zh-TW" altLang="en-US" sz="1200" b="0" i="0" u="none" strike="noStrike" cap="none" normalizeH="0" baseline="0" smtClean="0">
                          <a:ln>
                            <a:noFill/>
                          </a:ln>
                          <a:solidFill>
                            <a:srgbClr val="000000"/>
                          </a:solidFill>
                          <a:effectLst/>
                          <a:latin typeface="Times New Roman" pitchFamily="18" charset="0"/>
                          <a:ea typeface="標楷體" pitchFamily="65" charset="-120"/>
                        </a:rPr>
                        <a:t> </a:t>
                      </a:r>
                      <a:endParaRPr kumimoji="0" lang="zh-TW" altLang="en-US" sz="1200" b="0" i="0" u="none" strike="noStrike" cap="none" normalizeH="0" baseline="0" smtClean="0">
                        <a:ln>
                          <a:noFill/>
                        </a:ln>
                        <a:solidFill>
                          <a:srgbClr val="000000"/>
                        </a:solidFill>
                        <a:effectLst/>
                        <a:latin typeface="Arial" charset="0"/>
                        <a:ea typeface="標楷體" pitchFamily="65" charset="-120"/>
                      </a:endParaRPr>
                    </a:p>
                  </a:txBody>
                  <a:tcPr marL="7393" marR="7393" marT="6824"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36.56</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7.93%</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37.44</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2.39%</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24.76</a:t>
                      </a:r>
                    </a:p>
                  </a:txBody>
                  <a:tcPr marL="7393" marR="7393" marT="6824"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rPr>
                        <a:t>-15.61%</a:t>
                      </a:r>
                    </a:p>
                  </a:txBody>
                  <a:tcPr marL="7393" marR="7393" marT="6824"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5" name="矩形 4"/>
          <p:cNvSpPr/>
          <p:nvPr/>
        </p:nvSpPr>
        <p:spPr>
          <a:xfrm>
            <a:off x="560388" y="6196013"/>
            <a:ext cx="8208962" cy="1311275"/>
          </a:xfrm>
          <a:prstGeom prst="rect">
            <a:avLst/>
          </a:prstGeom>
        </p:spPr>
        <p:txBody>
          <a:bodyPr>
            <a:spAutoFit/>
          </a:bodyPr>
          <a:lstStyle/>
          <a:p>
            <a:pPr>
              <a:defRPr/>
            </a:pPr>
            <a:r>
              <a:rPr lang="en-US" altLang="zh-TW" sz="2000" b="1" dirty="0">
                <a:solidFill>
                  <a:srgbClr val="FF0000"/>
                </a:solidFill>
                <a:latin typeface="+mn-ea"/>
                <a:ea typeface="+mn-ea"/>
              </a:rPr>
              <a:t>99</a:t>
            </a:r>
            <a:r>
              <a:rPr lang="zh-TW" altLang="en-US" sz="2000" b="1" dirty="0">
                <a:solidFill>
                  <a:srgbClr val="FF0000"/>
                </a:solidFill>
                <a:latin typeface="+mn-ea"/>
                <a:ea typeface="+mn-ea"/>
              </a:rPr>
              <a:t>年藥理別藥費點數以抗腫瘤藥品最高、全身性抗菌劑次之；而成長率以免疫抑制劑最高、抗腫瘤藥品次之。</a:t>
            </a:r>
          </a:p>
          <a:p>
            <a:pPr>
              <a:defRPr/>
            </a:pPr>
            <a:endParaRPr lang="zh-TW" altLang="en-US" sz="2000" b="1" dirty="0">
              <a:solidFill>
                <a:srgbClr val="FF0000"/>
              </a:solidFill>
              <a:latin typeface="+mn-ea"/>
              <a:ea typeface="+mn-ea"/>
            </a:endParaRPr>
          </a:p>
          <a:p>
            <a:pPr>
              <a:defRPr/>
            </a:pPr>
            <a:endParaRPr lang="zh-TW" altLang="en-US" sz="2000" b="1" dirty="0">
              <a:solidFill>
                <a:srgbClr val="FF0000"/>
              </a:solidFill>
              <a:latin typeface="+mn-ea"/>
              <a:ea typeface="+mn-ea"/>
            </a:endParaRPr>
          </a:p>
        </p:txBody>
      </p:sp>
    </p:spTree>
  </p:cSld>
  <p:clrMapOvr>
    <a:masterClrMapping/>
  </p:clrMapOvr>
  <p:transition spd="slow">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6"/>
          <p:cNvSpPr>
            <a:spLocks noGrp="1" noChangeArrowheads="1"/>
          </p:cNvSpPr>
          <p:nvPr>
            <p:ph type="sldNum" sz="quarter" idx="12"/>
          </p:nvPr>
        </p:nvSpPr>
        <p:spPr>
          <a:noFill/>
        </p:spPr>
        <p:txBody>
          <a:bodyPr/>
          <a:lstStyle/>
          <a:p>
            <a:fld id="{A9949663-C1E1-40E5-AC9D-B2885D1171DC}" type="slidenum">
              <a:rPr lang="en-US" altLang="zh-TW" smtClean="0"/>
              <a:pPr/>
              <a:t>13</a:t>
            </a:fld>
            <a:endParaRPr lang="en-US" altLang="zh-TW" smtClean="0"/>
          </a:p>
        </p:txBody>
      </p:sp>
      <p:sp>
        <p:nvSpPr>
          <p:cNvPr id="77827" name="Rectangle 3"/>
          <p:cNvSpPr txBox="1">
            <a:spLocks noChangeArrowheads="1"/>
          </p:cNvSpPr>
          <p:nvPr/>
        </p:nvSpPr>
        <p:spPr bwMode="auto">
          <a:xfrm>
            <a:off x="2000250" y="2420938"/>
            <a:ext cx="6913563" cy="1928812"/>
          </a:xfrm>
          <a:prstGeom prst="rect">
            <a:avLst/>
          </a:prstGeom>
          <a:noFill/>
          <a:ln w="9525">
            <a:noFill/>
            <a:miter lim="800000"/>
            <a:headEnd/>
            <a:tailEnd/>
          </a:ln>
        </p:spPr>
        <p:txBody>
          <a:bodyPr/>
          <a:lstStyle/>
          <a:p>
            <a:pPr marL="723900" indent="-627063" algn="just">
              <a:lnSpc>
                <a:spcPts val="2600"/>
              </a:lnSpc>
              <a:spcBef>
                <a:spcPts val="1200"/>
              </a:spcBef>
              <a:buFont typeface="Wingdings" pitchFamily="2" charset="2"/>
              <a:buChar char="n"/>
              <a:defRPr/>
            </a:pPr>
            <a:r>
              <a:rPr lang="zh-TW" altLang="en-US" sz="4400" dirty="0">
                <a:solidFill>
                  <a:schemeClr val="accent1">
                    <a:lumMod val="50000"/>
                  </a:schemeClr>
                </a:solidFill>
                <a:latin typeface="Arial" charset="0"/>
                <a:ea typeface="標楷體" pitchFamily="65" charset="-120"/>
                <a:cs typeface="全真楷書" pitchFamily="49" charset="-120"/>
              </a:rPr>
              <a:t>第</a:t>
            </a:r>
            <a:r>
              <a:rPr lang="en-US" altLang="zh-TW" sz="4400" dirty="0">
                <a:solidFill>
                  <a:schemeClr val="accent1">
                    <a:lumMod val="50000"/>
                  </a:schemeClr>
                </a:solidFill>
                <a:latin typeface="Arial" charset="0"/>
                <a:ea typeface="標楷體" pitchFamily="65" charset="-120"/>
                <a:cs typeface="全真楷書" pitchFamily="49" charset="-120"/>
              </a:rPr>
              <a:t>6</a:t>
            </a:r>
            <a:r>
              <a:rPr lang="zh-TW" altLang="en-US" sz="4400" dirty="0">
                <a:solidFill>
                  <a:schemeClr val="accent1">
                    <a:lumMod val="50000"/>
                  </a:schemeClr>
                </a:solidFill>
                <a:latin typeface="Arial" charset="0"/>
                <a:ea typeface="標楷體" pitchFamily="65" charset="-120"/>
                <a:cs typeface="全真楷書" pitchFamily="49" charset="-120"/>
              </a:rPr>
              <a:t>次藥價調整</a:t>
            </a:r>
            <a:endParaRPr lang="en-US" altLang="zh-TW" sz="4400" dirty="0">
              <a:solidFill>
                <a:schemeClr val="accent1">
                  <a:lumMod val="50000"/>
                </a:schemeClr>
              </a:solidFill>
              <a:latin typeface="Arial" charset="0"/>
              <a:ea typeface="標楷體" pitchFamily="65" charset="-120"/>
              <a:cs typeface="全真楷書" pitchFamily="49" charset="-120"/>
            </a:endParaRPr>
          </a:p>
        </p:txBody>
      </p:sp>
      <p:sp>
        <p:nvSpPr>
          <p:cNvPr id="66563" name="Rectangle 3"/>
          <p:cNvSpPr>
            <a:spLocks noChangeArrowheads="1"/>
          </p:cNvSpPr>
          <p:nvPr/>
        </p:nvSpPr>
        <p:spPr bwMode="auto">
          <a:xfrm>
            <a:off x="0" y="476250"/>
            <a:ext cx="9245600" cy="923925"/>
          </a:xfrm>
          <a:prstGeom prst="rect">
            <a:avLst/>
          </a:prstGeom>
          <a:noFill/>
          <a:ln w="9525">
            <a:noFill/>
            <a:miter lim="800000"/>
            <a:headEnd/>
            <a:tailEnd/>
          </a:ln>
        </p:spPr>
        <p:txBody>
          <a:bodyPr lIns="91492" tIns="45747" rIns="91492" bIns="45747">
            <a:spAutoFit/>
          </a:bodyPr>
          <a:lstStyle/>
          <a:p>
            <a:pPr algn="ctr" eaLnBrk="0" hangingPunct="0"/>
            <a:r>
              <a:rPr lang="zh-TW" altLang="en-US" sz="5400">
                <a:solidFill>
                  <a:srgbClr val="9900FF"/>
                </a:solidFill>
                <a:latin typeface="標楷體" pitchFamily="65" charset="-120"/>
                <a:ea typeface="標楷體" pitchFamily="65" charset="-120"/>
              </a:rPr>
              <a:t>第</a:t>
            </a:r>
            <a:r>
              <a:rPr lang="en-US" altLang="zh-TW" sz="5400">
                <a:solidFill>
                  <a:srgbClr val="9900FF"/>
                </a:solidFill>
                <a:latin typeface="標楷體" pitchFamily="65" charset="-120"/>
                <a:ea typeface="標楷體" pitchFamily="65" charset="-120"/>
              </a:rPr>
              <a:t>6</a:t>
            </a:r>
            <a:r>
              <a:rPr lang="zh-TW" altLang="en-US" sz="5400">
                <a:solidFill>
                  <a:srgbClr val="9900FF"/>
                </a:solidFill>
                <a:latin typeface="標楷體" pitchFamily="65" charset="-120"/>
                <a:ea typeface="標楷體" pitchFamily="65" charset="-120"/>
              </a:rPr>
              <a:t>次藥價調整效益分析</a:t>
            </a:r>
          </a:p>
        </p:txBody>
      </p:sp>
    </p:spTree>
  </p:cSld>
  <p:clrMapOvr>
    <a:masterClrMapping/>
  </p:clrMapOvr>
  <p:transition spd="slow">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6"/>
          <p:cNvSpPr>
            <a:spLocks noGrp="1" noChangeArrowheads="1"/>
          </p:cNvSpPr>
          <p:nvPr>
            <p:ph type="sldNum" sz="quarter" idx="12"/>
          </p:nvPr>
        </p:nvSpPr>
        <p:spPr>
          <a:noFill/>
        </p:spPr>
        <p:txBody>
          <a:bodyPr/>
          <a:lstStyle/>
          <a:p>
            <a:fld id="{2480C477-3FA1-49C2-9182-F39D09D68923}" type="slidenum">
              <a:rPr lang="en-US" altLang="zh-TW" smtClean="0"/>
              <a:pPr/>
              <a:t>14</a:t>
            </a:fld>
            <a:endParaRPr lang="en-US" altLang="zh-TW" smtClean="0"/>
          </a:p>
        </p:txBody>
      </p:sp>
      <p:sp>
        <p:nvSpPr>
          <p:cNvPr id="77827" name="Rectangle 3"/>
          <p:cNvSpPr txBox="1">
            <a:spLocks noChangeArrowheads="1"/>
          </p:cNvSpPr>
          <p:nvPr/>
        </p:nvSpPr>
        <p:spPr bwMode="auto">
          <a:xfrm>
            <a:off x="631825" y="1700213"/>
            <a:ext cx="8591550" cy="4857750"/>
          </a:xfrm>
          <a:prstGeom prst="rect">
            <a:avLst/>
          </a:prstGeom>
          <a:noFill/>
          <a:ln w="9525">
            <a:noFill/>
            <a:miter lim="800000"/>
            <a:headEnd/>
            <a:tailEnd/>
          </a:ln>
        </p:spPr>
        <p:txBody>
          <a:bodyPr/>
          <a:lstStyle/>
          <a:p>
            <a:pPr marL="723900" indent="-627063" algn="just">
              <a:lnSpc>
                <a:spcPts val="2600"/>
              </a:lnSpc>
              <a:defRPr/>
            </a:pPr>
            <a:r>
              <a:rPr lang="zh-TW" altLang="en-US" sz="2000" dirty="0">
                <a:latin typeface="Arial" charset="0"/>
                <a:ea typeface="標楷體" pitchFamily="65" charset="-120"/>
                <a:cs typeface="全真楷書" pitchFamily="49" charset="-120"/>
              </a:rPr>
              <a:t>一、健保局依據「全民健保藥價基準」規定，進行兩年一次的例行性</a:t>
            </a:r>
            <a:endParaRPr lang="en-US" altLang="zh-TW" sz="2000" dirty="0">
              <a:latin typeface="Arial" charset="0"/>
              <a:ea typeface="標楷體" pitchFamily="65" charset="-120"/>
              <a:cs typeface="全真楷書" pitchFamily="49" charset="-120"/>
            </a:endParaRPr>
          </a:p>
          <a:p>
            <a:pPr marL="723900" indent="-627063" algn="just">
              <a:lnSpc>
                <a:spcPts val="2600"/>
              </a:lnSpc>
              <a:defRPr/>
            </a:pPr>
            <a:r>
              <a:rPr lang="en-US" altLang="zh-TW" sz="2000" dirty="0">
                <a:latin typeface="Arial" charset="0"/>
                <a:ea typeface="標楷體" pitchFamily="65" charset="-120"/>
                <a:cs typeface="全真楷書" pitchFamily="49" charset="-120"/>
              </a:rPr>
              <a:t>        </a:t>
            </a:r>
            <a:r>
              <a:rPr lang="zh-TW" altLang="en-US" sz="2000" dirty="0">
                <a:latin typeface="Arial" charset="0"/>
                <a:ea typeface="標楷體" pitchFamily="65" charset="-120"/>
                <a:cs typeface="全真楷書" pitchFamily="49" charset="-120"/>
              </a:rPr>
              <a:t>健保藥價調整，第6次藥價調整之新藥價業於98.7.16公布，於</a:t>
            </a:r>
            <a:endParaRPr lang="en-US" altLang="zh-TW" sz="2000" dirty="0">
              <a:latin typeface="Arial" charset="0"/>
              <a:ea typeface="標楷體" pitchFamily="65" charset="-120"/>
              <a:cs typeface="全真楷書" pitchFamily="49" charset="-120"/>
            </a:endParaRPr>
          </a:p>
          <a:p>
            <a:pPr marL="723900" indent="-627063" algn="just">
              <a:lnSpc>
                <a:spcPts val="2600"/>
              </a:lnSpc>
              <a:defRPr/>
            </a:pPr>
            <a:r>
              <a:rPr lang="en-US" altLang="zh-TW" sz="2000" dirty="0">
                <a:latin typeface="Arial" charset="0"/>
                <a:ea typeface="標楷體" pitchFamily="65" charset="-120"/>
                <a:cs typeface="全真楷書" pitchFamily="49" charset="-120"/>
              </a:rPr>
              <a:t>        </a:t>
            </a:r>
            <a:r>
              <a:rPr lang="zh-TW" altLang="en-US" sz="2000" dirty="0">
                <a:latin typeface="Arial" charset="0"/>
                <a:ea typeface="標楷體" pitchFamily="65" charset="-120"/>
                <a:cs typeface="全真楷書" pitchFamily="49" charset="-120"/>
              </a:rPr>
              <a:t>98.10.1生效，總計調整</a:t>
            </a:r>
            <a:r>
              <a:rPr lang="en-US" altLang="zh-TW" sz="2000" dirty="0">
                <a:latin typeface="Arial" charset="0"/>
                <a:ea typeface="標楷體" pitchFamily="65" charset="-120"/>
                <a:cs typeface="全真楷書" pitchFamily="49" charset="-120"/>
              </a:rPr>
              <a:t>7,600</a:t>
            </a:r>
            <a:r>
              <a:rPr lang="zh-TW" altLang="en-US" sz="2000" dirty="0">
                <a:latin typeface="Arial" charset="0"/>
                <a:ea typeface="標楷體" pitchFamily="65" charset="-120"/>
                <a:cs typeface="全真楷書" pitchFamily="49" charset="-120"/>
              </a:rPr>
              <a:t>餘項。</a:t>
            </a:r>
          </a:p>
          <a:p>
            <a:pPr marL="723900" indent="-627063" algn="just">
              <a:lnSpc>
                <a:spcPts val="2600"/>
              </a:lnSpc>
              <a:spcBef>
                <a:spcPts val="1200"/>
              </a:spcBef>
              <a:defRPr/>
            </a:pPr>
            <a:r>
              <a:rPr lang="zh-TW" altLang="en-US" sz="2000" dirty="0">
                <a:latin typeface="Arial" charset="0"/>
                <a:ea typeface="標楷體" pitchFamily="65" charset="-120"/>
                <a:cs typeface="全真楷書" pitchFamily="49" charset="-120"/>
              </a:rPr>
              <a:t>二、為充分發揮藥價調整之效益，此次例行性藥價調整，提出三大配套，以創造民眾最大福祉：</a:t>
            </a:r>
          </a:p>
          <a:p>
            <a:pPr marL="723900" indent="-627063" algn="just">
              <a:lnSpc>
                <a:spcPts val="2600"/>
              </a:lnSpc>
              <a:defRPr/>
            </a:pPr>
            <a:r>
              <a:rPr lang="en-US" altLang="zh-TW" sz="2000" dirty="0">
                <a:latin typeface="Arial" charset="0"/>
                <a:ea typeface="標楷體" pitchFamily="65" charset="-120"/>
                <a:cs typeface="全真楷書" pitchFamily="49" charset="-120"/>
              </a:rPr>
              <a:t>(</a:t>
            </a:r>
            <a:r>
              <a:rPr lang="zh-TW" altLang="en-US" sz="2000" dirty="0">
                <a:latin typeface="Arial" charset="0"/>
                <a:ea typeface="標楷體" pitchFamily="65" charset="-120"/>
                <a:cs typeface="全真楷書" pitchFamily="49" charset="-120"/>
              </a:rPr>
              <a:t>一</a:t>
            </a:r>
            <a:r>
              <a:rPr lang="en-US" altLang="zh-TW" sz="2000" dirty="0">
                <a:latin typeface="Arial" charset="0"/>
                <a:ea typeface="標楷體" pitchFamily="65" charset="-120"/>
                <a:cs typeface="全真楷書" pitchFamily="49" charset="-120"/>
              </a:rPr>
              <a:t>)	</a:t>
            </a:r>
            <a:r>
              <a:rPr lang="zh-TW" altLang="en-US" sz="2000" dirty="0">
                <a:latin typeface="Arial" charset="0"/>
                <a:ea typeface="標楷體" pitchFamily="65" charset="-120"/>
                <a:cs typeface="全真楷書" pitchFamily="49" charset="-120"/>
              </a:rPr>
              <a:t>擴大民眾用藥權益</a:t>
            </a:r>
            <a:r>
              <a:rPr lang="zh-TW" altLang="en-US" sz="2000" dirty="0">
                <a:solidFill>
                  <a:schemeClr val="accent2"/>
                </a:solidFill>
                <a:latin typeface="Arial" charset="0"/>
                <a:ea typeface="標楷體" pitchFamily="65" charset="-120"/>
                <a:cs typeface="全真楷書" pitchFamily="49" charset="-120"/>
              </a:rPr>
              <a:t> </a:t>
            </a:r>
            <a:endParaRPr lang="en-US" altLang="zh-TW" sz="2000" dirty="0">
              <a:solidFill>
                <a:schemeClr val="accent2"/>
              </a:solidFill>
              <a:latin typeface="Arial" charset="0"/>
              <a:ea typeface="標楷體" pitchFamily="65" charset="-120"/>
              <a:cs typeface="全真楷書" pitchFamily="49" charset="-120"/>
            </a:endParaRPr>
          </a:p>
          <a:p>
            <a:pPr marL="723900" indent="-627063" algn="just">
              <a:lnSpc>
                <a:spcPts val="2600"/>
              </a:lnSpc>
              <a:defRPr/>
            </a:pPr>
            <a:r>
              <a:rPr lang="zh-TW" altLang="en-US" sz="2000" dirty="0">
                <a:latin typeface="Arial" charset="0"/>
                <a:ea typeface="標楷體" pitchFamily="65" charset="-120"/>
                <a:cs typeface="全真楷書" pitchFamily="49" charset="-120"/>
              </a:rPr>
              <a:t>         </a:t>
            </a:r>
            <a:r>
              <a:rPr lang="en-US" altLang="zh-TW" sz="2000" dirty="0">
                <a:latin typeface="Arial" charset="0"/>
                <a:ea typeface="標楷體" pitchFamily="65" charset="-120"/>
                <a:cs typeface="全真楷書" pitchFamily="49" charset="-120"/>
              </a:rPr>
              <a:t>－</a:t>
            </a:r>
            <a:r>
              <a:rPr lang="zh-TW" altLang="en-US" sz="2000" dirty="0">
                <a:latin typeface="Arial" charset="0"/>
                <a:ea typeface="標楷體" pitchFamily="65" charset="-120"/>
                <a:cs typeface="全真楷書" pitchFamily="49" charset="-120"/>
              </a:rPr>
              <a:t>放寬癌症標靶藥物、</a:t>
            </a:r>
            <a:r>
              <a:rPr lang="en-US" altLang="zh-TW" sz="2000" dirty="0">
                <a:latin typeface="Arial" charset="0"/>
                <a:ea typeface="標楷體" pitchFamily="65" charset="-120"/>
                <a:cs typeface="全真楷書" pitchFamily="49" charset="-120"/>
              </a:rPr>
              <a:t>BC</a:t>
            </a:r>
            <a:r>
              <a:rPr lang="zh-TW" altLang="en-US" sz="2000" dirty="0">
                <a:latin typeface="Arial" charset="0"/>
                <a:ea typeface="標楷體" pitchFamily="65" charset="-120"/>
                <a:cs typeface="全真楷書" pitchFamily="49" charset="-120"/>
              </a:rPr>
              <a:t>肝炎等治療藥品給付規定。</a:t>
            </a:r>
          </a:p>
          <a:p>
            <a:pPr marL="723900" indent="-627063" algn="just">
              <a:lnSpc>
                <a:spcPts val="2600"/>
              </a:lnSpc>
              <a:defRPr/>
            </a:pPr>
            <a:r>
              <a:rPr lang="en-US" altLang="zh-TW" sz="2000" dirty="0">
                <a:latin typeface="Arial" charset="0"/>
                <a:ea typeface="標楷體" pitchFamily="65" charset="-120"/>
                <a:cs typeface="全真楷書" pitchFamily="49" charset="-120"/>
              </a:rPr>
              <a:t>(</a:t>
            </a:r>
            <a:r>
              <a:rPr lang="zh-TW" altLang="en-US" sz="2000" dirty="0">
                <a:latin typeface="Arial" charset="0"/>
                <a:ea typeface="標楷體" pitchFamily="65" charset="-120"/>
                <a:cs typeface="全真楷書" pitchFamily="49" charset="-120"/>
              </a:rPr>
              <a:t>二</a:t>
            </a:r>
            <a:r>
              <a:rPr lang="en-US" altLang="zh-TW" sz="2000" dirty="0">
                <a:latin typeface="Arial" charset="0"/>
                <a:ea typeface="標楷體" pitchFamily="65" charset="-120"/>
                <a:cs typeface="全真楷書" pitchFamily="49" charset="-120"/>
              </a:rPr>
              <a:t>)	</a:t>
            </a:r>
            <a:r>
              <a:rPr lang="zh-TW" altLang="en-US" sz="2000" dirty="0">
                <a:latin typeface="Arial" charset="0"/>
                <a:ea typeface="標楷體" pitchFamily="65" charset="-120"/>
                <a:cs typeface="全真楷書" pitchFamily="49" charset="-120"/>
              </a:rPr>
              <a:t>提升民眾用藥品質</a:t>
            </a:r>
            <a:endParaRPr lang="en-US" altLang="zh-TW" sz="2000" dirty="0">
              <a:latin typeface="Arial" charset="0"/>
              <a:ea typeface="標楷體" pitchFamily="65" charset="-120"/>
              <a:cs typeface="全真楷書" pitchFamily="49" charset="-120"/>
            </a:endParaRPr>
          </a:p>
          <a:p>
            <a:pPr marL="1071563" lvl="1" indent="-627063">
              <a:lnSpc>
                <a:spcPts val="2600"/>
              </a:lnSpc>
              <a:defRPr/>
            </a:pPr>
            <a:r>
              <a:rPr lang="zh-TW" altLang="en-US" sz="2000" dirty="0">
                <a:latin typeface="Arial" charset="0"/>
                <a:ea typeface="標楷體" pitchFamily="65" charset="-120"/>
                <a:cs typeface="全真楷書" pitchFamily="49" charset="-120"/>
              </a:rPr>
              <a:t>    －使用嚴格管控、規格一致原料藥(</a:t>
            </a:r>
            <a:r>
              <a:rPr lang="en-US" altLang="zh-TW" sz="2000" dirty="0">
                <a:latin typeface="Arial" charset="0"/>
                <a:ea typeface="標楷體" pitchFamily="65" charset="-120"/>
                <a:cs typeface="全真楷書" pitchFamily="49" charset="-120"/>
              </a:rPr>
              <a:t>DMF)，</a:t>
            </a:r>
            <a:r>
              <a:rPr lang="zh-TW" altLang="en-US" sz="2000" dirty="0">
                <a:latin typeface="Arial" charset="0"/>
                <a:ea typeface="標楷體" pitchFamily="65" charset="-120"/>
                <a:cs typeface="全真楷書" pitchFamily="49" charset="-120"/>
              </a:rPr>
              <a:t>或製藥過程符合國</a:t>
            </a:r>
            <a:endParaRPr lang="en-US" altLang="zh-TW" sz="2000" dirty="0">
              <a:latin typeface="Arial" charset="0"/>
              <a:ea typeface="標楷體" pitchFamily="65" charset="-120"/>
              <a:cs typeface="全真楷書" pitchFamily="49" charset="-120"/>
            </a:endParaRPr>
          </a:p>
          <a:p>
            <a:pPr marL="989013" lvl="1" indent="-544513">
              <a:lnSpc>
                <a:spcPts val="2600"/>
              </a:lnSpc>
              <a:defRPr/>
            </a:pPr>
            <a:r>
              <a:rPr lang="en-US" altLang="zh-TW" sz="2000" dirty="0">
                <a:latin typeface="Arial" charset="0"/>
                <a:ea typeface="標楷體" pitchFamily="65" charset="-120"/>
                <a:cs typeface="全真楷書" pitchFamily="49" charset="-120"/>
              </a:rPr>
              <a:t>        </a:t>
            </a:r>
            <a:r>
              <a:rPr lang="zh-TW" altLang="en-US" sz="2000" dirty="0">
                <a:latin typeface="Arial" charset="0"/>
                <a:ea typeface="標楷體" pitchFamily="65" charset="-120"/>
                <a:cs typeface="全真楷書" pitchFamily="49" charset="-120"/>
              </a:rPr>
              <a:t>際公認藥品優良製造規範（</a:t>
            </a:r>
            <a:r>
              <a:rPr lang="en-US" altLang="zh-TW" sz="2000" dirty="0">
                <a:latin typeface="Arial" charset="0"/>
                <a:ea typeface="標楷體" pitchFamily="65" charset="-120"/>
                <a:cs typeface="全真楷書" pitchFamily="49" charset="-120"/>
              </a:rPr>
              <a:t>PIC/S GMP）、</a:t>
            </a:r>
            <a:r>
              <a:rPr lang="zh-TW" altLang="en-US" sz="2000" dirty="0">
                <a:latin typeface="Arial" charset="0"/>
                <a:ea typeface="標楷體" pitchFamily="65" charset="-120"/>
                <a:cs typeface="全真楷書" pitchFamily="49" charset="-120"/>
              </a:rPr>
              <a:t>或通過歐美核准上市之藥品，依品質提升之程度給予價格之保障</a:t>
            </a:r>
            <a:r>
              <a:rPr lang="en-US" altLang="zh-TW" sz="2000" dirty="0">
                <a:latin typeface="Arial" charset="0"/>
                <a:ea typeface="標楷體" pitchFamily="65" charset="-120"/>
                <a:cs typeface="全真楷書" pitchFamily="49" charset="-120"/>
              </a:rPr>
              <a:t>。</a:t>
            </a:r>
            <a:r>
              <a:rPr lang="zh-TW" altLang="en-US" sz="2000" dirty="0">
                <a:latin typeface="Arial" charset="0"/>
                <a:ea typeface="標楷體" pitchFamily="65" charset="-120"/>
                <a:cs typeface="全真楷書" pitchFamily="49" charset="-120"/>
              </a:rPr>
              <a:t>     </a:t>
            </a:r>
          </a:p>
        </p:txBody>
      </p:sp>
      <p:sp>
        <p:nvSpPr>
          <p:cNvPr id="68611" name="Rectangle 3"/>
          <p:cNvSpPr>
            <a:spLocks noChangeArrowheads="1"/>
          </p:cNvSpPr>
          <p:nvPr/>
        </p:nvSpPr>
        <p:spPr bwMode="auto">
          <a:xfrm>
            <a:off x="309563" y="357188"/>
            <a:ext cx="9245600" cy="641350"/>
          </a:xfrm>
          <a:prstGeom prst="rect">
            <a:avLst/>
          </a:prstGeom>
          <a:noFill/>
          <a:ln w="9525">
            <a:noFill/>
            <a:miter lim="800000"/>
            <a:headEnd/>
            <a:tailEnd/>
          </a:ln>
        </p:spPr>
        <p:txBody>
          <a:bodyPr lIns="91492" tIns="45747" rIns="91492" bIns="45747">
            <a:spAutoFit/>
          </a:bodyPr>
          <a:lstStyle/>
          <a:p>
            <a:pPr algn="ctr" eaLnBrk="0" hangingPunct="0"/>
            <a:r>
              <a:rPr lang="zh-TW" altLang="en-US" sz="3600">
                <a:latin typeface="標楷體" pitchFamily="65" charset="-120"/>
                <a:ea typeface="標楷體" pitchFamily="65" charset="-120"/>
              </a:rPr>
              <a:t>第</a:t>
            </a:r>
            <a:r>
              <a:rPr lang="en-US" altLang="zh-TW" sz="3600">
                <a:latin typeface="標楷體" pitchFamily="65" charset="-120"/>
                <a:ea typeface="標楷體" pitchFamily="65" charset="-120"/>
              </a:rPr>
              <a:t>6</a:t>
            </a:r>
            <a:r>
              <a:rPr lang="zh-TW" altLang="en-US" sz="3600">
                <a:latin typeface="標楷體" pitchFamily="65" charset="-120"/>
                <a:ea typeface="標楷體" pitchFamily="65" charset="-120"/>
              </a:rPr>
              <a:t>次藥價調整</a:t>
            </a:r>
            <a:endParaRPr lang="zh-TW" altLang="en-US" sz="3200">
              <a:latin typeface="標楷體" pitchFamily="65" charset="-120"/>
              <a:ea typeface="標楷體" pitchFamily="65" charset="-120"/>
            </a:endParaRPr>
          </a:p>
        </p:txBody>
      </p:sp>
    </p:spTree>
  </p:cSld>
  <p:clrMapOvr>
    <a:masterClrMapping/>
  </p:clrMapOvr>
  <p:transition spd="slow">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6"/>
          <p:cNvSpPr>
            <a:spLocks noGrp="1" noChangeArrowheads="1"/>
          </p:cNvSpPr>
          <p:nvPr>
            <p:ph type="sldNum" sz="quarter" idx="12"/>
          </p:nvPr>
        </p:nvSpPr>
        <p:spPr>
          <a:noFill/>
        </p:spPr>
        <p:txBody>
          <a:bodyPr/>
          <a:lstStyle/>
          <a:p>
            <a:fld id="{4E53F426-C262-4F79-8EC8-B4FB32F22D2A}" type="slidenum">
              <a:rPr lang="en-US" altLang="zh-TW" smtClean="0"/>
              <a:pPr/>
              <a:t>15</a:t>
            </a:fld>
            <a:endParaRPr lang="en-US" altLang="zh-TW" smtClean="0"/>
          </a:p>
        </p:txBody>
      </p:sp>
      <p:sp>
        <p:nvSpPr>
          <p:cNvPr id="70658" name="Rectangle 2"/>
          <p:cNvSpPr>
            <a:spLocks noGrp="1" noChangeArrowheads="1"/>
          </p:cNvSpPr>
          <p:nvPr>
            <p:ph type="title"/>
          </p:nvPr>
        </p:nvSpPr>
        <p:spPr>
          <a:xfrm>
            <a:off x="742950" y="152400"/>
            <a:ext cx="8420100" cy="1143000"/>
          </a:xfrm>
        </p:spPr>
        <p:txBody>
          <a:bodyPr/>
          <a:lstStyle/>
          <a:p>
            <a:pPr eaLnBrk="1" hangingPunct="1"/>
            <a:r>
              <a:rPr lang="zh-TW" altLang="en-US" sz="4800" b="1" smtClean="0"/>
              <a:t>第</a:t>
            </a:r>
            <a:r>
              <a:rPr lang="en-US" altLang="zh-TW" sz="4800" b="1" smtClean="0"/>
              <a:t>6</a:t>
            </a:r>
            <a:r>
              <a:rPr lang="zh-TW" altLang="en-US" sz="4800" b="1" smtClean="0"/>
              <a:t>次藥價調整之效益為何？</a:t>
            </a:r>
            <a:r>
              <a:rPr lang="zh-TW" altLang="en-US" smtClean="0"/>
              <a:t> </a:t>
            </a:r>
          </a:p>
        </p:txBody>
      </p:sp>
      <p:sp>
        <p:nvSpPr>
          <p:cNvPr id="2051" name="Rectangle 3"/>
          <p:cNvSpPr>
            <a:spLocks noGrp="1" noChangeArrowheads="1"/>
          </p:cNvSpPr>
          <p:nvPr>
            <p:ph type="body" idx="1"/>
          </p:nvPr>
        </p:nvSpPr>
        <p:spPr>
          <a:xfrm>
            <a:off x="415925" y="1524000"/>
            <a:ext cx="9245600" cy="5334000"/>
          </a:xfrm>
        </p:spPr>
        <p:txBody>
          <a:bodyPr>
            <a:normAutofit lnSpcReduction="10000"/>
          </a:bodyPr>
          <a:lstStyle/>
          <a:p>
            <a:pPr eaLnBrk="1" hangingPunct="1">
              <a:lnSpc>
                <a:spcPct val="110000"/>
              </a:lnSpc>
              <a:spcBef>
                <a:spcPct val="25000"/>
              </a:spcBef>
              <a:buFont typeface="Wingdings" pitchFamily="2" charset="2"/>
              <a:buChar char="n"/>
              <a:defRPr/>
            </a:pPr>
            <a:r>
              <a:rPr lang="zh-TW" altLang="en-US" sz="2800" dirty="0" smtClean="0">
                <a:solidFill>
                  <a:schemeClr val="tx1"/>
                </a:solidFill>
              </a:rPr>
              <a:t>第</a:t>
            </a:r>
            <a:r>
              <a:rPr lang="en-US" altLang="zh-TW" sz="2800" dirty="0" smtClean="0">
                <a:solidFill>
                  <a:schemeClr val="tx1"/>
                </a:solidFill>
              </a:rPr>
              <a:t>6</a:t>
            </a:r>
            <a:r>
              <a:rPr lang="zh-TW" altLang="en-US" sz="2800" dirty="0" smtClean="0">
                <a:solidFill>
                  <a:schemeClr val="tx1"/>
                </a:solidFill>
              </a:rPr>
              <a:t>次藥價調整之新藥價自</a:t>
            </a:r>
            <a:r>
              <a:rPr lang="en-US" altLang="zh-TW" sz="2800" dirty="0" smtClean="0">
                <a:solidFill>
                  <a:schemeClr val="tx1"/>
                </a:solidFill>
              </a:rPr>
              <a:t>98.10.1</a:t>
            </a:r>
            <a:r>
              <a:rPr lang="zh-TW" altLang="en-US" sz="2800" dirty="0" smtClean="0">
                <a:solidFill>
                  <a:schemeClr val="tx1"/>
                </a:solidFill>
              </a:rPr>
              <a:t>生效。</a:t>
            </a:r>
          </a:p>
          <a:p>
            <a:pPr eaLnBrk="1" hangingPunct="1">
              <a:lnSpc>
                <a:spcPct val="110000"/>
              </a:lnSpc>
              <a:spcBef>
                <a:spcPct val="25000"/>
              </a:spcBef>
              <a:buFont typeface="Wingdings" pitchFamily="2" charset="2"/>
              <a:buChar char="n"/>
              <a:defRPr/>
            </a:pPr>
            <a:r>
              <a:rPr lang="zh-TW" altLang="en-US" sz="2800" dirty="0" smtClean="0">
                <a:solidFill>
                  <a:schemeClr val="tx1"/>
                </a:solidFill>
              </a:rPr>
              <a:t>依</a:t>
            </a:r>
            <a:r>
              <a:rPr lang="en-US" altLang="zh-TW" sz="2800" dirty="0" smtClean="0">
                <a:solidFill>
                  <a:schemeClr val="tx1"/>
                </a:solidFill>
              </a:rPr>
              <a:t>99</a:t>
            </a:r>
            <a:r>
              <a:rPr lang="zh-TW" altLang="en-US" sz="2800" dirty="0" smtClean="0">
                <a:solidFill>
                  <a:schemeClr val="tx1"/>
                </a:solidFill>
              </a:rPr>
              <a:t>年</a:t>
            </a:r>
            <a:r>
              <a:rPr lang="en-US" altLang="zh-TW" sz="2800" dirty="0" smtClean="0">
                <a:solidFill>
                  <a:schemeClr val="tx1"/>
                </a:solidFill>
              </a:rPr>
              <a:t>1</a:t>
            </a:r>
            <a:r>
              <a:rPr lang="zh-TW" altLang="en-US" sz="2800" dirty="0" smtClean="0">
                <a:solidFill>
                  <a:schemeClr val="tx1"/>
                </a:solidFill>
              </a:rPr>
              <a:t>月至</a:t>
            </a:r>
            <a:r>
              <a:rPr lang="en-US" altLang="zh-TW" sz="2800" dirty="0" smtClean="0">
                <a:solidFill>
                  <a:schemeClr val="tx1"/>
                </a:solidFill>
              </a:rPr>
              <a:t>6</a:t>
            </a:r>
            <a:r>
              <a:rPr lang="zh-TW" altLang="en-US" sz="2800" dirty="0" smtClean="0">
                <a:solidFill>
                  <a:schemeClr val="tx1"/>
                </a:solidFill>
              </a:rPr>
              <a:t>月之藥費申報資料估算</a:t>
            </a:r>
            <a:r>
              <a:rPr lang="en-US" altLang="zh-TW" sz="2800" dirty="0" smtClean="0">
                <a:solidFill>
                  <a:schemeClr val="tx1"/>
                </a:solidFill>
              </a:rPr>
              <a:t>99</a:t>
            </a:r>
            <a:r>
              <a:rPr lang="zh-TW" altLang="en-US" sz="2800" dirty="0" smtClean="0">
                <a:solidFill>
                  <a:schemeClr val="tx1"/>
                </a:solidFill>
              </a:rPr>
              <a:t>年全年藥費支出，新增提升民眾用藥權益及用藥品質提升措施後，減少藥費支出，預估一年約</a:t>
            </a:r>
            <a:r>
              <a:rPr lang="en-US" altLang="zh-TW" sz="2800" dirty="0" smtClean="0">
                <a:solidFill>
                  <a:schemeClr val="tx1"/>
                </a:solidFill>
              </a:rPr>
              <a:t>58.7</a:t>
            </a:r>
            <a:r>
              <a:rPr lang="zh-TW" altLang="en-US" sz="2800" dirty="0" smtClean="0">
                <a:solidFill>
                  <a:schemeClr val="tx1"/>
                </a:solidFill>
              </a:rPr>
              <a:t>億元 。</a:t>
            </a:r>
          </a:p>
          <a:p>
            <a:pPr eaLnBrk="1" hangingPunct="1">
              <a:lnSpc>
                <a:spcPct val="110000"/>
              </a:lnSpc>
              <a:spcBef>
                <a:spcPct val="25000"/>
              </a:spcBef>
              <a:buFont typeface="Wingdings" pitchFamily="2" charset="2"/>
              <a:buChar char="n"/>
              <a:defRPr/>
            </a:pPr>
            <a:r>
              <a:rPr lang="zh-TW" altLang="en-US" sz="2800" dirty="0" smtClean="0">
                <a:solidFill>
                  <a:schemeClr val="tx1"/>
                </a:solidFill>
              </a:rPr>
              <a:t>另有部分藥價調整成果，用於提升民眾權益</a:t>
            </a:r>
          </a:p>
          <a:p>
            <a:pPr lvl="1" eaLnBrk="1" hangingPunct="1">
              <a:lnSpc>
                <a:spcPct val="110000"/>
              </a:lnSpc>
              <a:spcBef>
                <a:spcPct val="25000"/>
              </a:spcBef>
              <a:defRPr/>
            </a:pPr>
            <a:r>
              <a:rPr lang="zh-TW" altLang="en-US" sz="2400" dirty="0" smtClean="0"/>
              <a:t>放寬癌症標靶藥物：每年約</a:t>
            </a:r>
            <a:r>
              <a:rPr lang="en-US" altLang="zh-TW" sz="2400" dirty="0" smtClean="0"/>
              <a:t>12</a:t>
            </a:r>
            <a:r>
              <a:rPr lang="zh-TW" altLang="en-US" sz="2400" dirty="0" smtClean="0"/>
              <a:t>億元。</a:t>
            </a:r>
          </a:p>
          <a:p>
            <a:pPr lvl="1" eaLnBrk="1" hangingPunct="1">
              <a:lnSpc>
                <a:spcPct val="110000"/>
              </a:lnSpc>
              <a:spcBef>
                <a:spcPct val="25000"/>
              </a:spcBef>
              <a:defRPr/>
            </a:pPr>
            <a:r>
              <a:rPr lang="zh-TW" altLang="en-US" sz="2400" dirty="0" smtClean="0"/>
              <a:t>放寬</a:t>
            </a:r>
            <a:r>
              <a:rPr lang="en-US" altLang="zh-TW" sz="2400" dirty="0" smtClean="0"/>
              <a:t>BC</a:t>
            </a:r>
            <a:r>
              <a:rPr lang="zh-TW" altLang="en-US" sz="2400" dirty="0" smtClean="0"/>
              <a:t>肝炎藥物的給付範圍：每年約</a:t>
            </a:r>
            <a:r>
              <a:rPr lang="en-US" altLang="zh-TW" sz="2400" dirty="0" smtClean="0"/>
              <a:t>21</a:t>
            </a:r>
            <a:r>
              <a:rPr lang="zh-TW" altLang="en-US" sz="2400" dirty="0" smtClean="0"/>
              <a:t>億元。</a:t>
            </a:r>
          </a:p>
          <a:p>
            <a:pPr lvl="1" eaLnBrk="1" hangingPunct="1">
              <a:lnSpc>
                <a:spcPct val="110000"/>
              </a:lnSpc>
              <a:spcBef>
                <a:spcPct val="25000"/>
              </a:spcBef>
              <a:defRPr/>
            </a:pPr>
            <a:r>
              <a:rPr lang="zh-TW" altLang="en-US" sz="2400" dirty="0" smtClean="0"/>
              <a:t>製藥過程符合</a:t>
            </a:r>
            <a:r>
              <a:rPr lang="en-US" altLang="zh-TW" sz="2400" dirty="0" smtClean="0"/>
              <a:t>PIC/S GMP</a:t>
            </a:r>
            <a:r>
              <a:rPr lang="zh-TW" altLang="en-US" sz="2400" dirty="0" smtClean="0"/>
              <a:t>、使用具 有原料藥主檔案（</a:t>
            </a:r>
            <a:r>
              <a:rPr lang="en-US" altLang="zh-TW" sz="2400" dirty="0" smtClean="0"/>
              <a:t>DMF</a:t>
            </a:r>
            <a:r>
              <a:rPr lang="zh-TW" altLang="en-US" sz="2400" dirty="0" smtClean="0"/>
              <a:t>）之原料所製造之藥品，依品質提升程度給予價格提升措施：每年約</a:t>
            </a:r>
            <a:r>
              <a:rPr lang="en-US" altLang="zh-TW" sz="2400" dirty="0" smtClean="0"/>
              <a:t>2.4</a:t>
            </a:r>
            <a:r>
              <a:rPr lang="zh-TW" altLang="en-US" sz="2400" dirty="0" smtClean="0"/>
              <a:t>億元。</a:t>
            </a:r>
          </a:p>
          <a:p>
            <a:pPr lvl="1" eaLnBrk="1" hangingPunct="1">
              <a:lnSpc>
                <a:spcPct val="110000"/>
              </a:lnSpc>
              <a:spcBef>
                <a:spcPct val="25000"/>
              </a:spcBef>
              <a:defRPr/>
            </a:pPr>
            <a:r>
              <a:rPr lang="zh-TW" altLang="en-US" sz="2400" dirty="0" smtClean="0"/>
              <a:t>慢性病患全年增加</a:t>
            </a:r>
            <a:r>
              <a:rPr lang="en-US" altLang="zh-TW" sz="2400" dirty="0" smtClean="0"/>
              <a:t>16</a:t>
            </a:r>
            <a:r>
              <a:rPr lang="zh-TW" altLang="en-US" sz="2400" dirty="0" smtClean="0"/>
              <a:t>萬人，用藥增加</a:t>
            </a:r>
            <a:r>
              <a:rPr lang="en-US" altLang="zh-TW" sz="2400" dirty="0" smtClean="0"/>
              <a:t>38</a:t>
            </a:r>
            <a:r>
              <a:rPr lang="zh-TW" altLang="en-US" sz="2400" dirty="0" smtClean="0"/>
              <a:t>億元。</a:t>
            </a:r>
          </a:p>
        </p:txBody>
      </p:sp>
    </p:spTree>
  </p:cSld>
  <p:clrMapOvr>
    <a:masterClrMapping/>
  </p:clrMapOvr>
  <p:transition spd="slow">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6"/>
          <p:cNvSpPr>
            <a:spLocks noGrp="1" noChangeArrowheads="1"/>
          </p:cNvSpPr>
          <p:nvPr>
            <p:ph type="sldNum" sz="quarter" idx="12"/>
          </p:nvPr>
        </p:nvSpPr>
        <p:spPr>
          <a:noFill/>
        </p:spPr>
        <p:txBody>
          <a:bodyPr/>
          <a:lstStyle/>
          <a:p>
            <a:fld id="{4BF64106-F636-4D30-A100-E3949066BC3E}" type="slidenum">
              <a:rPr lang="en-US" altLang="zh-TW" smtClean="0"/>
              <a:pPr/>
              <a:t>16</a:t>
            </a:fld>
            <a:endParaRPr lang="en-US" altLang="zh-TW" smtClean="0"/>
          </a:p>
        </p:txBody>
      </p:sp>
      <p:sp>
        <p:nvSpPr>
          <p:cNvPr id="72706" name="標題 1"/>
          <p:cNvSpPr>
            <a:spLocks noGrp="1"/>
          </p:cNvSpPr>
          <p:nvPr>
            <p:ph type="title"/>
          </p:nvPr>
        </p:nvSpPr>
        <p:spPr/>
        <p:txBody>
          <a:bodyPr/>
          <a:lstStyle/>
          <a:p>
            <a:r>
              <a:rPr lang="zh-TW" altLang="en-US" smtClean="0"/>
              <a:t>門住診藥費監控</a:t>
            </a:r>
          </a:p>
        </p:txBody>
      </p:sp>
      <p:sp>
        <p:nvSpPr>
          <p:cNvPr id="72707" name="投影片編號版面配置區 3"/>
          <p:cNvSpPr txBox="1">
            <a:spLocks noGrp="1"/>
          </p:cNvSpPr>
          <p:nvPr/>
        </p:nvSpPr>
        <p:spPr bwMode="auto">
          <a:xfrm>
            <a:off x="7291388" y="6229350"/>
            <a:ext cx="2063750" cy="457200"/>
          </a:xfrm>
          <a:prstGeom prst="rect">
            <a:avLst/>
          </a:prstGeom>
          <a:noFill/>
          <a:ln w="9525">
            <a:noFill/>
            <a:miter lim="800000"/>
            <a:headEnd/>
            <a:tailEnd/>
          </a:ln>
        </p:spPr>
        <p:txBody>
          <a:bodyPr anchor="b"/>
          <a:lstStyle/>
          <a:p>
            <a:pPr algn="r">
              <a:spcBef>
                <a:spcPct val="50000"/>
              </a:spcBef>
            </a:pPr>
            <a:fld id="{77087CD1-8D46-4F3F-A6FD-6EFB69EEAB48}" type="slidenum">
              <a:rPr kumimoji="0" lang="en-US" altLang="zh-TW" sz="1400">
                <a:solidFill>
                  <a:schemeClr val="bg2"/>
                </a:solidFill>
              </a:rPr>
              <a:pPr algn="r">
                <a:spcBef>
                  <a:spcPct val="50000"/>
                </a:spcBef>
              </a:pPr>
              <a:t>16</a:t>
            </a:fld>
            <a:endParaRPr kumimoji="0" lang="en-US" altLang="zh-TW" sz="1400">
              <a:solidFill>
                <a:schemeClr val="bg2"/>
              </a:solidFill>
            </a:endParaRPr>
          </a:p>
        </p:txBody>
      </p:sp>
      <p:graphicFrame>
        <p:nvGraphicFramePr>
          <p:cNvPr id="5" name="內容版面配置區 10"/>
          <p:cNvGraphicFramePr>
            <a:graphicFrameLocks noGrp="1"/>
          </p:cNvGraphicFramePr>
          <p:nvPr/>
        </p:nvGraphicFramePr>
        <p:xfrm>
          <a:off x="344488" y="1268413"/>
          <a:ext cx="9217025" cy="4321175"/>
        </p:xfrm>
        <a:graphic>
          <a:graphicData uri="http://schemas.openxmlformats.org/drawingml/2006/table">
            <a:tbl>
              <a:tblPr/>
              <a:tblGrid>
                <a:gridCol w="1168400"/>
                <a:gridCol w="893762"/>
                <a:gridCol w="893763"/>
                <a:gridCol w="895350"/>
                <a:gridCol w="893762"/>
                <a:gridCol w="893763"/>
                <a:gridCol w="895350"/>
                <a:gridCol w="893762"/>
                <a:gridCol w="895350"/>
                <a:gridCol w="893763"/>
              </a:tblGrid>
              <a:tr h="569913">
                <a:tc gridSpan="10">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zh-TW" altLang="en-US" sz="1800" b="0" i="0" u="none" strike="noStrike" cap="none" normalizeH="0" baseline="0" smtClean="0">
                        <a:ln>
                          <a:noFill/>
                        </a:ln>
                        <a:solidFill>
                          <a:srgbClr val="000000"/>
                        </a:solidFill>
                        <a:effectLst/>
                        <a:latin typeface="標楷體" pitchFamily="65" charset="-120"/>
                        <a:ea typeface="標楷體" pitchFamily="65" charset="-120"/>
                      </a:endParaRPr>
                    </a:p>
                  </a:txBody>
                  <a:tcPr marL="9525" marR="9525" marT="9525"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366713">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門住診</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gridSpan="3">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門診</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c gridSpan="3">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住院</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c gridSpan="3">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合計</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r>
              <a:tr h="73818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費用年月</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藥費</a:t>
                      </a:r>
                      <a:b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br>
                      <a:r>
                        <a:rPr kumimoji="0" lang="en-US" altLang="zh-TW" sz="1800" b="1" i="0" u="none" strike="noStrike" cap="none" normalizeH="0" baseline="0" smtClean="0">
                          <a:ln>
                            <a:noFill/>
                          </a:ln>
                          <a:solidFill>
                            <a:srgbClr val="000000"/>
                          </a:solidFill>
                          <a:effectLst/>
                          <a:latin typeface="標楷體" pitchFamily="65" charset="-120"/>
                          <a:ea typeface="標楷體" pitchFamily="65" charset="-120"/>
                        </a:rPr>
                        <a:t>(</a:t>
                      </a: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億元）</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藥費</a:t>
                      </a:r>
                      <a:b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b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佔率</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藥費</a:t>
                      </a:r>
                      <a:b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b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成長率</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藥費</a:t>
                      </a:r>
                      <a:b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br>
                      <a:r>
                        <a:rPr kumimoji="0" lang="en-US" altLang="zh-TW" sz="1800" b="1" i="0" u="none" strike="noStrike" cap="none" normalizeH="0" baseline="0" smtClean="0">
                          <a:ln>
                            <a:noFill/>
                          </a:ln>
                          <a:solidFill>
                            <a:srgbClr val="000000"/>
                          </a:solidFill>
                          <a:effectLst/>
                          <a:latin typeface="標楷體" pitchFamily="65" charset="-120"/>
                          <a:ea typeface="標楷體" pitchFamily="65" charset="-120"/>
                        </a:rPr>
                        <a:t>(</a:t>
                      </a: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億元）</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藥費</a:t>
                      </a:r>
                      <a:b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b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佔率</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藥費</a:t>
                      </a:r>
                      <a:b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b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成長率</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藥費</a:t>
                      </a:r>
                      <a:b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br>
                      <a:r>
                        <a:rPr kumimoji="0" lang="en-US" altLang="zh-TW" sz="1800" b="1" i="0" u="none" strike="noStrike" cap="none" normalizeH="0" baseline="0" smtClean="0">
                          <a:ln>
                            <a:noFill/>
                          </a:ln>
                          <a:solidFill>
                            <a:srgbClr val="000000"/>
                          </a:solidFill>
                          <a:effectLst/>
                          <a:latin typeface="標楷體" pitchFamily="65" charset="-120"/>
                          <a:ea typeface="標楷體" pitchFamily="65" charset="-120"/>
                        </a:rPr>
                        <a:t>(</a:t>
                      </a: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億元）</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藥費</a:t>
                      </a:r>
                      <a:b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b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佔率</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藥費</a:t>
                      </a:r>
                      <a:b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br>
                      <a:r>
                        <a:rPr kumimoji="0" lang="zh-TW" altLang="en-US" sz="1800" b="1" i="0" u="none" strike="noStrike" cap="none" normalizeH="0" baseline="0" smtClean="0">
                          <a:ln>
                            <a:noFill/>
                          </a:ln>
                          <a:solidFill>
                            <a:srgbClr val="000000"/>
                          </a:solidFill>
                          <a:effectLst/>
                          <a:latin typeface="標楷體" pitchFamily="65" charset="-120"/>
                          <a:ea typeface="標楷體" pitchFamily="65" charset="-120"/>
                        </a:rPr>
                        <a:t>成長率</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36830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2008</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1,009.1</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30.8%</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7.3%</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226.0</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14.3%</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5.0%</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1,235.1</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25.4%</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6.9%</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36830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2009</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1,069.9</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30.9%</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6.0%</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230.5</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14.1%</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2.0%</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1,300.4</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25.6%</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5.3%</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36830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800080"/>
                          </a:solidFill>
                          <a:effectLst/>
                          <a:latin typeface="Times New Roman" pitchFamily="18" charset="0"/>
                          <a:ea typeface="標楷體" pitchFamily="65" charset="-120"/>
                        </a:rPr>
                        <a:t>2010(1-9</a:t>
                      </a:r>
                      <a:r>
                        <a:rPr kumimoji="0" lang="zh-TW" altLang="en-US" sz="1800" b="1" i="0" u="none" strike="noStrike" cap="none" normalizeH="0" baseline="0" smtClean="0">
                          <a:ln>
                            <a:noFill/>
                          </a:ln>
                          <a:solidFill>
                            <a:srgbClr val="800080"/>
                          </a:solidFill>
                          <a:effectLst/>
                          <a:latin typeface="Times New Roman" pitchFamily="18" charset="0"/>
                          <a:ea typeface="標楷體" pitchFamily="65" charset="-120"/>
                        </a:rPr>
                        <a:t>月</a:t>
                      </a:r>
                      <a:r>
                        <a:rPr kumimoji="0" lang="en-US" altLang="zh-TW" sz="1800" b="1" i="0" u="none" strike="noStrike" cap="none" normalizeH="0" baseline="0" smtClean="0">
                          <a:ln>
                            <a:noFill/>
                          </a:ln>
                          <a:solidFill>
                            <a:srgbClr val="800080"/>
                          </a:solidFill>
                          <a:effectLst/>
                          <a:latin typeface="Times New Roman" pitchFamily="18" charset="0"/>
                          <a:ea typeface="標楷體" pitchFamily="65" charset="-120"/>
                        </a:rPr>
                        <a:t>)</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7030A0"/>
                          </a:solidFill>
                          <a:effectLst/>
                          <a:latin typeface="Times New Roman" pitchFamily="18" charset="0"/>
                          <a:ea typeface="標楷體" pitchFamily="65" charset="-120"/>
                        </a:rPr>
                        <a:t>798.0</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7030A0"/>
                          </a:solidFill>
                          <a:effectLst/>
                          <a:latin typeface="Times New Roman" pitchFamily="18" charset="0"/>
                          <a:ea typeface="標楷體" pitchFamily="65" charset="-120"/>
                        </a:rPr>
                        <a:t>30.3%</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FF0000"/>
                          </a:solidFill>
                          <a:effectLst/>
                          <a:latin typeface="Times New Roman" pitchFamily="18" charset="0"/>
                          <a:ea typeface="標楷體" pitchFamily="65" charset="-120"/>
                        </a:rPr>
                        <a:t>-2.2%</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7030A0"/>
                          </a:solidFill>
                          <a:effectLst/>
                          <a:latin typeface="Times New Roman" pitchFamily="18" charset="0"/>
                          <a:ea typeface="標楷體" pitchFamily="65" charset="-120"/>
                        </a:rPr>
                        <a:t>165.7</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7030A0"/>
                          </a:solidFill>
                          <a:effectLst/>
                          <a:latin typeface="Times New Roman" pitchFamily="18" charset="0"/>
                          <a:ea typeface="標楷體" pitchFamily="65" charset="-120"/>
                        </a:rPr>
                        <a:t>13.5%</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FF0000"/>
                          </a:solidFill>
                          <a:effectLst/>
                          <a:latin typeface="Times New Roman" pitchFamily="18" charset="0"/>
                          <a:ea typeface="標楷體" pitchFamily="65" charset="-120"/>
                        </a:rPr>
                        <a:t>-6.6%</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7030A0"/>
                          </a:solidFill>
                          <a:effectLst/>
                          <a:latin typeface="Times New Roman" pitchFamily="18" charset="0"/>
                          <a:ea typeface="標楷體" pitchFamily="65" charset="-120"/>
                        </a:rPr>
                        <a:t>963.7</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7030A0"/>
                          </a:solidFill>
                          <a:effectLst/>
                          <a:latin typeface="Times New Roman" pitchFamily="18" charset="0"/>
                          <a:ea typeface="標楷體" pitchFamily="65" charset="-120"/>
                        </a:rPr>
                        <a:t>25.0%</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FF0000"/>
                          </a:solidFill>
                          <a:effectLst/>
                          <a:latin typeface="Times New Roman" pitchFamily="18" charset="0"/>
                          <a:ea typeface="標楷體" pitchFamily="65" charset="-120"/>
                        </a:rPr>
                        <a:t>-3.0%</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36830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2010Q1</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256.1</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30.4%</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-3.3%</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52.3</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13.4%</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-8.7%</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308.4</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25.0%</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-4.2%</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36988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2010Q2</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268.4</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30.2%</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-2.0%</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55.7</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13.4%</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-7.9%</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324.1</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24.8%</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-3.1%</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366713">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2010Q3</a:t>
                      </a:r>
                    </a:p>
                  </a:txBody>
                  <a:tcPr marL="9525" marR="9525" marT="9525"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273.5</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30.4%</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-1.5%</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57.7</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13.7%</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-3.2%</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331.2</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25.1%</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1" i="0" u="none" strike="noStrike" cap="none" normalizeH="0" baseline="0" smtClean="0">
                          <a:ln>
                            <a:noFill/>
                          </a:ln>
                          <a:solidFill>
                            <a:srgbClr val="000000"/>
                          </a:solidFill>
                          <a:effectLst/>
                          <a:latin typeface="Times New Roman" pitchFamily="18" charset="0"/>
                          <a:ea typeface="標楷體" pitchFamily="65" charset="-120"/>
                        </a:rPr>
                        <a:t>-1.8%</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36563">
                <a:tc gridSpan="3">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*不含代辦案件</a:t>
                      </a:r>
                    </a:p>
                  </a:txBody>
                  <a:tcPr marL="9525" marR="9525" marT="9525"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200" b="0" i="0" u="none" strike="noStrike" cap="none" normalizeH="0" baseline="0" smtClean="0">
                        <a:ln>
                          <a:noFill/>
                        </a:ln>
                        <a:solidFill>
                          <a:srgbClr val="000000"/>
                        </a:solidFill>
                        <a:effectLst/>
                        <a:latin typeface="新細明體" charset="-120"/>
                        <a:ea typeface="標楷體" pitchFamily="65" charset="-120"/>
                      </a:endParaRPr>
                    </a:p>
                  </a:txBody>
                  <a:tcPr marL="9525" marR="9525" marT="9525"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200" b="0" i="0" u="none" strike="noStrike" cap="none" normalizeH="0" baseline="0" smtClean="0">
                        <a:ln>
                          <a:noFill/>
                        </a:ln>
                        <a:solidFill>
                          <a:srgbClr val="000000"/>
                        </a:solidFill>
                        <a:effectLst/>
                        <a:latin typeface="新細明體" charset="-120"/>
                        <a:ea typeface="標楷體" pitchFamily="65" charset="-120"/>
                      </a:endParaRPr>
                    </a:p>
                  </a:txBody>
                  <a:tcPr marL="9525" marR="9525" marT="9525"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200" b="0" i="0" u="none" strike="noStrike" cap="none" normalizeH="0" baseline="0" smtClean="0">
                        <a:ln>
                          <a:noFill/>
                        </a:ln>
                        <a:solidFill>
                          <a:srgbClr val="000000"/>
                        </a:solidFill>
                        <a:effectLst/>
                        <a:latin typeface="新細明體" charset="-120"/>
                        <a:ea typeface="標楷體" pitchFamily="65" charset="-120"/>
                      </a:endParaRPr>
                    </a:p>
                  </a:txBody>
                  <a:tcPr marL="9525" marR="9525" marT="9525"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200" b="0" i="0" u="none" strike="noStrike" cap="none" normalizeH="0" baseline="0" smtClean="0">
                        <a:ln>
                          <a:noFill/>
                        </a:ln>
                        <a:solidFill>
                          <a:srgbClr val="000000"/>
                        </a:solidFill>
                        <a:effectLst/>
                        <a:latin typeface="新細明體" charset="-120"/>
                        <a:ea typeface="標楷體" pitchFamily="65" charset="-120"/>
                      </a:endParaRPr>
                    </a:p>
                  </a:txBody>
                  <a:tcPr marL="9525" marR="9525" marT="9525"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200" b="0" i="0" u="none" strike="noStrike" cap="none" normalizeH="0" baseline="0" smtClean="0">
                        <a:ln>
                          <a:noFill/>
                        </a:ln>
                        <a:solidFill>
                          <a:srgbClr val="000000"/>
                        </a:solidFill>
                        <a:effectLst/>
                        <a:latin typeface="新細明體" charset="-120"/>
                        <a:ea typeface="標楷體" pitchFamily="65" charset="-120"/>
                      </a:endParaRPr>
                    </a:p>
                  </a:txBody>
                  <a:tcPr marL="9525" marR="9525" marT="9525"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200" b="0" i="0" u="none" strike="noStrike" cap="none" normalizeH="0" baseline="0" smtClean="0">
                        <a:ln>
                          <a:noFill/>
                        </a:ln>
                        <a:solidFill>
                          <a:srgbClr val="000000"/>
                        </a:solidFill>
                        <a:effectLst/>
                        <a:latin typeface="新細明體" charset="-120"/>
                        <a:ea typeface="標楷體" pitchFamily="65" charset="-120"/>
                      </a:endParaRPr>
                    </a:p>
                  </a:txBody>
                  <a:tcPr marL="9525" marR="9525" marT="9525"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200" b="0" i="0" u="none" strike="noStrike" cap="none" normalizeH="0" baseline="0" smtClean="0">
                        <a:ln>
                          <a:noFill/>
                        </a:ln>
                        <a:solidFill>
                          <a:srgbClr val="000000"/>
                        </a:solidFill>
                        <a:effectLst/>
                        <a:latin typeface="新細明體" charset="-120"/>
                        <a:ea typeface="標楷體" pitchFamily="65" charset="-120"/>
                      </a:endParaRPr>
                    </a:p>
                  </a:txBody>
                  <a:tcPr marL="9525" marR="9525" marT="9525"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r>
            </a:tbl>
          </a:graphicData>
        </a:graphic>
      </p:graphicFrame>
      <p:sp>
        <p:nvSpPr>
          <p:cNvPr id="7" name="矩形 6"/>
          <p:cNvSpPr/>
          <p:nvPr/>
        </p:nvSpPr>
        <p:spPr>
          <a:xfrm>
            <a:off x="344488" y="5589588"/>
            <a:ext cx="8712200" cy="701675"/>
          </a:xfrm>
          <a:prstGeom prst="rect">
            <a:avLst/>
          </a:prstGeom>
        </p:spPr>
        <p:txBody>
          <a:bodyPr>
            <a:spAutoFit/>
          </a:bodyPr>
          <a:lstStyle/>
          <a:p>
            <a:pPr>
              <a:defRPr/>
            </a:pPr>
            <a:r>
              <a:rPr lang="zh-TW" altLang="en-US" sz="2000" b="1" dirty="0">
                <a:solidFill>
                  <a:srgbClr val="FF0000"/>
                </a:solidFill>
                <a:latin typeface="+mn-ea"/>
                <a:ea typeface="+mn-ea"/>
              </a:rPr>
              <a:t>第</a:t>
            </a:r>
            <a:r>
              <a:rPr lang="en-US" altLang="zh-TW" sz="2000" b="1" dirty="0">
                <a:solidFill>
                  <a:srgbClr val="FF0000"/>
                </a:solidFill>
                <a:latin typeface="+mn-ea"/>
                <a:ea typeface="+mn-ea"/>
              </a:rPr>
              <a:t>6</a:t>
            </a:r>
            <a:r>
              <a:rPr lang="zh-TW" altLang="en-US" sz="2000" b="1" dirty="0">
                <a:solidFill>
                  <a:srgbClr val="FF0000"/>
                </a:solidFill>
                <a:latin typeface="+mn-ea"/>
                <a:ea typeface="+mn-ea"/>
              </a:rPr>
              <a:t>次藥價調整後至</a:t>
            </a:r>
            <a:r>
              <a:rPr lang="en-US" altLang="zh-TW" sz="2000" b="1" dirty="0">
                <a:solidFill>
                  <a:srgbClr val="FF0000"/>
                </a:solidFill>
                <a:latin typeface="+mn-ea"/>
                <a:ea typeface="+mn-ea"/>
              </a:rPr>
              <a:t>99</a:t>
            </a:r>
            <a:r>
              <a:rPr lang="zh-TW" altLang="en-US" sz="2000" b="1" dirty="0">
                <a:solidFill>
                  <a:srgbClr val="FF0000"/>
                </a:solidFill>
                <a:latin typeface="+mn-ea"/>
                <a:ea typeface="+mn-ea"/>
              </a:rPr>
              <a:t>年第</a:t>
            </a:r>
            <a:r>
              <a:rPr lang="en-US" altLang="zh-TW" sz="2000" b="1" dirty="0">
                <a:solidFill>
                  <a:srgbClr val="FF0000"/>
                </a:solidFill>
                <a:latin typeface="+mn-ea"/>
                <a:ea typeface="+mn-ea"/>
              </a:rPr>
              <a:t>3</a:t>
            </a:r>
            <a:r>
              <a:rPr lang="zh-TW" altLang="en-US" sz="2000" b="1" dirty="0">
                <a:solidFill>
                  <a:srgbClr val="FF0000"/>
                </a:solidFill>
                <a:latin typeface="+mn-ea"/>
                <a:ea typeface="+mn-ea"/>
              </a:rPr>
              <a:t>季，門住診藥費尚為負成長，但負成長率隨著調價效果用於提升民眾權益效果的增加而趨緩。</a:t>
            </a:r>
          </a:p>
        </p:txBody>
      </p:sp>
    </p:spTree>
  </p:cSld>
  <p:clrMapOvr>
    <a:masterClrMapping/>
  </p:clrMapOvr>
  <p:transition spd="slow">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6"/>
          <p:cNvSpPr>
            <a:spLocks noGrp="1" noChangeArrowheads="1"/>
          </p:cNvSpPr>
          <p:nvPr>
            <p:ph type="sldNum" sz="quarter" idx="12"/>
          </p:nvPr>
        </p:nvSpPr>
        <p:spPr>
          <a:noFill/>
        </p:spPr>
        <p:txBody>
          <a:bodyPr/>
          <a:lstStyle/>
          <a:p>
            <a:fld id="{BEDCECC7-1AC1-4A37-BCF3-0C4AB7510979}" type="slidenum">
              <a:rPr lang="en-US" altLang="zh-TW" smtClean="0"/>
              <a:pPr/>
              <a:t>17</a:t>
            </a:fld>
            <a:endParaRPr lang="en-US" altLang="zh-TW" smtClean="0"/>
          </a:p>
        </p:txBody>
      </p:sp>
      <p:sp>
        <p:nvSpPr>
          <p:cNvPr id="73730" name="標題 1"/>
          <p:cNvSpPr>
            <a:spLocks noGrp="1"/>
          </p:cNvSpPr>
          <p:nvPr>
            <p:ph type="title"/>
          </p:nvPr>
        </p:nvSpPr>
        <p:spPr/>
        <p:txBody>
          <a:bodyPr/>
          <a:lstStyle/>
          <a:p>
            <a:pPr algn="ctr"/>
            <a:r>
              <a:rPr lang="zh-TW" altLang="en-US" smtClean="0">
                <a:solidFill>
                  <a:srgbClr val="9900FF"/>
                </a:solidFill>
              </a:rPr>
              <a:t>重複用藥監測</a:t>
            </a:r>
            <a:endParaRPr lang="zh-TW" altLang="en-US" smtClean="0"/>
          </a:p>
        </p:txBody>
      </p:sp>
      <p:sp>
        <p:nvSpPr>
          <p:cNvPr id="3" name="內容版面配置區 2"/>
          <p:cNvSpPr>
            <a:spLocks noGrp="1"/>
          </p:cNvSpPr>
          <p:nvPr>
            <p:ph idx="1"/>
          </p:nvPr>
        </p:nvSpPr>
        <p:spPr>
          <a:xfrm>
            <a:off x="1065213" y="2420938"/>
            <a:ext cx="7994650" cy="2811462"/>
          </a:xfrm>
        </p:spPr>
        <p:txBody>
          <a:bodyPr/>
          <a:lstStyle/>
          <a:p>
            <a:pPr>
              <a:buFont typeface="Wingdings" pitchFamily="2" charset="2"/>
              <a:buChar char="l"/>
              <a:defRPr/>
            </a:pPr>
            <a:r>
              <a:rPr lang="zh-TW" altLang="en-US" b="1" dirty="0" smtClean="0">
                <a:solidFill>
                  <a:schemeClr val="bg2">
                    <a:lumMod val="50000"/>
                  </a:schemeClr>
                </a:solidFill>
              </a:rPr>
              <a:t>用藥日數重複率</a:t>
            </a:r>
            <a:endParaRPr lang="en-US" altLang="zh-TW" b="1" dirty="0" smtClean="0">
              <a:solidFill>
                <a:schemeClr val="bg2">
                  <a:lumMod val="50000"/>
                </a:schemeClr>
              </a:solidFill>
            </a:endParaRPr>
          </a:p>
          <a:p>
            <a:pPr>
              <a:buFont typeface="Wingdings" pitchFamily="2" charset="2"/>
              <a:buChar char="l"/>
              <a:defRPr/>
            </a:pPr>
            <a:endParaRPr lang="en-US" altLang="zh-TW" b="1" dirty="0" smtClean="0">
              <a:solidFill>
                <a:schemeClr val="bg2">
                  <a:lumMod val="50000"/>
                </a:schemeClr>
              </a:solidFill>
            </a:endParaRPr>
          </a:p>
          <a:p>
            <a:pPr>
              <a:buFont typeface="Monotype Sorts"/>
              <a:buNone/>
              <a:defRPr/>
            </a:pPr>
            <a:endParaRPr lang="zh-TW" altLang="en-US" b="1" dirty="0">
              <a:solidFill>
                <a:schemeClr val="bg2">
                  <a:lumMod val="50000"/>
                </a:schemeClr>
              </a:solidFill>
            </a:endParaRPr>
          </a:p>
        </p:txBody>
      </p:sp>
      <p:sp>
        <p:nvSpPr>
          <p:cNvPr id="73732" name="投影片編號版面配置區 3"/>
          <p:cNvSpPr txBox="1">
            <a:spLocks noGrp="1"/>
          </p:cNvSpPr>
          <p:nvPr/>
        </p:nvSpPr>
        <p:spPr bwMode="auto">
          <a:xfrm>
            <a:off x="7291388" y="6229350"/>
            <a:ext cx="2063750" cy="457200"/>
          </a:xfrm>
          <a:prstGeom prst="rect">
            <a:avLst/>
          </a:prstGeom>
          <a:noFill/>
          <a:ln w="9525">
            <a:noFill/>
            <a:miter lim="800000"/>
            <a:headEnd/>
            <a:tailEnd/>
          </a:ln>
        </p:spPr>
        <p:txBody>
          <a:bodyPr anchor="b"/>
          <a:lstStyle/>
          <a:p>
            <a:pPr algn="r">
              <a:spcBef>
                <a:spcPct val="50000"/>
              </a:spcBef>
            </a:pPr>
            <a:fld id="{53763248-E4C1-4878-A789-9620FD0998A0}" type="slidenum">
              <a:rPr kumimoji="0" lang="en-US" altLang="zh-TW" sz="1400">
                <a:solidFill>
                  <a:schemeClr val="bg2"/>
                </a:solidFill>
              </a:rPr>
              <a:pPr algn="r">
                <a:spcBef>
                  <a:spcPct val="50000"/>
                </a:spcBef>
              </a:pPr>
              <a:t>17</a:t>
            </a:fld>
            <a:endParaRPr kumimoji="0" lang="en-US" altLang="zh-TW" sz="1400">
              <a:solidFill>
                <a:schemeClr val="bg2"/>
              </a:solidFill>
            </a:endParaRPr>
          </a:p>
        </p:txBody>
      </p:sp>
    </p:spTree>
  </p:cSld>
  <p:clrMapOvr>
    <a:masterClrMapping/>
  </p:clrMapOvr>
  <p:transition spd="slow">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6"/>
          <p:cNvSpPr>
            <a:spLocks noGrp="1" noChangeArrowheads="1"/>
          </p:cNvSpPr>
          <p:nvPr>
            <p:ph type="sldNum" sz="quarter" idx="12"/>
          </p:nvPr>
        </p:nvSpPr>
        <p:spPr>
          <a:noFill/>
        </p:spPr>
        <p:txBody>
          <a:bodyPr/>
          <a:lstStyle/>
          <a:p>
            <a:fld id="{A8AB6CD2-9A22-4952-BDCE-044BE23FD488}" type="slidenum">
              <a:rPr lang="en-US" altLang="zh-TW" smtClean="0"/>
              <a:pPr/>
              <a:t>18</a:t>
            </a:fld>
            <a:endParaRPr lang="en-US" altLang="zh-TW" smtClean="0"/>
          </a:p>
        </p:txBody>
      </p:sp>
      <p:pic>
        <p:nvPicPr>
          <p:cNvPr id="74754" name="內容版面配置區 3"/>
          <p:cNvPicPr>
            <a:picLocks noChangeArrowheads="1"/>
          </p:cNvPicPr>
          <p:nvPr/>
        </p:nvPicPr>
        <p:blipFill>
          <a:blip r:embed="rId2"/>
          <a:srcRect/>
          <a:stretch>
            <a:fillRect/>
          </a:stretch>
        </p:blipFill>
        <p:spPr bwMode="auto">
          <a:xfrm>
            <a:off x="347663" y="692150"/>
            <a:ext cx="9356725" cy="5689600"/>
          </a:xfrm>
          <a:prstGeom prst="rect">
            <a:avLst/>
          </a:prstGeom>
          <a:noFill/>
          <a:ln w="9525">
            <a:noFill/>
            <a:miter lim="800000"/>
            <a:headEnd/>
            <a:tailEnd/>
          </a:ln>
        </p:spPr>
      </p:pic>
    </p:spTree>
  </p:cSld>
  <p:clrMapOvr>
    <a:masterClrMapping/>
  </p:clrMapOvr>
  <p:transition spd="slow">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6"/>
          <p:cNvSpPr>
            <a:spLocks noGrp="1" noChangeArrowheads="1"/>
          </p:cNvSpPr>
          <p:nvPr>
            <p:ph type="sldNum" sz="quarter" idx="12"/>
          </p:nvPr>
        </p:nvSpPr>
        <p:spPr>
          <a:noFill/>
        </p:spPr>
        <p:txBody>
          <a:bodyPr/>
          <a:lstStyle/>
          <a:p>
            <a:fld id="{ED3D64FC-749A-4739-B4D5-E46189010237}" type="slidenum">
              <a:rPr lang="en-US" altLang="zh-TW" smtClean="0"/>
              <a:pPr/>
              <a:t>19</a:t>
            </a:fld>
            <a:endParaRPr lang="en-US" altLang="zh-TW" smtClean="0"/>
          </a:p>
        </p:txBody>
      </p:sp>
      <p:graphicFrame>
        <p:nvGraphicFramePr>
          <p:cNvPr id="4" name="內容版面配置區 3"/>
          <p:cNvGraphicFramePr>
            <a:graphicFrameLocks noGrp="1"/>
          </p:cNvGraphicFramePr>
          <p:nvPr>
            <p:ph idx="1"/>
          </p:nvPr>
        </p:nvGraphicFramePr>
        <p:xfrm>
          <a:off x="351251" y="266265"/>
          <a:ext cx="9346392" cy="603521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spd="slow">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6"/>
          <p:cNvSpPr>
            <a:spLocks noGrp="1" noChangeArrowheads="1"/>
          </p:cNvSpPr>
          <p:nvPr>
            <p:ph type="sldNum" sz="quarter" idx="12"/>
          </p:nvPr>
        </p:nvSpPr>
        <p:spPr>
          <a:noFill/>
        </p:spPr>
        <p:txBody>
          <a:bodyPr/>
          <a:lstStyle/>
          <a:p>
            <a:fld id="{5AAC4310-3542-41FF-881B-14911B80D202}" type="slidenum">
              <a:rPr lang="en-US" altLang="zh-TW" smtClean="0"/>
              <a:pPr/>
              <a:t>20</a:t>
            </a:fld>
            <a:endParaRPr lang="en-US" altLang="zh-TW" smtClean="0"/>
          </a:p>
        </p:txBody>
      </p:sp>
      <p:graphicFrame>
        <p:nvGraphicFramePr>
          <p:cNvPr id="4" name="內容版面配置區 3"/>
          <p:cNvGraphicFramePr>
            <a:graphicFrameLocks noGrp="1"/>
          </p:cNvGraphicFramePr>
          <p:nvPr>
            <p:ph idx="1"/>
          </p:nvPr>
        </p:nvGraphicFramePr>
        <p:xfrm>
          <a:off x="495300" y="840436"/>
          <a:ext cx="9138220" cy="5536198"/>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spd="slow">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6"/>
          <p:cNvSpPr>
            <a:spLocks noGrp="1" noChangeArrowheads="1"/>
          </p:cNvSpPr>
          <p:nvPr>
            <p:ph type="sldNum" sz="quarter" idx="12"/>
          </p:nvPr>
        </p:nvSpPr>
        <p:spPr>
          <a:noFill/>
        </p:spPr>
        <p:txBody>
          <a:bodyPr/>
          <a:lstStyle/>
          <a:p>
            <a:fld id="{22CA9A15-32AA-4C72-B715-CDD14074C485}" type="slidenum">
              <a:rPr lang="en-US" altLang="zh-TW" smtClean="0"/>
              <a:pPr/>
              <a:t>21</a:t>
            </a:fld>
            <a:endParaRPr lang="en-US" altLang="zh-TW" smtClean="0"/>
          </a:p>
        </p:txBody>
      </p:sp>
      <p:graphicFrame>
        <p:nvGraphicFramePr>
          <p:cNvPr id="4" name="內容版面配置區 3"/>
          <p:cNvGraphicFramePr>
            <a:graphicFrameLocks noGrp="1"/>
          </p:cNvGraphicFramePr>
          <p:nvPr>
            <p:ph idx="1"/>
          </p:nvPr>
        </p:nvGraphicFramePr>
        <p:xfrm>
          <a:off x="352742" y="913243"/>
          <a:ext cx="9271953" cy="538901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spd="slow">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6"/>
          <p:cNvSpPr>
            <a:spLocks noGrp="1" noChangeArrowheads="1"/>
          </p:cNvSpPr>
          <p:nvPr>
            <p:ph type="sldNum" sz="quarter" idx="12"/>
          </p:nvPr>
        </p:nvSpPr>
        <p:spPr>
          <a:noFill/>
        </p:spPr>
        <p:txBody>
          <a:bodyPr/>
          <a:lstStyle/>
          <a:p>
            <a:fld id="{3F0BA9AC-9F2B-49CC-94B5-4F5B70D5A4A5}" type="slidenum">
              <a:rPr lang="en-US" altLang="zh-TW" smtClean="0"/>
              <a:pPr/>
              <a:t>22</a:t>
            </a:fld>
            <a:endParaRPr lang="en-US" altLang="zh-TW" smtClean="0"/>
          </a:p>
        </p:txBody>
      </p:sp>
      <p:sp>
        <p:nvSpPr>
          <p:cNvPr id="13314" name="標題 1"/>
          <p:cNvSpPr>
            <a:spLocks noGrp="1"/>
          </p:cNvSpPr>
          <p:nvPr>
            <p:ph type="title"/>
          </p:nvPr>
        </p:nvSpPr>
        <p:spPr>
          <a:xfrm>
            <a:off x="495300" y="225425"/>
            <a:ext cx="8915400" cy="774700"/>
          </a:xfrm>
        </p:spPr>
        <p:txBody>
          <a:bodyPr/>
          <a:lstStyle/>
          <a:p>
            <a:pPr fontAlgn="auto">
              <a:spcAft>
                <a:spcPts val="0"/>
              </a:spcAft>
              <a:defRPr/>
            </a:pPr>
            <a:r>
              <a:rPr lang="zh-TW" altLang="en-US" sz="4000" b="1" dirty="0" smtClean="0">
                <a:solidFill>
                  <a:schemeClr val="tx1">
                    <a:lumMod val="85000"/>
                    <a:lumOff val="15000"/>
                  </a:schemeClr>
                </a:solidFill>
              </a:rPr>
              <a:t>藥費管理策略</a:t>
            </a:r>
          </a:p>
        </p:txBody>
      </p:sp>
      <p:sp>
        <p:nvSpPr>
          <p:cNvPr id="5" name="文字方塊 4"/>
          <p:cNvSpPr txBox="1"/>
          <p:nvPr/>
        </p:nvSpPr>
        <p:spPr>
          <a:xfrm>
            <a:off x="3236809" y="1628801"/>
            <a:ext cx="3559994" cy="646331"/>
          </a:xfrm>
          <a:prstGeom prst="rect">
            <a:avLst/>
          </a:prstGeom>
        </p:spPr>
        <p:style>
          <a:lnRef idx="0">
            <a:schemeClr val="accent2"/>
          </a:lnRef>
          <a:fillRef idx="3">
            <a:schemeClr val="accent2"/>
          </a:fillRef>
          <a:effectRef idx="3">
            <a:schemeClr val="accent2"/>
          </a:effectRef>
          <a:fontRef idx="minor">
            <a:schemeClr val="lt1"/>
          </a:fontRef>
        </p:style>
        <p:txBody>
          <a:bodyPr>
            <a:spAutoFit/>
          </a:bodyPr>
          <a:lstStyle/>
          <a:p>
            <a:pPr algn="ctr" fontAlgn="auto">
              <a:spcBef>
                <a:spcPts val="0"/>
              </a:spcBef>
              <a:spcAft>
                <a:spcPts val="0"/>
              </a:spcAft>
              <a:defRPr/>
            </a:pPr>
            <a:r>
              <a:rPr kumimoji="0" lang="zh-TW" altLang="en-US" sz="3600" b="1" dirty="0">
                <a:solidFill>
                  <a:srgbClr val="FF0000"/>
                </a:solidFill>
                <a:latin typeface="標楷體" pitchFamily="65" charset="-120"/>
              </a:rPr>
              <a:t>藥費管理策略</a:t>
            </a:r>
          </a:p>
        </p:txBody>
      </p:sp>
      <p:grpSp>
        <p:nvGrpSpPr>
          <p:cNvPr id="78854" name="文字方塊 6"/>
          <p:cNvGrpSpPr>
            <a:grpSpLocks/>
          </p:cNvGrpSpPr>
          <p:nvPr/>
        </p:nvGrpSpPr>
        <p:grpSpPr bwMode="auto">
          <a:xfrm>
            <a:off x="1352550" y="2781300"/>
            <a:ext cx="2225675" cy="1260475"/>
            <a:chOff x="856" y="1763"/>
            <a:chExt cx="1402" cy="794"/>
          </a:xfrm>
        </p:grpSpPr>
        <p:pic>
          <p:nvPicPr>
            <p:cNvPr id="78870" name="文字方塊 6"/>
            <p:cNvPicPr>
              <a:picLocks noChangeArrowheads="1"/>
            </p:cNvPicPr>
            <p:nvPr/>
          </p:nvPicPr>
          <p:blipFill>
            <a:blip r:embed="rId2"/>
            <a:srcRect/>
            <a:stretch>
              <a:fillRect/>
            </a:stretch>
          </p:blipFill>
          <p:spPr bwMode="auto">
            <a:xfrm>
              <a:off x="856" y="1763"/>
              <a:ext cx="1402" cy="794"/>
            </a:xfrm>
            <a:prstGeom prst="rect">
              <a:avLst/>
            </a:prstGeom>
            <a:solidFill>
              <a:srgbClr val="00CCFF"/>
            </a:solidFill>
            <a:ln w="9525">
              <a:noFill/>
              <a:miter lim="800000"/>
              <a:headEnd/>
              <a:tailEnd/>
            </a:ln>
          </p:spPr>
        </p:pic>
        <p:sp>
          <p:nvSpPr>
            <p:cNvPr id="78871" name="Text Box 7"/>
            <p:cNvSpPr txBox="1">
              <a:spLocks noChangeArrowheads="1"/>
            </p:cNvSpPr>
            <p:nvPr/>
          </p:nvSpPr>
          <p:spPr bwMode="auto">
            <a:xfrm>
              <a:off x="900" y="1833"/>
              <a:ext cx="1316" cy="672"/>
            </a:xfrm>
            <a:prstGeom prst="rect">
              <a:avLst/>
            </a:prstGeom>
            <a:solidFill>
              <a:srgbClr val="00CCFF"/>
            </a:solidFill>
            <a:ln w="9525">
              <a:noFill/>
              <a:miter lim="800000"/>
              <a:headEnd/>
              <a:tailEnd/>
            </a:ln>
          </p:spPr>
          <p:txBody>
            <a:bodyPr>
              <a:spAutoFit/>
            </a:bodyPr>
            <a:lstStyle/>
            <a:p>
              <a:pPr algn="ctr"/>
              <a:r>
                <a:rPr kumimoji="0" lang="zh-TW" altLang="en-US" sz="3200" b="1">
                  <a:latin typeface="標楷體" pitchFamily="65" charset="-120"/>
                  <a:ea typeface="標楷體" pitchFamily="65" charset="-120"/>
                </a:rPr>
                <a:t>價格層面管理</a:t>
              </a:r>
            </a:p>
          </p:txBody>
        </p:sp>
      </p:grpSp>
      <p:sp>
        <p:nvSpPr>
          <p:cNvPr id="9" name="文字方塊 8"/>
          <p:cNvSpPr txBox="1"/>
          <p:nvPr/>
        </p:nvSpPr>
        <p:spPr>
          <a:xfrm>
            <a:off x="6264945" y="2909554"/>
            <a:ext cx="2166953" cy="1077218"/>
          </a:xfrm>
          <a:prstGeom prst="rect">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16200000" scaled="1"/>
            <a:tileRect/>
          </a:gradFill>
        </p:spPr>
        <p:style>
          <a:lnRef idx="0">
            <a:schemeClr val="accent4"/>
          </a:lnRef>
          <a:fillRef idx="3">
            <a:schemeClr val="accent4"/>
          </a:fillRef>
          <a:effectRef idx="3">
            <a:schemeClr val="accent4"/>
          </a:effectRef>
          <a:fontRef idx="minor">
            <a:schemeClr val="lt1"/>
          </a:fontRef>
        </p:style>
        <p:txBody>
          <a:bodyPr>
            <a:spAutoFit/>
          </a:bodyPr>
          <a:lstStyle/>
          <a:p>
            <a:pPr algn="ctr" fontAlgn="auto">
              <a:spcBef>
                <a:spcPts val="0"/>
              </a:spcBef>
              <a:spcAft>
                <a:spcPts val="0"/>
              </a:spcAft>
              <a:defRPr/>
            </a:pPr>
            <a:r>
              <a:rPr kumimoji="0" lang="zh-TW" altLang="en-US" sz="3200" b="1" dirty="0">
                <a:solidFill>
                  <a:schemeClr val="bg1">
                    <a:lumMod val="95000"/>
                  </a:schemeClr>
                </a:solidFill>
                <a:latin typeface="標楷體" pitchFamily="65" charset="-120"/>
              </a:rPr>
              <a:t>用量層面管理</a:t>
            </a:r>
          </a:p>
        </p:txBody>
      </p:sp>
      <p:sp>
        <p:nvSpPr>
          <p:cNvPr id="11" name="文字方塊 10"/>
          <p:cNvSpPr txBox="1"/>
          <p:nvPr/>
        </p:nvSpPr>
        <p:spPr>
          <a:xfrm>
            <a:off x="1428407" y="4404964"/>
            <a:ext cx="2228449" cy="1544316"/>
          </a:xfrm>
          <a:prstGeom prst="rect">
            <a:avLst/>
          </a:prstGeom>
          <a:solidFill>
            <a:schemeClr val="tx2">
              <a:lumMod val="40000"/>
              <a:lumOff val="60000"/>
            </a:schemeClr>
          </a:solidFill>
        </p:spPr>
        <p:style>
          <a:lnRef idx="0">
            <a:schemeClr val="accent4"/>
          </a:lnRef>
          <a:fillRef idx="3">
            <a:schemeClr val="accent4"/>
          </a:fillRef>
          <a:effectRef idx="3">
            <a:schemeClr val="accent4"/>
          </a:effectRef>
          <a:fontRef idx="minor">
            <a:schemeClr val="lt1"/>
          </a:fontRef>
        </p:style>
        <p:txBody>
          <a:bodyPr/>
          <a:lstStyle/>
          <a:p>
            <a:pPr fontAlgn="auto">
              <a:spcBef>
                <a:spcPts val="0"/>
              </a:spcBef>
              <a:spcAft>
                <a:spcPts val="0"/>
              </a:spcAft>
              <a:defRPr/>
            </a:pPr>
            <a:r>
              <a:rPr kumimoji="0" lang="zh-TW" altLang="en-US" b="1" dirty="0">
                <a:solidFill>
                  <a:schemeClr val="tx1"/>
                </a:solidFill>
                <a:latin typeface="標楷體" pitchFamily="65" charset="-120"/>
              </a:rPr>
              <a:t>＊藥品核價</a:t>
            </a:r>
            <a:endParaRPr kumimoji="0" lang="en-US" altLang="zh-TW" b="1" dirty="0">
              <a:solidFill>
                <a:schemeClr val="tx1"/>
              </a:solidFill>
              <a:latin typeface="標楷體" pitchFamily="65" charset="-120"/>
            </a:endParaRPr>
          </a:p>
          <a:p>
            <a:pPr fontAlgn="auto">
              <a:spcBef>
                <a:spcPts val="0"/>
              </a:spcBef>
              <a:spcAft>
                <a:spcPts val="0"/>
              </a:spcAft>
              <a:defRPr/>
            </a:pPr>
            <a:r>
              <a:rPr kumimoji="0" lang="zh-TW" altLang="en-US" b="1" dirty="0">
                <a:solidFill>
                  <a:schemeClr val="tx1"/>
                </a:solidFill>
                <a:latin typeface="標楷體" pitchFamily="65" charset="-120"/>
              </a:rPr>
              <a:t>＊藥價調整</a:t>
            </a:r>
            <a:endParaRPr kumimoji="0" lang="en-US" altLang="zh-TW" b="1" dirty="0">
              <a:solidFill>
                <a:schemeClr val="tx1"/>
              </a:solidFill>
              <a:latin typeface="標楷體" pitchFamily="65" charset="-120"/>
            </a:endParaRPr>
          </a:p>
          <a:p>
            <a:pPr fontAlgn="auto">
              <a:spcBef>
                <a:spcPts val="0"/>
              </a:spcBef>
              <a:spcAft>
                <a:spcPts val="0"/>
              </a:spcAft>
              <a:defRPr/>
            </a:pPr>
            <a:r>
              <a:rPr kumimoji="0" lang="zh-TW" altLang="en-US" b="1" dirty="0">
                <a:solidFill>
                  <a:schemeClr val="tx1"/>
                </a:solidFill>
                <a:latin typeface="標楷體" pitchFamily="65" charset="-120"/>
              </a:rPr>
              <a:t>＊藥價不實申</a:t>
            </a:r>
            <a:endParaRPr kumimoji="0" lang="en-US" altLang="zh-TW" b="1" dirty="0">
              <a:solidFill>
                <a:schemeClr val="tx1"/>
              </a:solidFill>
              <a:latin typeface="標楷體" pitchFamily="65" charset="-120"/>
            </a:endParaRPr>
          </a:p>
          <a:p>
            <a:pPr fontAlgn="auto">
              <a:spcBef>
                <a:spcPts val="0"/>
              </a:spcBef>
              <a:spcAft>
                <a:spcPts val="0"/>
              </a:spcAft>
              <a:defRPr/>
            </a:pPr>
            <a:r>
              <a:rPr kumimoji="0" lang="zh-TW" altLang="en-US" b="1" dirty="0">
                <a:solidFill>
                  <a:schemeClr val="tx1"/>
                </a:solidFill>
                <a:latin typeface="標楷體" pitchFamily="65" charset="-120"/>
              </a:rPr>
              <a:t>  報之查處</a:t>
            </a:r>
            <a:endParaRPr kumimoji="0" lang="en-US" altLang="zh-TW" b="1" dirty="0">
              <a:solidFill>
                <a:schemeClr val="tx1"/>
              </a:solidFill>
              <a:latin typeface="標楷體" pitchFamily="65" charset="-120"/>
            </a:endParaRPr>
          </a:p>
          <a:p>
            <a:pPr fontAlgn="auto">
              <a:spcBef>
                <a:spcPts val="0"/>
              </a:spcBef>
              <a:spcAft>
                <a:spcPts val="0"/>
              </a:spcAft>
              <a:defRPr/>
            </a:pPr>
            <a:endParaRPr kumimoji="0" lang="en-US" altLang="zh-TW" b="1" dirty="0">
              <a:solidFill>
                <a:schemeClr val="tx1"/>
              </a:solidFill>
              <a:latin typeface="標楷體" pitchFamily="65" charset="-120"/>
            </a:endParaRPr>
          </a:p>
          <a:p>
            <a:pPr fontAlgn="auto">
              <a:spcBef>
                <a:spcPts val="0"/>
              </a:spcBef>
              <a:spcAft>
                <a:spcPts val="0"/>
              </a:spcAft>
              <a:defRPr/>
            </a:pPr>
            <a:endParaRPr kumimoji="0" lang="zh-TW" altLang="en-US" b="1" dirty="0">
              <a:solidFill>
                <a:schemeClr val="tx1"/>
              </a:solidFill>
              <a:latin typeface="標楷體" pitchFamily="65" charset="-120"/>
            </a:endParaRPr>
          </a:p>
        </p:txBody>
      </p:sp>
      <p:sp>
        <p:nvSpPr>
          <p:cNvPr id="13" name="文字方塊 12"/>
          <p:cNvSpPr txBox="1"/>
          <p:nvPr/>
        </p:nvSpPr>
        <p:spPr>
          <a:xfrm>
            <a:off x="6342336" y="4404964"/>
            <a:ext cx="2166953" cy="1616324"/>
          </a:xfrm>
          <a:prstGeom prst="rect">
            <a:avLst/>
          </a:prstGeom>
          <a:solidFill>
            <a:schemeClr val="accent3">
              <a:lumMod val="60000"/>
              <a:lumOff val="40000"/>
            </a:schemeClr>
          </a:solidFill>
        </p:spPr>
        <p:style>
          <a:lnRef idx="0">
            <a:schemeClr val="accent4"/>
          </a:lnRef>
          <a:fillRef idx="3">
            <a:schemeClr val="accent4"/>
          </a:fillRef>
          <a:effectRef idx="3">
            <a:schemeClr val="accent4"/>
          </a:effectRef>
          <a:fontRef idx="minor">
            <a:schemeClr val="lt1"/>
          </a:fontRef>
        </p:style>
        <p:txBody>
          <a:bodyPr/>
          <a:lstStyle/>
          <a:p>
            <a:pPr fontAlgn="auto">
              <a:spcBef>
                <a:spcPts val="0"/>
              </a:spcBef>
              <a:spcAft>
                <a:spcPts val="0"/>
              </a:spcAft>
              <a:defRPr/>
            </a:pPr>
            <a:r>
              <a:rPr kumimoji="0" lang="zh-TW" altLang="en-US" b="1" dirty="0">
                <a:solidFill>
                  <a:schemeClr val="tx1"/>
                </a:solidFill>
                <a:latin typeface="標楷體" pitchFamily="65" charset="-120"/>
              </a:rPr>
              <a:t>＊目標管理</a:t>
            </a:r>
            <a:endParaRPr kumimoji="0" lang="en-US" altLang="zh-TW" b="1" dirty="0">
              <a:solidFill>
                <a:schemeClr val="tx1"/>
              </a:solidFill>
              <a:latin typeface="標楷體" pitchFamily="65" charset="-120"/>
            </a:endParaRPr>
          </a:p>
          <a:p>
            <a:pPr fontAlgn="auto">
              <a:spcBef>
                <a:spcPts val="0"/>
              </a:spcBef>
              <a:spcAft>
                <a:spcPts val="0"/>
              </a:spcAft>
              <a:defRPr/>
            </a:pPr>
            <a:r>
              <a:rPr kumimoji="0" lang="zh-TW" altLang="en-US" b="1" dirty="0">
                <a:solidFill>
                  <a:schemeClr val="tx1"/>
                </a:solidFill>
                <a:latin typeface="標楷體" pitchFamily="65" charset="-120"/>
              </a:rPr>
              <a:t>＊異常管理</a:t>
            </a:r>
            <a:endParaRPr kumimoji="0" lang="en-US" altLang="zh-TW" b="1" dirty="0">
              <a:solidFill>
                <a:schemeClr val="tx1"/>
              </a:solidFill>
              <a:latin typeface="標楷體" pitchFamily="65" charset="-120"/>
            </a:endParaRPr>
          </a:p>
          <a:p>
            <a:pPr fontAlgn="auto">
              <a:spcBef>
                <a:spcPts val="0"/>
              </a:spcBef>
              <a:spcAft>
                <a:spcPts val="0"/>
              </a:spcAft>
              <a:defRPr/>
            </a:pPr>
            <a:r>
              <a:rPr kumimoji="0" lang="zh-TW" altLang="en-US" b="1" dirty="0">
                <a:solidFill>
                  <a:schemeClr val="tx1"/>
                </a:solidFill>
                <a:latin typeface="標楷體" pitchFamily="65" charset="-120"/>
              </a:rPr>
              <a:t>＊給付規定之</a:t>
            </a:r>
            <a:endParaRPr kumimoji="0" lang="en-US" altLang="zh-TW" b="1" dirty="0">
              <a:solidFill>
                <a:schemeClr val="tx1"/>
              </a:solidFill>
              <a:latin typeface="標楷體" pitchFamily="65" charset="-120"/>
            </a:endParaRPr>
          </a:p>
          <a:p>
            <a:pPr fontAlgn="auto">
              <a:spcBef>
                <a:spcPts val="0"/>
              </a:spcBef>
              <a:spcAft>
                <a:spcPts val="0"/>
              </a:spcAft>
              <a:defRPr/>
            </a:pPr>
            <a:r>
              <a:rPr kumimoji="0" lang="zh-TW" altLang="en-US" b="1" dirty="0">
                <a:solidFill>
                  <a:schemeClr val="tx1"/>
                </a:solidFill>
                <a:latin typeface="標楷體" pitchFamily="65" charset="-120"/>
              </a:rPr>
              <a:t>  檢討</a:t>
            </a:r>
            <a:endParaRPr kumimoji="0" lang="en-US" altLang="zh-TW" b="1" dirty="0">
              <a:solidFill>
                <a:schemeClr val="tx1"/>
              </a:solidFill>
              <a:latin typeface="標楷體" pitchFamily="65" charset="-120"/>
            </a:endParaRPr>
          </a:p>
          <a:p>
            <a:pPr fontAlgn="auto">
              <a:spcBef>
                <a:spcPts val="0"/>
              </a:spcBef>
              <a:spcAft>
                <a:spcPts val="0"/>
              </a:spcAft>
              <a:defRPr/>
            </a:pPr>
            <a:endParaRPr kumimoji="0" lang="en-US" altLang="zh-TW" b="1" dirty="0">
              <a:solidFill>
                <a:schemeClr val="tx1"/>
              </a:solidFill>
              <a:latin typeface="標楷體" pitchFamily="65" charset="-120"/>
            </a:endParaRPr>
          </a:p>
        </p:txBody>
      </p:sp>
      <p:cxnSp>
        <p:nvCxnSpPr>
          <p:cNvPr id="16" name="直線接點 15"/>
          <p:cNvCxnSpPr/>
          <p:nvPr/>
        </p:nvCxnSpPr>
        <p:spPr>
          <a:xfrm>
            <a:off x="2443163" y="2620963"/>
            <a:ext cx="5070475" cy="0"/>
          </a:xfrm>
          <a:prstGeom prst="line">
            <a:avLst/>
          </a:prstGeom>
          <a:ln/>
        </p:spPr>
        <p:style>
          <a:lnRef idx="3">
            <a:schemeClr val="accent2"/>
          </a:lnRef>
          <a:fillRef idx="0">
            <a:schemeClr val="accent2"/>
          </a:fillRef>
          <a:effectRef idx="2">
            <a:schemeClr val="accent2"/>
          </a:effectRef>
          <a:fontRef idx="minor">
            <a:schemeClr val="tx1"/>
          </a:fontRef>
        </p:style>
      </p:cxnSp>
      <p:cxnSp>
        <p:nvCxnSpPr>
          <p:cNvPr id="22" name="直線接點 21"/>
          <p:cNvCxnSpPr/>
          <p:nvPr/>
        </p:nvCxnSpPr>
        <p:spPr>
          <a:xfrm rot="5400000">
            <a:off x="2287588" y="2763837"/>
            <a:ext cx="292100" cy="3175"/>
          </a:xfrm>
          <a:prstGeom prst="line">
            <a:avLst/>
          </a:prstGeom>
          <a:ln/>
        </p:spPr>
        <p:style>
          <a:lnRef idx="3">
            <a:schemeClr val="accent2"/>
          </a:lnRef>
          <a:fillRef idx="0">
            <a:schemeClr val="accent2"/>
          </a:fillRef>
          <a:effectRef idx="2">
            <a:schemeClr val="accent2"/>
          </a:effectRef>
          <a:fontRef idx="minor">
            <a:schemeClr val="tx1"/>
          </a:fontRef>
        </p:style>
      </p:cxnSp>
      <p:cxnSp>
        <p:nvCxnSpPr>
          <p:cNvPr id="28" name="直線接點 27"/>
          <p:cNvCxnSpPr/>
          <p:nvPr/>
        </p:nvCxnSpPr>
        <p:spPr>
          <a:xfrm rot="5400000">
            <a:off x="2217738" y="4168775"/>
            <a:ext cx="431800" cy="3175"/>
          </a:xfrm>
          <a:prstGeom prst="line">
            <a:avLst/>
          </a:prstGeom>
          <a:ln/>
        </p:spPr>
        <p:style>
          <a:lnRef idx="3">
            <a:schemeClr val="accent2"/>
          </a:lnRef>
          <a:fillRef idx="0">
            <a:schemeClr val="accent2"/>
          </a:fillRef>
          <a:effectRef idx="2">
            <a:schemeClr val="accent2"/>
          </a:effectRef>
          <a:fontRef idx="minor">
            <a:schemeClr val="tx1"/>
          </a:fontRef>
        </p:style>
      </p:cxnSp>
      <p:cxnSp>
        <p:nvCxnSpPr>
          <p:cNvPr id="31" name="直線接點 30"/>
          <p:cNvCxnSpPr/>
          <p:nvPr/>
        </p:nvCxnSpPr>
        <p:spPr>
          <a:xfrm rot="5400000">
            <a:off x="7363619" y="4185444"/>
            <a:ext cx="431800" cy="1588"/>
          </a:xfrm>
          <a:prstGeom prst="line">
            <a:avLst/>
          </a:prstGeom>
          <a:ln/>
        </p:spPr>
        <p:style>
          <a:lnRef idx="3">
            <a:schemeClr val="accent2"/>
          </a:lnRef>
          <a:fillRef idx="0">
            <a:schemeClr val="accent2"/>
          </a:fillRef>
          <a:effectRef idx="2">
            <a:schemeClr val="accent2"/>
          </a:effectRef>
          <a:fontRef idx="minor">
            <a:schemeClr val="tx1"/>
          </a:fontRef>
        </p:style>
      </p:cxnSp>
      <p:cxnSp>
        <p:nvCxnSpPr>
          <p:cNvPr id="33" name="直線接點 32"/>
          <p:cNvCxnSpPr/>
          <p:nvPr/>
        </p:nvCxnSpPr>
        <p:spPr>
          <a:xfrm rot="5400000">
            <a:off x="4838700" y="2438400"/>
            <a:ext cx="357188" cy="1588"/>
          </a:xfrm>
          <a:prstGeom prst="line">
            <a:avLst/>
          </a:prstGeom>
          <a:ln/>
        </p:spPr>
        <p:style>
          <a:lnRef idx="3">
            <a:schemeClr val="accent2"/>
          </a:lnRef>
          <a:fillRef idx="0">
            <a:schemeClr val="accent2"/>
          </a:fillRef>
          <a:effectRef idx="2">
            <a:schemeClr val="accent2"/>
          </a:effectRef>
          <a:fontRef idx="minor">
            <a:schemeClr val="tx1"/>
          </a:fontRef>
        </p:style>
      </p:cxnSp>
      <p:cxnSp>
        <p:nvCxnSpPr>
          <p:cNvPr id="24" name="直線接點 23"/>
          <p:cNvCxnSpPr/>
          <p:nvPr/>
        </p:nvCxnSpPr>
        <p:spPr>
          <a:xfrm rot="5400000">
            <a:off x="7368382" y="2766219"/>
            <a:ext cx="292100" cy="1587"/>
          </a:xfrm>
          <a:prstGeom prst="line">
            <a:avLst/>
          </a:prstGeom>
          <a:ln/>
        </p:spPr>
        <p:style>
          <a:lnRef idx="3">
            <a:schemeClr val="accent2"/>
          </a:lnRef>
          <a:fillRef idx="0">
            <a:schemeClr val="accent2"/>
          </a:fillRef>
          <a:effectRef idx="2">
            <a:schemeClr val="accent2"/>
          </a:effectRef>
          <a:fontRef idx="minor">
            <a:schemeClr val="tx1"/>
          </a:fontRef>
        </p:style>
      </p:cxnSp>
    </p:spTree>
  </p:cSld>
  <p:clrMapOvr>
    <a:masterClrMapping/>
  </p:clrMapOvr>
  <p:transition spd="slow">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6"/>
          <p:cNvSpPr>
            <a:spLocks noGrp="1" noChangeArrowheads="1"/>
          </p:cNvSpPr>
          <p:nvPr>
            <p:ph type="sldNum" sz="quarter" idx="12"/>
          </p:nvPr>
        </p:nvSpPr>
        <p:spPr>
          <a:noFill/>
        </p:spPr>
        <p:txBody>
          <a:bodyPr/>
          <a:lstStyle/>
          <a:p>
            <a:fld id="{040FC8B8-144C-4F18-A6F3-10608D044643}" type="slidenum">
              <a:rPr lang="en-US" altLang="zh-TW" smtClean="0"/>
              <a:pPr/>
              <a:t>23</a:t>
            </a:fld>
            <a:endParaRPr lang="en-US" altLang="zh-TW" smtClean="0"/>
          </a:p>
        </p:txBody>
      </p:sp>
      <p:sp>
        <p:nvSpPr>
          <p:cNvPr id="44034" name="標題 1"/>
          <p:cNvSpPr>
            <a:spLocks noGrp="1"/>
          </p:cNvSpPr>
          <p:nvPr>
            <p:ph type="title" idx="4294967295"/>
          </p:nvPr>
        </p:nvSpPr>
        <p:spPr>
          <a:xfrm>
            <a:off x="960438" y="142875"/>
            <a:ext cx="8248650" cy="1143000"/>
          </a:xfrm>
        </p:spPr>
        <p:txBody>
          <a:bodyPr/>
          <a:lstStyle/>
          <a:p>
            <a:pPr eaLnBrk="1" fontAlgn="auto" hangingPunct="1">
              <a:spcAft>
                <a:spcPts val="0"/>
              </a:spcAft>
              <a:defRPr/>
            </a:pPr>
            <a:r>
              <a:rPr lang="zh-TW" altLang="en-US" sz="4000" b="1" dirty="0" smtClean="0">
                <a:solidFill>
                  <a:schemeClr val="tx1">
                    <a:lumMod val="85000"/>
                    <a:lumOff val="15000"/>
                  </a:schemeClr>
                </a:solidFill>
              </a:rPr>
              <a:t>價格層面管理</a:t>
            </a:r>
          </a:p>
        </p:txBody>
      </p:sp>
      <p:sp>
        <p:nvSpPr>
          <p:cNvPr id="79875" name="Rectangle 3"/>
          <p:cNvSpPr txBox="1">
            <a:spLocks noChangeArrowheads="1"/>
          </p:cNvSpPr>
          <p:nvPr/>
        </p:nvSpPr>
        <p:spPr bwMode="auto">
          <a:xfrm>
            <a:off x="200025" y="1484313"/>
            <a:ext cx="9205913" cy="4857750"/>
          </a:xfrm>
          <a:prstGeom prst="rect">
            <a:avLst/>
          </a:prstGeom>
          <a:noFill/>
          <a:ln w="9525">
            <a:noFill/>
            <a:miter lim="800000"/>
            <a:headEnd/>
            <a:tailEnd/>
          </a:ln>
        </p:spPr>
        <p:txBody>
          <a:bodyPr/>
          <a:lstStyle/>
          <a:p>
            <a:pPr marL="742950" lvl="1" indent="-285750">
              <a:lnSpc>
                <a:spcPct val="150000"/>
              </a:lnSpc>
              <a:spcBef>
                <a:spcPts val="300"/>
              </a:spcBef>
              <a:buFontTx/>
              <a:buBlip>
                <a:blip r:embed="rId2"/>
              </a:buBlip>
            </a:pPr>
            <a:r>
              <a:rPr kumimoji="0" lang="zh-TW" altLang="en-US" sz="3200" b="1">
                <a:solidFill>
                  <a:srgbClr val="006600"/>
                </a:solidFill>
                <a:latin typeface="標楷體" pitchFamily="65" charset="-120"/>
                <a:ea typeface="標楷體" pitchFamily="65" charset="-120"/>
              </a:rPr>
              <a:t>新收載藥品價格核定</a:t>
            </a:r>
            <a:endParaRPr kumimoji="0" lang="en-US" altLang="zh-TW" sz="3200" b="1">
              <a:solidFill>
                <a:srgbClr val="006600"/>
              </a:solidFill>
              <a:latin typeface="標楷體" pitchFamily="65" charset="-120"/>
              <a:ea typeface="標楷體" pitchFamily="65" charset="-120"/>
            </a:endParaRPr>
          </a:p>
          <a:p>
            <a:pPr marL="742950" lvl="1" indent="-285750">
              <a:lnSpc>
                <a:spcPct val="150000"/>
              </a:lnSpc>
              <a:spcBef>
                <a:spcPts val="300"/>
              </a:spcBef>
              <a:buFontTx/>
              <a:buBlip>
                <a:blip r:embed="rId2"/>
              </a:buBlip>
            </a:pPr>
            <a:r>
              <a:rPr kumimoji="0" lang="zh-TW" altLang="en-US" sz="3200" b="1">
                <a:solidFill>
                  <a:srgbClr val="006600"/>
                </a:solidFill>
                <a:latin typeface="標楷體" pitchFamily="65" charset="-120"/>
                <a:ea typeface="標楷體" pitchFamily="65" charset="-120"/>
              </a:rPr>
              <a:t>已收載藥品價格調整</a:t>
            </a:r>
            <a:endParaRPr kumimoji="0" lang="en-US" altLang="zh-TW" sz="3200" b="1">
              <a:solidFill>
                <a:srgbClr val="006600"/>
              </a:solidFill>
              <a:latin typeface="標楷體" pitchFamily="65" charset="-120"/>
              <a:ea typeface="標楷體" pitchFamily="65" charset="-120"/>
            </a:endParaRPr>
          </a:p>
          <a:p>
            <a:pPr marL="1200150" lvl="2" indent="-285750">
              <a:lnSpc>
                <a:spcPct val="150000"/>
              </a:lnSpc>
              <a:spcBef>
                <a:spcPts val="300"/>
              </a:spcBef>
              <a:buFont typeface="Wingdings" pitchFamily="2" charset="2"/>
              <a:buChar char="Ø"/>
            </a:pPr>
            <a:r>
              <a:rPr kumimoji="0" lang="zh-TW" altLang="zh-TW" b="1">
                <a:solidFill>
                  <a:srgbClr val="002060"/>
                </a:solidFill>
                <a:latin typeface="標楷體" pitchFamily="65" charset="-120"/>
                <a:ea typeface="標楷體" pitchFamily="65" charset="-120"/>
              </a:rPr>
              <a:t>參考「藥品市場實際交易價格調查」，調整藥品支付價格，使其更接近藥品之市場銷售價格</a:t>
            </a:r>
            <a:endParaRPr kumimoji="0" lang="en-US" altLang="zh-TW" b="1">
              <a:solidFill>
                <a:srgbClr val="002060"/>
              </a:solidFill>
              <a:latin typeface="標楷體" pitchFamily="65" charset="-120"/>
              <a:ea typeface="標楷體" pitchFamily="65" charset="-120"/>
            </a:endParaRPr>
          </a:p>
          <a:p>
            <a:pPr marL="1200150" lvl="2" indent="-285750">
              <a:lnSpc>
                <a:spcPct val="150000"/>
              </a:lnSpc>
              <a:spcBef>
                <a:spcPts val="300"/>
              </a:spcBef>
              <a:buFont typeface="Wingdings" pitchFamily="2" charset="2"/>
              <a:buChar char="Ø"/>
            </a:pPr>
            <a:r>
              <a:rPr kumimoji="0" lang="zh-TW" altLang="zh-TW" b="1">
                <a:solidFill>
                  <a:srgbClr val="002060"/>
                </a:solidFill>
                <a:latin typeface="標楷體" pitchFamily="65" charset="-120"/>
                <a:ea typeface="標楷體" pitchFamily="65" charset="-120"/>
              </a:rPr>
              <a:t>調整時程：每兩年調整乙次</a:t>
            </a:r>
            <a:endParaRPr kumimoji="0" lang="en-US" altLang="zh-TW" b="1">
              <a:solidFill>
                <a:srgbClr val="002060"/>
              </a:solidFill>
              <a:latin typeface="標楷體" pitchFamily="65" charset="-120"/>
              <a:ea typeface="標楷體" pitchFamily="65" charset="-120"/>
            </a:endParaRPr>
          </a:p>
          <a:p>
            <a:pPr marL="742950" lvl="1" indent="-285750">
              <a:lnSpc>
                <a:spcPct val="150000"/>
              </a:lnSpc>
              <a:spcBef>
                <a:spcPts val="300"/>
              </a:spcBef>
              <a:buFontTx/>
              <a:buBlip>
                <a:blip r:embed="rId2"/>
              </a:buBlip>
            </a:pPr>
            <a:r>
              <a:rPr kumimoji="0" lang="zh-TW" altLang="en-US" sz="3200" b="1">
                <a:solidFill>
                  <a:srgbClr val="006600"/>
                </a:solidFill>
                <a:latin typeface="標楷體" pitchFamily="65" charset="-120"/>
                <a:ea typeface="標楷體" pitchFamily="65" charset="-120"/>
              </a:rPr>
              <a:t>藥價不實申報之查處</a:t>
            </a:r>
            <a:endParaRPr kumimoji="0" lang="en-US" altLang="zh-TW" sz="3200" b="1">
              <a:solidFill>
                <a:srgbClr val="006600"/>
              </a:solidFill>
              <a:latin typeface="標楷體" pitchFamily="65" charset="-120"/>
              <a:ea typeface="標楷體" pitchFamily="65" charset="-120"/>
            </a:endParaRPr>
          </a:p>
          <a:p>
            <a:pPr marL="1200150" lvl="2" indent="-285750">
              <a:lnSpc>
                <a:spcPct val="150000"/>
              </a:lnSpc>
              <a:spcBef>
                <a:spcPts val="300"/>
              </a:spcBef>
              <a:buFont typeface="Wingdings" pitchFamily="2" charset="2"/>
              <a:buChar char="Ø"/>
            </a:pPr>
            <a:r>
              <a:rPr kumimoji="0" lang="zh-TW" altLang="en-US" b="1">
                <a:solidFill>
                  <a:srgbClr val="002060"/>
                </a:solidFill>
                <a:latin typeface="標楷體" pitchFamily="65" charset="-120"/>
                <a:ea typeface="標楷體" pitchFamily="65" charset="-120"/>
              </a:rPr>
              <a:t>經司法確認藥價申報不實墊高藥價之品項予以取消健保給付</a:t>
            </a:r>
            <a:endParaRPr kumimoji="0" lang="en-US" altLang="zh-TW" b="1">
              <a:solidFill>
                <a:srgbClr val="002060"/>
              </a:solidFill>
              <a:latin typeface="標楷體" pitchFamily="65" charset="-120"/>
              <a:ea typeface="標楷體" pitchFamily="65" charset="-120"/>
            </a:endParaRPr>
          </a:p>
          <a:p>
            <a:pPr marL="1200150" lvl="2" indent="-285750">
              <a:lnSpc>
                <a:spcPct val="150000"/>
              </a:lnSpc>
              <a:spcBef>
                <a:spcPts val="300"/>
              </a:spcBef>
              <a:buFont typeface="Wingdings" pitchFamily="2" charset="2"/>
              <a:buChar char="Ø"/>
            </a:pPr>
            <a:endParaRPr kumimoji="0" lang="en-US" altLang="zh-TW" sz="2800" b="1">
              <a:solidFill>
                <a:srgbClr val="002060"/>
              </a:solidFill>
              <a:latin typeface="標楷體" pitchFamily="65" charset="-120"/>
              <a:ea typeface="標楷體" pitchFamily="65" charset="-120"/>
            </a:endParaRPr>
          </a:p>
        </p:txBody>
      </p:sp>
    </p:spTree>
  </p:cSld>
  <p:clrMapOvr>
    <a:masterClrMapping/>
  </p:clrMapOvr>
  <p:transition spd="slow">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Rectangle 6"/>
          <p:cNvSpPr>
            <a:spLocks noGrp="1" noChangeArrowheads="1"/>
          </p:cNvSpPr>
          <p:nvPr>
            <p:ph type="sldNum" sz="quarter" idx="12"/>
          </p:nvPr>
        </p:nvSpPr>
        <p:spPr>
          <a:noFill/>
        </p:spPr>
        <p:txBody>
          <a:bodyPr/>
          <a:lstStyle/>
          <a:p>
            <a:fld id="{D1BC6C57-83C7-41B8-AD07-01684A1E5F95}" type="slidenum">
              <a:rPr lang="en-US" altLang="zh-TW" smtClean="0"/>
              <a:pPr/>
              <a:t>24</a:t>
            </a:fld>
            <a:endParaRPr lang="en-US" altLang="zh-TW" smtClean="0"/>
          </a:p>
        </p:txBody>
      </p:sp>
      <p:sp>
        <p:nvSpPr>
          <p:cNvPr id="80898" name="標題 1"/>
          <p:cNvSpPr>
            <a:spLocks noGrp="1"/>
          </p:cNvSpPr>
          <p:nvPr>
            <p:ph type="title"/>
          </p:nvPr>
        </p:nvSpPr>
        <p:spPr/>
        <p:txBody>
          <a:bodyPr/>
          <a:lstStyle/>
          <a:p>
            <a:pPr eaLnBrk="1" hangingPunct="1"/>
            <a:r>
              <a:rPr lang="zh-TW" altLang="en-US" smtClean="0"/>
              <a:t>台灣藥價國際比較</a:t>
            </a:r>
          </a:p>
        </p:txBody>
      </p:sp>
      <p:sp>
        <p:nvSpPr>
          <p:cNvPr id="80899" name="投影片編號版面配置區 3"/>
          <p:cNvSpPr txBox="1">
            <a:spLocks noGrp="1"/>
          </p:cNvSpPr>
          <p:nvPr/>
        </p:nvSpPr>
        <p:spPr bwMode="auto">
          <a:xfrm>
            <a:off x="7291388" y="6229350"/>
            <a:ext cx="2063750" cy="457200"/>
          </a:xfrm>
          <a:prstGeom prst="rect">
            <a:avLst/>
          </a:prstGeom>
          <a:noFill/>
          <a:ln w="9525">
            <a:noFill/>
            <a:miter lim="800000"/>
            <a:headEnd/>
            <a:tailEnd/>
          </a:ln>
        </p:spPr>
        <p:txBody>
          <a:bodyPr anchor="b"/>
          <a:lstStyle/>
          <a:p>
            <a:pPr algn="r">
              <a:spcBef>
                <a:spcPct val="50000"/>
              </a:spcBef>
            </a:pPr>
            <a:fld id="{FE9DF757-32CF-4319-8A10-91D8BBE211B5}" type="slidenum">
              <a:rPr kumimoji="0" lang="zh-TW" altLang="en-US" sz="1400">
                <a:solidFill>
                  <a:schemeClr val="bg2"/>
                </a:solidFill>
              </a:rPr>
              <a:pPr algn="r">
                <a:spcBef>
                  <a:spcPct val="50000"/>
                </a:spcBef>
              </a:pPr>
              <a:t>24</a:t>
            </a:fld>
            <a:endParaRPr kumimoji="0" lang="en-US" altLang="zh-TW" sz="1400">
              <a:solidFill>
                <a:schemeClr val="bg2"/>
              </a:solidFill>
            </a:endParaRPr>
          </a:p>
        </p:txBody>
      </p:sp>
      <p:pic>
        <p:nvPicPr>
          <p:cNvPr id="80900" name="Picture 2"/>
          <p:cNvPicPr>
            <a:picLocks noChangeAspect="1" noChangeArrowheads="1"/>
          </p:cNvPicPr>
          <p:nvPr/>
        </p:nvPicPr>
        <p:blipFill>
          <a:blip r:embed="rId2"/>
          <a:srcRect/>
          <a:stretch>
            <a:fillRect/>
          </a:stretch>
        </p:blipFill>
        <p:spPr bwMode="auto">
          <a:xfrm>
            <a:off x="223838" y="1341438"/>
            <a:ext cx="9456737" cy="4746625"/>
          </a:xfrm>
          <a:prstGeom prst="rect">
            <a:avLst/>
          </a:prstGeom>
          <a:noFill/>
          <a:ln w="9525">
            <a:noFill/>
            <a:miter lim="800000"/>
            <a:headEnd/>
            <a:tailEnd/>
          </a:ln>
        </p:spPr>
      </p:pic>
      <p:sp>
        <p:nvSpPr>
          <p:cNvPr id="80901" name="文字方塊 5"/>
          <p:cNvSpPr txBox="1">
            <a:spLocks noChangeArrowheads="1"/>
          </p:cNvSpPr>
          <p:nvPr/>
        </p:nvSpPr>
        <p:spPr bwMode="auto">
          <a:xfrm>
            <a:off x="4329113" y="1773238"/>
            <a:ext cx="1403350" cy="461962"/>
          </a:xfrm>
          <a:prstGeom prst="rect">
            <a:avLst/>
          </a:prstGeom>
          <a:noFill/>
          <a:ln w="9525">
            <a:noFill/>
            <a:miter lim="800000"/>
            <a:headEnd/>
            <a:tailEnd/>
          </a:ln>
        </p:spPr>
        <p:txBody>
          <a:bodyPr>
            <a:spAutoFit/>
          </a:bodyPr>
          <a:lstStyle/>
          <a:p>
            <a:r>
              <a:rPr lang="en-US" altLang="zh-TW">
                <a:cs typeface="Arial" charset="0"/>
              </a:rPr>
              <a:t>2009</a:t>
            </a:r>
            <a:r>
              <a:rPr lang="zh-TW" altLang="en-US">
                <a:cs typeface="Arial" charset="0"/>
              </a:rPr>
              <a:t>年</a:t>
            </a:r>
          </a:p>
        </p:txBody>
      </p:sp>
    </p:spTree>
  </p:cSld>
  <p:clrMapOvr>
    <a:masterClrMapping/>
  </p:clrMapOvr>
  <p:transition spd="slow">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6"/>
          <p:cNvSpPr>
            <a:spLocks noGrp="1" noChangeArrowheads="1"/>
          </p:cNvSpPr>
          <p:nvPr>
            <p:ph type="sldNum" sz="quarter" idx="12"/>
          </p:nvPr>
        </p:nvSpPr>
        <p:spPr>
          <a:noFill/>
        </p:spPr>
        <p:txBody>
          <a:bodyPr/>
          <a:lstStyle/>
          <a:p>
            <a:fld id="{228CB7D6-80F7-45F5-870F-B860409A7D87}" type="slidenum">
              <a:rPr lang="en-US" altLang="zh-TW" smtClean="0"/>
              <a:pPr/>
              <a:t>25</a:t>
            </a:fld>
            <a:endParaRPr lang="en-US" altLang="zh-TW" smtClean="0"/>
          </a:p>
        </p:txBody>
      </p:sp>
      <p:sp>
        <p:nvSpPr>
          <p:cNvPr id="2" name="標題 1"/>
          <p:cNvSpPr>
            <a:spLocks noGrp="1"/>
          </p:cNvSpPr>
          <p:nvPr>
            <p:ph type="title"/>
          </p:nvPr>
        </p:nvSpPr>
        <p:spPr/>
        <p:txBody>
          <a:bodyPr>
            <a:normAutofit/>
          </a:bodyPr>
          <a:lstStyle/>
          <a:p>
            <a:pPr fontAlgn="auto">
              <a:spcAft>
                <a:spcPts val="0"/>
              </a:spcAft>
              <a:defRPr/>
            </a:pPr>
            <a:r>
              <a:rPr lang="zh-TW" altLang="en-US" dirty="0" smtClean="0">
                <a:solidFill>
                  <a:schemeClr val="tx1">
                    <a:lumMod val="85000"/>
                    <a:lumOff val="15000"/>
                  </a:schemeClr>
                </a:solidFill>
              </a:rPr>
              <a:t>用量層面管理</a:t>
            </a:r>
            <a:endParaRPr lang="zh-TW" altLang="en-US" dirty="0">
              <a:solidFill>
                <a:schemeClr val="tx1">
                  <a:lumMod val="85000"/>
                  <a:lumOff val="15000"/>
                </a:schemeClr>
              </a:solidFill>
            </a:endParaRPr>
          </a:p>
        </p:txBody>
      </p:sp>
      <p:graphicFrame>
        <p:nvGraphicFramePr>
          <p:cNvPr id="7" name="內容版面配置區 6"/>
          <p:cNvGraphicFramePr>
            <a:graphicFrameLocks noGrp="1"/>
          </p:cNvGraphicFramePr>
          <p:nvPr>
            <p:ph sz="quarter" idx="1"/>
          </p:nvPr>
        </p:nvGraphicFramePr>
        <p:xfrm>
          <a:off x="773877" y="1556792"/>
          <a:ext cx="5959120" cy="42963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1924" name="投影片編號版面配置區 10"/>
          <p:cNvSpPr txBox="1">
            <a:spLocks noGrp="1"/>
          </p:cNvSpPr>
          <p:nvPr/>
        </p:nvSpPr>
        <p:spPr bwMode="auto">
          <a:xfrm>
            <a:off x="7291388" y="6229350"/>
            <a:ext cx="2063750" cy="457200"/>
          </a:xfrm>
          <a:prstGeom prst="rect">
            <a:avLst/>
          </a:prstGeom>
          <a:noFill/>
          <a:ln w="9525">
            <a:noFill/>
            <a:miter lim="800000"/>
            <a:headEnd/>
            <a:tailEnd/>
          </a:ln>
        </p:spPr>
        <p:txBody>
          <a:bodyPr/>
          <a:lstStyle/>
          <a:p>
            <a:pPr algn="r"/>
            <a:endParaRPr kumimoji="0" lang="en-US" altLang="zh-TW" sz="1400">
              <a:solidFill>
                <a:schemeClr val="bg2"/>
              </a:solidFill>
            </a:endParaRPr>
          </a:p>
        </p:txBody>
      </p:sp>
      <p:grpSp>
        <p:nvGrpSpPr>
          <p:cNvPr id="81925" name="矩形 5"/>
          <p:cNvGrpSpPr>
            <a:grpSpLocks/>
          </p:cNvGrpSpPr>
          <p:nvPr/>
        </p:nvGrpSpPr>
        <p:grpSpPr bwMode="auto">
          <a:xfrm>
            <a:off x="6753225" y="1412875"/>
            <a:ext cx="2676525" cy="1462088"/>
            <a:chOff x="4163" y="868"/>
            <a:chExt cx="1777" cy="921"/>
          </a:xfrm>
        </p:grpSpPr>
        <p:pic>
          <p:nvPicPr>
            <p:cNvPr id="81932" name="矩形 5"/>
            <p:cNvPicPr>
              <a:picLocks noChangeArrowheads="1"/>
            </p:cNvPicPr>
            <p:nvPr/>
          </p:nvPicPr>
          <p:blipFill>
            <a:blip r:embed="rId7"/>
            <a:srcRect/>
            <a:stretch>
              <a:fillRect/>
            </a:stretch>
          </p:blipFill>
          <p:spPr bwMode="auto">
            <a:xfrm>
              <a:off x="4163" y="868"/>
              <a:ext cx="1777" cy="921"/>
            </a:xfrm>
            <a:prstGeom prst="rect">
              <a:avLst/>
            </a:prstGeom>
            <a:solidFill>
              <a:srgbClr val="FFCCFF"/>
            </a:solidFill>
            <a:ln w="9525">
              <a:noFill/>
              <a:miter lim="800000"/>
              <a:headEnd/>
              <a:tailEnd/>
            </a:ln>
          </p:spPr>
        </p:pic>
        <p:sp>
          <p:nvSpPr>
            <p:cNvPr id="81933" name="Text Box 6"/>
            <p:cNvSpPr txBox="1">
              <a:spLocks noChangeArrowheads="1"/>
            </p:cNvSpPr>
            <p:nvPr/>
          </p:nvSpPr>
          <p:spPr bwMode="auto">
            <a:xfrm>
              <a:off x="4250" y="890"/>
              <a:ext cx="1658" cy="855"/>
            </a:xfrm>
            <a:prstGeom prst="rect">
              <a:avLst/>
            </a:prstGeom>
            <a:solidFill>
              <a:srgbClr val="FFCCFF"/>
            </a:solidFill>
            <a:ln w="9525">
              <a:noFill/>
              <a:miter lim="800000"/>
              <a:headEnd/>
              <a:tailEnd/>
            </a:ln>
          </p:spPr>
          <p:txBody>
            <a:bodyPr anchor="ctr"/>
            <a:lstStyle/>
            <a:p>
              <a:pPr>
                <a:buFont typeface="Arial" charset="0"/>
                <a:buChar char="•"/>
              </a:pPr>
              <a:r>
                <a:rPr lang="zh-TW" altLang="en-US" b="1">
                  <a:latin typeface="標楷體" pitchFamily="65" charset="-120"/>
                  <a:ea typeface="標楷體" pitchFamily="65" charset="-120"/>
                </a:rPr>
                <a:t>分級審查</a:t>
              </a:r>
              <a:endParaRPr lang="en-US" altLang="zh-TW" b="1">
                <a:latin typeface="標楷體" pitchFamily="65" charset="-120"/>
                <a:ea typeface="標楷體" pitchFamily="65" charset="-120"/>
              </a:endParaRPr>
            </a:p>
            <a:p>
              <a:pPr>
                <a:buFont typeface="Arial" charset="0"/>
                <a:buChar char="•"/>
              </a:pPr>
              <a:r>
                <a:rPr lang="zh-TW" altLang="en-US" b="1">
                  <a:latin typeface="標楷體" pitchFamily="65" charset="-120"/>
                  <a:ea typeface="標楷體" pitchFamily="65" charset="-120"/>
                </a:rPr>
                <a:t>指標閾值監控</a:t>
              </a:r>
            </a:p>
          </p:txBody>
        </p:sp>
      </p:grpSp>
      <p:sp>
        <p:nvSpPr>
          <p:cNvPr id="8" name="矩形 7"/>
          <p:cNvSpPr/>
          <p:nvPr/>
        </p:nvSpPr>
        <p:spPr>
          <a:xfrm>
            <a:off x="6747199" y="3031877"/>
            <a:ext cx="2631300" cy="1357322"/>
          </a:xfrm>
          <a:prstGeom prst="rect">
            <a:avLst/>
          </a:prstGeom>
          <a:scene3d>
            <a:camera prst="orthographicFront" fov="0">
              <a:rot lat="0" lon="0" rev="0"/>
            </a:camera>
            <a:lightRig rig="soft" dir="t">
              <a:rot lat="0" lon="0" rev="2700000"/>
            </a:lightRig>
          </a:scene3d>
          <a:sp3d prstMaterial="matte">
            <a:bevelT w="50800" h="50800" prst="angle"/>
            <a:contourClr>
              <a:schemeClr val="accent3"/>
            </a:contourClr>
          </a:sp3d>
        </p:spPr>
        <p:style>
          <a:lnRef idx="0">
            <a:schemeClr val="accent3"/>
          </a:lnRef>
          <a:fillRef idx="3">
            <a:schemeClr val="accent3"/>
          </a:fillRef>
          <a:effectRef idx="3">
            <a:schemeClr val="accent3"/>
          </a:effectRef>
          <a:fontRef idx="minor">
            <a:schemeClr val="lt1"/>
          </a:fontRef>
        </p:style>
        <p:txBody>
          <a:bodyPr anchor="ctr"/>
          <a:lstStyle/>
          <a:p>
            <a:pPr>
              <a:spcBef>
                <a:spcPts val="0"/>
              </a:spcBef>
              <a:spcAft>
                <a:spcPts val="0"/>
              </a:spcAft>
              <a:buFont typeface="Arial" pitchFamily="34" charset="0"/>
              <a:buChar char="•"/>
              <a:defRPr/>
            </a:pPr>
            <a:r>
              <a:rPr lang="zh-TW" altLang="en-US" b="1" dirty="0">
                <a:solidFill>
                  <a:srgbClr val="9900FF"/>
                </a:solidFill>
                <a:latin typeface="+mj-ea"/>
                <a:ea typeface="+mj-ea"/>
              </a:rPr>
              <a:t>定期分析與評估</a:t>
            </a:r>
            <a:endParaRPr lang="en-US" altLang="zh-TW" b="1" dirty="0">
              <a:solidFill>
                <a:srgbClr val="9900FF"/>
              </a:solidFill>
              <a:latin typeface="+mj-ea"/>
              <a:ea typeface="+mj-ea"/>
            </a:endParaRPr>
          </a:p>
          <a:p>
            <a:pPr>
              <a:spcBef>
                <a:spcPts val="0"/>
              </a:spcBef>
              <a:spcAft>
                <a:spcPts val="0"/>
              </a:spcAft>
              <a:buFont typeface="Arial" pitchFamily="34" charset="0"/>
              <a:buChar char="•"/>
              <a:defRPr/>
            </a:pPr>
            <a:r>
              <a:rPr lang="zh-TW" altLang="en-US" b="1" dirty="0">
                <a:solidFill>
                  <a:srgbClr val="9900FF"/>
                </a:solidFill>
                <a:latin typeface="+mj-ea"/>
                <a:ea typeface="+mj-ea"/>
              </a:rPr>
              <a:t>加強審查</a:t>
            </a:r>
            <a:endParaRPr lang="en-US" altLang="zh-TW" b="1" dirty="0">
              <a:solidFill>
                <a:srgbClr val="9900FF"/>
              </a:solidFill>
              <a:latin typeface="+mj-ea"/>
              <a:ea typeface="+mj-ea"/>
            </a:endParaRPr>
          </a:p>
          <a:p>
            <a:pPr>
              <a:spcBef>
                <a:spcPts val="0"/>
              </a:spcBef>
              <a:spcAft>
                <a:spcPts val="0"/>
              </a:spcAft>
              <a:buFont typeface="Arial" pitchFamily="34" charset="0"/>
              <a:buChar char="•"/>
              <a:defRPr/>
            </a:pPr>
            <a:r>
              <a:rPr lang="zh-TW" altLang="en-US" b="1" dirty="0">
                <a:solidFill>
                  <a:srgbClr val="9900FF"/>
                </a:solidFill>
                <a:latin typeface="+mj-ea"/>
                <a:ea typeface="+mj-ea"/>
              </a:rPr>
              <a:t>專案輔導</a:t>
            </a:r>
            <a:endParaRPr lang="en-US" altLang="zh-TW" b="1" dirty="0">
              <a:solidFill>
                <a:srgbClr val="9900FF"/>
              </a:solidFill>
              <a:latin typeface="+mj-ea"/>
              <a:ea typeface="+mj-ea"/>
            </a:endParaRPr>
          </a:p>
        </p:txBody>
      </p:sp>
      <p:sp>
        <p:nvSpPr>
          <p:cNvPr id="9" name="矩形 8"/>
          <p:cNvSpPr/>
          <p:nvPr/>
        </p:nvSpPr>
        <p:spPr>
          <a:xfrm>
            <a:off x="6747199" y="4581128"/>
            <a:ext cx="2631300" cy="1357322"/>
          </a:xfrm>
          <a:prstGeom prst="rect">
            <a:avLst/>
          </a:prstGeom>
          <a:solidFill>
            <a:schemeClr val="accent6">
              <a:lumMod val="75000"/>
            </a:schemeClr>
          </a:solidFill>
          <a:scene3d>
            <a:camera prst="orthographicFront" fov="0">
              <a:rot lat="0" lon="0" rev="0"/>
            </a:camera>
            <a:lightRig rig="soft" dir="t">
              <a:rot lat="0" lon="0" rev="2700000"/>
            </a:lightRig>
          </a:scene3d>
          <a:sp3d contourW="12700" prstMaterial="matte">
            <a:bevelT w="50800" h="50800" prst="angle"/>
            <a:contourClr>
              <a:schemeClr val="accent6">
                <a:lumMod val="60000"/>
                <a:lumOff val="40000"/>
              </a:schemeClr>
            </a:contourClr>
          </a:sp3d>
        </p:spPr>
        <p:style>
          <a:lnRef idx="0">
            <a:schemeClr val="accent3"/>
          </a:lnRef>
          <a:fillRef idx="3">
            <a:schemeClr val="accent3"/>
          </a:fillRef>
          <a:effectRef idx="3">
            <a:schemeClr val="accent3"/>
          </a:effectRef>
          <a:fontRef idx="minor">
            <a:schemeClr val="lt1"/>
          </a:fontRef>
        </p:style>
        <p:txBody>
          <a:bodyPr anchor="ctr"/>
          <a:lstStyle/>
          <a:p>
            <a:pPr>
              <a:spcBef>
                <a:spcPts val="0"/>
              </a:spcBef>
              <a:spcAft>
                <a:spcPts val="0"/>
              </a:spcAft>
              <a:buFont typeface="Arial" pitchFamily="34" charset="0"/>
              <a:buChar char="•"/>
              <a:defRPr/>
            </a:pPr>
            <a:r>
              <a:rPr lang="zh-TW" altLang="en-US" b="1" dirty="0">
                <a:solidFill>
                  <a:schemeClr val="bg1"/>
                </a:solidFill>
                <a:latin typeface="+mj-ea"/>
                <a:ea typeface="+mj-ea"/>
              </a:rPr>
              <a:t>給付規定檢討</a:t>
            </a:r>
            <a:endParaRPr lang="en-US" altLang="zh-TW" b="1" dirty="0">
              <a:solidFill>
                <a:schemeClr val="bg1"/>
              </a:solidFill>
              <a:latin typeface="+mj-ea"/>
              <a:ea typeface="+mj-ea"/>
            </a:endParaRPr>
          </a:p>
        </p:txBody>
      </p:sp>
    </p:spTree>
  </p:cSld>
  <p:clrMapOvr>
    <a:masterClrMapping/>
  </p:clrMapOvr>
  <p:transition spd="slow">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6"/>
          <p:cNvSpPr>
            <a:spLocks noGrp="1" noChangeArrowheads="1"/>
          </p:cNvSpPr>
          <p:nvPr>
            <p:ph type="sldNum" sz="quarter" idx="12"/>
          </p:nvPr>
        </p:nvSpPr>
        <p:spPr>
          <a:noFill/>
        </p:spPr>
        <p:txBody>
          <a:bodyPr/>
          <a:lstStyle/>
          <a:p>
            <a:fld id="{63E4E143-F8E5-4EED-8639-C6B0AE8E67CE}" type="slidenum">
              <a:rPr lang="en-US" altLang="zh-TW" smtClean="0"/>
              <a:pPr/>
              <a:t>26</a:t>
            </a:fld>
            <a:endParaRPr lang="en-US" altLang="zh-TW" smtClean="0"/>
          </a:p>
        </p:txBody>
      </p:sp>
      <p:sp>
        <p:nvSpPr>
          <p:cNvPr id="82946" name="標題 3"/>
          <p:cNvSpPr>
            <a:spLocks noGrp="1"/>
          </p:cNvSpPr>
          <p:nvPr>
            <p:ph type="title"/>
          </p:nvPr>
        </p:nvSpPr>
        <p:spPr>
          <a:xfrm>
            <a:off x="661988" y="260350"/>
            <a:ext cx="7056437" cy="909638"/>
          </a:xfrm>
        </p:spPr>
        <p:txBody>
          <a:bodyPr/>
          <a:lstStyle/>
          <a:p>
            <a:pPr defTabSz="912813" eaLnBrk="1" hangingPunct="1"/>
            <a:r>
              <a:rPr lang="zh-TW" altLang="en-US" smtClean="0"/>
              <a:t>目標管理</a:t>
            </a:r>
          </a:p>
        </p:txBody>
      </p:sp>
      <p:sp>
        <p:nvSpPr>
          <p:cNvPr id="44035" name="內容版面配置區 4"/>
          <p:cNvSpPr>
            <a:spLocks noGrp="1"/>
          </p:cNvSpPr>
          <p:nvPr>
            <p:ph idx="1"/>
          </p:nvPr>
        </p:nvSpPr>
        <p:spPr>
          <a:xfrm>
            <a:off x="488950" y="1844675"/>
            <a:ext cx="8912225" cy="3440113"/>
          </a:xfrm>
        </p:spPr>
        <p:txBody>
          <a:bodyPr/>
          <a:lstStyle/>
          <a:p>
            <a:pPr defTabSz="912813" eaLnBrk="1" hangingPunct="1">
              <a:buFont typeface="Monotype Sorts"/>
              <a:buBlip>
                <a:blip r:embed="rId2"/>
              </a:buBlip>
              <a:defRPr/>
            </a:pPr>
            <a:r>
              <a:rPr lang="zh-TW" altLang="en-US" b="1" dirty="0" smtClean="0">
                <a:solidFill>
                  <a:srgbClr val="0000CC"/>
                </a:solidFill>
              </a:rPr>
              <a:t>總量管控</a:t>
            </a:r>
            <a:endParaRPr lang="en-US" altLang="zh-TW" b="1" dirty="0" smtClean="0">
              <a:solidFill>
                <a:srgbClr val="0000CC"/>
              </a:solidFill>
            </a:endParaRPr>
          </a:p>
          <a:p>
            <a:pPr marL="363538" lvl="1" indent="0" defTabSz="912813" eaLnBrk="1" hangingPunct="1">
              <a:spcBef>
                <a:spcPts val="600"/>
              </a:spcBef>
              <a:buFont typeface="Arial" pitchFamily="34" charset="0"/>
              <a:buNone/>
              <a:defRPr/>
            </a:pPr>
            <a:r>
              <a:rPr lang="zh-TW" altLang="en-US" b="1" dirty="0" smtClean="0">
                <a:solidFill>
                  <a:srgbClr val="006600"/>
                </a:solidFill>
              </a:rPr>
              <a:t>設定藥費成長監測目標</a:t>
            </a:r>
            <a:endParaRPr lang="en-US" altLang="zh-TW" b="1" dirty="0" smtClean="0">
              <a:solidFill>
                <a:srgbClr val="006600"/>
              </a:solidFill>
            </a:endParaRPr>
          </a:p>
          <a:p>
            <a:pPr defTabSz="912813" eaLnBrk="1" hangingPunct="1">
              <a:spcBef>
                <a:spcPts val="1200"/>
              </a:spcBef>
              <a:buFont typeface="Monotype Sorts"/>
              <a:buBlip>
                <a:blip r:embed="rId2"/>
              </a:buBlip>
              <a:defRPr/>
            </a:pPr>
            <a:r>
              <a:rPr lang="zh-TW" altLang="en-US" dirty="0" smtClean="0">
                <a:solidFill>
                  <a:srgbClr val="0000CC"/>
                </a:solidFill>
              </a:rPr>
              <a:t>醫療服務分級審查、指標監測</a:t>
            </a:r>
            <a:endParaRPr lang="en-US" altLang="zh-TW" dirty="0" smtClean="0">
              <a:solidFill>
                <a:srgbClr val="0000CC"/>
              </a:solidFill>
            </a:endParaRPr>
          </a:p>
          <a:p>
            <a:pPr lvl="1" defTabSz="912813">
              <a:spcBef>
                <a:spcPts val="1200"/>
              </a:spcBef>
              <a:buFont typeface="Arial" pitchFamily="34" charset="0"/>
              <a:buNone/>
              <a:defRPr/>
            </a:pPr>
            <a:r>
              <a:rPr lang="zh-TW" altLang="en-US" dirty="0" smtClean="0">
                <a:solidFill>
                  <a:srgbClr val="006600"/>
                </a:solidFill>
              </a:rPr>
              <a:t>提供減審誘因，鼓勵醫院自我管控提高醫療利用效率</a:t>
            </a:r>
            <a:endParaRPr lang="en-US" altLang="zh-TW" dirty="0" smtClean="0">
              <a:solidFill>
                <a:srgbClr val="006600"/>
              </a:solidFill>
            </a:endParaRPr>
          </a:p>
          <a:p>
            <a:pPr lvl="1" defTabSz="912813">
              <a:spcBef>
                <a:spcPts val="1200"/>
              </a:spcBef>
              <a:buFont typeface="Arial" pitchFamily="34" charset="0"/>
              <a:buNone/>
              <a:defRPr/>
            </a:pPr>
            <a:r>
              <a:rPr lang="zh-TW" altLang="en-US" dirty="0" smtClean="0">
                <a:solidFill>
                  <a:srgbClr val="006600"/>
                </a:solidFill>
              </a:rPr>
              <a:t>透過指標監測，維持醫療服務品質</a:t>
            </a:r>
            <a:endParaRPr lang="en-US" altLang="zh-TW" dirty="0" smtClean="0">
              <a:solidFill>
                <a:srgbClr val="006600"/>
              </a:solidFill>
            </a:endParaRPr>
          </a:p>
        </p:txBody>
      </p:sp>
    </p:spTree>
  </p:cSld>
  <p:clrMapOvr>
    <a:masterClrMapping/>
  </p:clrMapOvr>
  <p:transition spd="slow">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6"/>
          <p:cNvSpPr>
            <a:spLocks noGrp="1" noChangeArrowheads="1"/>
          </p:cNvSpPr>
          <p:nvPr>
            <p:ph type="sldNum" sz="quarter" idx="12"/>
          </p:nvPr>
        </p:nvSpPr>
        <p:spPr>
          <a:noFill/>
        </p:spPr>
        <p:txBody>
          <a:bodyPr/>
          <a:lstStyle/>
          <a:p>
            <a:fld id="{022E557F-267B-450A-AE40-55832A72EB90}" type="slidenum">
              <a:rPr lang="en-US" altLang="zh-TW" smtClean="0"/>
              <a:pPr/>
              <a:t>27</a:t>
            </a:fld>
            <a:endParaRPr lang="en-US" altLang="zh-TW" smtClean="0"/>
          </a:p>
        </p:txBody>
      </p:sp>
      <p:sp>
        <p:nvSpPr>
          <p:cNvPr id="83970" name="標題 3"/>
          <p:cNvSpPr>
            <a:spLocks noGrp="1"/>
          </p:cNvSpPr>
          <p:nvPr>
            <p:ph type="title"/>
          </p:nvPr>
        </p:nvSpPr>
        <p:spPr>
          <a:xfrm>
            <a:off x="661988" y="260350"/>
            <a:ext cx="7056437" cy="909638"/>
          </a:xfrm>
        </p:spPr>
        <p:txBody>
          <a:bodyPr/>
          <a:lstStyle/>
          <a:p>
            <a:pPr defTabSz="912813" eaLnBrk="1" hangingPunct="1"/>
            <a:r>
              <a:rPr lang="zh-TW" altLang="en-US" smtClean="0"/>
              <a:t>異常管理</a:t>
            </a:r>
          </a:p>
        </p:txBody>
      </p:sp>
      <p:sp>
        <p:nvSpPr>
          <p:cNvPr id="44035" name="內容版面配置區 4"/>
          <p:cNvSpPr>
            <a:spLocks noGrp="1"/>
          </p:cNvSpPr>
          <p:nvPr>
            <p:ph idx="1"/>
          </p:nvPr>
        </p:nvSpPr>
        <p:spPr>
          <a:xfrm>
            <a:off x="344488" y="1484313"/>
            <a:ext cx="9361487" cy="4857750"/>
          </a:xfrm>
        </p:spPr>
        <p:txBody>
          <a:bodyPr/>
          <a:lstStyle/>
          <a:p>
            <a:pPr defTabSz="912813" eaLnBrk="1" hangingPunct="1">
              <a:spcBef>
                <a:spcPts val="1200"/>
              </a:spcBef>
              <a:buFont typeface="Monotype Sorts"/>
              <a:buBlip>
                <a:blip r:embed="rId2"/>
              </a:buBlip>
              <a:defRPr/>
            </a:pPr>
            <a:r>
              <a:rPr lang="zh-TW" altLang="en-US" sz="2800" b="1" dirty="0" smtClean="0">
                <a:solidFill>
                  <a:srgbClr val="0000CC"/>
                </a:solidFill>
              </a:rPr>
              <a:t>醫師層面</a:t>
            </a:r>
            <a:endParaRPr lang="en-US" altLang="zh-TW" sz="2800" b="1" dirty="0" smtClean="0">
              <a:solidFill>
                <a:srgbClr val="0000CC"/>
              </a:solidFill>
            </a:endParaRPr>
          </a:p>
          <a:p>
            <a:pPr lvl="1" defTabSz="912813" eaLnBrk="1" hangingPunct="1">
              <a:buFont typeface="Wingdings" pitchFamily="2" charset="2"/>
              <a:buChar char="Ø"/>
              <a:defRPr/>
            </a:pPr>
            <a:r>
              <a:rPr lang="zh-TW" altLang="en-US" sz="2400" b="1" dirty="0" smtClean="0">
                <a:solidFill>
                  <a:schemeClr val="tx1"/>
                </a:solidFill>
              </a:rPr>
              <a:t>加強不符申報規定之檢核</a:t>
            </a:r>
            <a:endParaRPr lang="en-US" altLang="zh-TW" sz="2400" b="1" dirty="0" smtClean="0">
              <a:solidFill>
                <a:schemeClr val="tx1"/>
              </a:solidFill>
            </a:endParaRPr>
          </a:p>
          <a:p>
            <a:pPr lvl="1" defTabSz="912813">
              <a:buFont typeface="Wingdings" pitchFamily="2" charset="2"/>
              <a:buChar char="Ø"/>
              <a:defRPr/>
            </a:pPr>
            <a:r>
              <a:rPr lang="zh-TW" altLang="en-US" sz="2400" b="1" dirty="0" smtClean="0">
                <a:solidFill>
                  <a:schemeClr val="tx1"/>
                </a:solidFill>
              </a:rPr>
              <a:t>不合理慢性病連續處方箋核扣</a:t>
            </a:r>
            <a:endParaRPr lang="en-US" altLang="zh-TW" sz="2400" b="1" dirty="0" smtClean="0">
              <a:solidFill>
                <a:schemeClr val="tx1"/>
              </a:solidFill>
            </a:endParaRPr>
          </a:p>
          <a:p>
            <a:pPr lvl="1" defTabSz="912813">
              <a:buFont typeface="Wingdings" pitchFamily="2" charset="2"/>
              <a:buChar char="Ø"/>
              <a:defRPr/>
            </a:pPr>
            <a:r>
              <a:rPr lang="zh-TW" altLang="en-US" sz="2400" b="1" dirty="0" smtClean="0">
                <a:solidFill>
                  <a:schemeClr val="tx1"/>
                </a:solidFill>
              </a:rPr>
              <a:t>監控慢性病案件每日藥費</a:t>
            </a:r>
            <a:endParaRPr lang="en-US" altLang="zh-TW" sz="2400" b="1" dirty="0" smtClean="0">
              <a:solidFill>
                <a:schemeClr val="tx1"/>
              </a:solidFill>
            </a:endParaRPr>
          </a:p>
          <a:p>
            <a:pPr lvl="1" defTabSz="912813">
              <a:buFont typeface="Wingdings" pitchFamily="2" charset="2"/>
              <a:buChar char="Ø"/>
              <a:defRPr/>
            </a:pPr>
            <a:r>
              <a:rPr lang="zh-TW" altLang="en-US" sz="2400" b="1" dirty="0" smtClean="0">
                <a:solidFill>
                  <a:schemeClr val="tx1"/>
                </a:solidFill>
              </a:rPr>
              <a:t>降低藥品用藥重複比率</a:t>
            </a:r>
            <a:endParaRPr lang="en-US" altLang="zh-TW" sz="2400" b="1" dirty="0" smtClean="0">
              <a:solidFill>
                <a:schemeClr val="tx1"/>
              </a:solidFill>
            </a:endParaRPr>
          </a:p>
          <a:p>
            <a:pPr lvl="1" defTabSz="912813">
              <a:buFont typeface="Wingdings" pitchFamily="2" charset="2"/>
              <a:buChar char="Ø"/>
              <a:defRPr/>
            </a:pPr>
            <a:r>
              <a:rPr lang="zh-TW" altLang="en-US" sz="2400" b="1" dirty="0" smtClean="0">
                <a:solidFill>
                  <a:schemeClr val="tx1"/>
                </a:solidFill>
              </a:rPr>
              <a:t>監控特定藥品使用比率</a:t>
            </a:r>
            <a:endParaRPr lang="en-US" altLang="zh-TW" sz="2400" b="1" dirty="0" smtClean="0">
              <a:solidFill>
                <a:schemeClr val="tx1"/>
              </a:solidFill>
            </a:endParaRPr>
          </a:p>
          <a:p>
            <a:pPr defTabSz="912813" eaLnBrk="1" hangingPunct="1">
              <a:buFont typeface="Monotype Sorts"/>
              <a:buBlip>
                <a:blip r:embed="rId2"/>
              </a:buBlip>
              <a:defRPr/>
            </a:pPr>
            <a:r>
              <a:rPr lang="zh-TW" altLang="en-US" sz="2800" b="1" dirty="0" smtClean="0">
                <a:solidFill>
                  <a:srgbClr val="0000CC"/>
                </a:solidFill>
              </a:rPr>
              <a:t>病人層面</a:t>
            </a:r>
            <a:endParaRPr lang="en-US" altLang="zh-TW" sz="2800" b="1" dirty="0" smtClean="0">
              <a:solidFill>
                <a:srgbClr val="0000CC"/>
              </a:solidFill>
            </a:endParaRPr>
          </a:p>
          <a:p>
            <a:pPr lvl="1" defTabSz="912813">
              <a:buFont typeface="Wingdings" pitchFamily="2" charset="2"/>
              <a:buChar char="Ø"/>
              <a:defRPr/>
            </a:pPr>
            <a:r>
              <a:rPr lang="zh-TW" altLang="en-US" sz="2400" b="1" dirty="0" smtClean="0">
                <a:solidFill>
                  <a:schemeClr val="tx1"/>
                </a:solidFill>
              </a:rPr>
              <a:t>監測各疾病別藥品利用型態</a:t>
            </a:r>
            <a:endParaRPr lang="en-US" altLang="zh-TW" sz="2400" b="1" dirty="0" smtClean="0">
              <a:solidFill>
                <a:schemeClr val="tx1"/>
              </a:solidFill>
            </a:endParaRPr>
          </a:p>
          <a:p>
            <a:pPr lvl="1" defTabSz="912813">
              <a:buFont typeface="Wingdings" pitchFamily="2" charset="2"/>
              <a:buChar char="Ø"/>
              <a:defRPr/>
            </a:pPr>
            <a:r>
              <a:rPr lang="zh-TW" altLang="en-US" sz="2400" b="1" dirty="0" smtClean="0">
                <a:solidFill>
                  <a:schemeClr val="tx1"/>
                </a:solidFill>
              </a:rPr>
              <a:t>高利用率病人輔導</a:t>
            </a:r>
            <a:endParaRPr lang="en-US" altLang="zh-TW" sz="2400" b="1" dirty="0" smtClean="0">
              <a:solidFill>
                <a:schemeClr val="tx1"/>
              </a:solidFill>
            </a:endParaRPr>
          </a:p>
          <a:p>
            <a:pPr lvl="1" defTabSz="912813">
              <a:spcBef>
                <a:spcPts val="1200"/>
              </a:spcBef>
              <a:buFont typeface="Wingdings" pitchFamily="2" charset="2"/>
              <a:buChar char="Ø"/>
              <a:defRPr/>
            </a:pPr>
            <a:r>
              <a:rPr lang="zh-TW" altLang="en-US" sz="2400" b="1" dirty="0" smtClean="0">
                <a:solidFill>
                  <a:schemeClr val="tx1"/>
                </a:solidFill>
              </a:rPr>
              <a:t>推動</a:t>
            </a:r>
            <a:r>
              <a:rPr lang="en-US" altLang="zh-TW" sz="2400" b="1" dirty="0" smtClean="0">
                <a:solidFill>
                  <a:schemeClr val="tx1"/>
                </a:solidFill>
              </a:rPr>
              <a:t>『</a:t>
            </a:r>
            <a:r>
              <a:rPr lang="zh-TW" altLang="en-US" sz="2400" b="1" dirty="0" smtClean="0">
                <a:solidFill>
                  <a:schemeClr val="tx1"/>
                </a:solidFill>
              </a:rPr>
              <a:t>保險對象特定醫療資訊查詢作業</a:t>
            </a:r>
            <a:r>
              <a:rPr lang="en-US" altLang="zh-TW" sz="2400" b="1" dirty="0" smtClean="0">
                <a:solidFill>
                  <a:schemeClr val="tx1"/>
                </a:solidFill>
              </a:rPr>
              <a:t>』</a:t>
            </a:r>
            <a:r>
              <a:rPr lang="zh-TW" altLang="en-US" sz="2400" b="1" dirty="0" smtClean="0">
                <a:solidFill>
                  <a:schemeClr val="tx1"/>
                </a:solidFill>
              </a:rPr>
              <a:t>平台，管理異常個案</a:t>
            </a:r>
            <a:endParaRPr lang="en-US" altLang="zh-TW" sz="2400" b="1" dirty="0" smtClean="0">
              <a:solidFill>
                <a:schemeClr val="tx1"/>
              </a:solidFill>
            </a:endParaRPr>
          </a:p>
          <a:p>
            <a:pPr lvl="1" defTabSz="912813">
              <a:spcBef>
                <a:spcPts val="1200"/>
              </a:spcBef>
              <a:buFont typeface="Wingdings" pitchFamily="2" charset="2"/>
              <a:buChar char="Ø"/>
              <a:defRPr/>
            </a:pPr>
            <a:r>
              <a:rPr lang="zh-TW" altLang="en-US" b="1" dirty="0" smtClean="0">
                <a:solidFill>
                  <a:schemeClr val="tx1"/>
                </a:solidFill>
              </a:rPr>
              <a:t>積極推動醫院整合性照護計畫，降低用藥重複</a:t>
            </a:r>
          </a:p>
          <a:p>
            <a:pPr lvl="1" defTabSz="912813">
              <a:spcBef>
                <a:spcPts val="1200"/>
              </a:spcBef>
              <a:buFont typeface="Wingdings" pitchFamily="2" charset="2"/>
              <a:buChar char="Ø"/>
              <a:defRPr/>
            </a:pPr>
            <a:endParaRPr lang="en-US" altLang="zh-TW" dirty="0" smtClean="0">
              <a:solidFill>
                <a:schemeClr val="accent3">
                  <a:lumMod val="50000"/>
                </a:schemeClr>
              </a:solidFill>
            </a:endParaRPr>
          </a:p>
          <a:p>
            <a:pPr lvl="1" defTabSz="912813" eaLnBrk="1" hangingPunct="1">
              <a:buFont typeface="Wingdings" pitchFamily="2" charset="2"/>
              <a:buChar char="Ø"/>
              <a:defRPr/>
            </a:pPr>
            <a:endParaRPr lang="en-US" altLang="zh-TW" dirty="0" smtClean="0">
              <a:solidFill>
                <a:schemeClr val="accent3">
                  <a:lumMod val="50000"/>
                </a:schemeClr>
              </a:solidFill>
            </a:endParaRPr>
          </a:p>
        </p:txBody>
      </p:sp>
    </p:spTree>
  </p:cSld>
  <p:clrMapOvr>
    <a:masterClrMapping/>
  </p:clrMapOvr>
  <p:transition spd="slow">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標題 1"/>
          <p:cNvSpPr>
            <a:spLocks noGrp="1"/>
          </p:cNvSpPr>
          <p:nvPr>
            <p:ph type="ctrTitle"/>
          </p:nvPr>
        </p:nvSpPr>
        <p:spPr>
          <a:xfrm>
            <a:off x="704850" y="1484313"/>
            <a:ext cx="8697913" cy="1643062"/>
          </a:xfrm>
        </p:spPr>
        <p:txBody>
          <a:bodyPr anchor="t"/>
          <a:lstStyle/>
          <a:p>
            <a:pPr marL="342865" indent="-342865" eaLnBrk="1" hangingPunct="1">
              <a:lnSpc>
                <a:spcPct val="150000"/>
              </a:lnSpc>
              <a:defRPr/>
            </a:pPr>
            <a:r>
              <a:rPr lang="zh-TW" altLang="en-US" sz="6000" dirty="0" smtClean="0"/>
              <a:t>持續進行之相關管控措施</a:t>
            </a:r>
            <a:endParaRPr lang="zh-TW" altLang="en-US" sz="6000" dirty="0" smtClean="0">
              <a:latin typeface="+mj-ea"/>
            </a:endParaRPr>
          </a:p>
        </p:txBody>
      </p:sp>
      <p:sp>
        <p:nvSpPr>
          <p:cNvPr id="84994" name="Rectangle 6"/>
          <p:cNvSpPr>
            <a:spLocks noGrp="1" noChangeArrowheads="1"/>
          </p:cNvSpPr>
          <p:nvPr>
            <p:ph type="sldNum" sz="quarter" idx="12"/>
          </p:nvPr>
        </p:nvSpPr>
        <p:spPr>
          <a:xfrm>
            <a:off x="7329488" y="6308725"/>
            <a:ext cx="2146300" cy="323850"/>
          </a:xfrm>
          <a:noFill/>
        </p:spPr>
        <p:txBody>
          <a:bodyPr/>
          <a:lstStyle/>
          <a:p>
            <a:fld id="{089809A9-6E49-42E2-95E1-9175053721A5}" type="slidenum">
              <a:rPr lang="en-US" altLang="zh-TW" smtClean="0"/>
              <a:pPr/>
              <a:t>28</a:t>
            </a:fld>
            <a:endParaRPr lang="en-US" altLang="zh-TW" smtClean="0"/>
          </a:p>
        </p:txBody>
      </p:sp>
    </p:spTree>
  </p:cSld>
  <p:clrMapOvr>
    <a:masterClrMapping/>
  </p:clrMapOvr>
  <p:transition spd="slow">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6"/>
          <p:cNvSpPr>
            <a:spLocks noGrp="1" noChangeArrowheads="1"/>
          </p:cNvSpPr>
          <p:nvPr>
            <p:ph type="sldNum" sz="quarter" idx="12"/>
          </p:nvPr>
        </p:nvSpPr>
        <p:spPr>
          <a:noFill/>
        </p:spPr>
        <p:txBody>
          <a:bodyPr/>
          <a:lstStyle/>
          <a:p>
            <a:fld id="{F4770839-3AF3-4407-A9B8-3EA3C5369596}" type="slidenum">
              <a:rPr lang="en-US" altLang="zh-TW" smtClean="0"/>
              <a:pPr/>
              <a:t>29</a:t>
            </a:fld>
            <a:endParaRPr lang="en-US" altLang="zh-TW" smtClean="0"/>
          </a:p>
        </p:txBody>
      </p:sp>
      <p:sp>
        <p:nvSpPr>
          <p:cNvPr id="86018" name="標題 1"/>
          <p:cNvSpPr>
            <a:spLocks noGrp="1"/>
          </p:cNvSpPr>
          <p:nvPr>
            <p:ph type="title"/>
          </p:nvPr>
        </p:nvSpPr>
        <p:spPr/>
        <p:txBody>
          <a:bodyPr/>
          <a:lstStyle/>
          <a:p>
            <a:r>
              <a:rPr lang="zh-TW" altLang="en-US" smtClean="0">
                <a:latin typeface="標楷體" pitchFamily="65" charset="-120"/>
              </a:rPr>
              <a:t>一、辦理例行藥價調整作業</a:t>
            </a:r>
            <a:endParaRPr lang="zh-TW" altLang="en-US" smtClean="0"/>
          </a:p>
        </p:txBody>
      </p:sp>
      <p:sp>
        <p:nvSpPr>
          <p:cNvPr id="86019" name="內容版面配置區 2"/>
          <p:cNvSpPr>
            <a:spLocks noGrp="1"/>
          </p:cNvSpPr>
          <p:nvPr>
            <p:ph idx="1"/>
          </p:nvPr>
        </p:nvSpPr>
        <p:spPr/>
        <p:txBody>
          <a:bodyPr/>
          <a:lstStyle/>
          <a:p>
            <a:pPr>
              <a:buFont typeface="Wingdings" pitchFamily="2" charset="2"/>
              <a:buChar char="n"/>
            </a:pPr>
            <a:r>
              <a:rPr lang="zh-TW" altLang="en-US" smtClean="0">
                <a:solidFill>
                  <a:schemeClr val="tx1"/>
                </a:solidFill>
                <a:ea typeface="全真楷書" pitchFamily="49" charset="-120"/>
              </a:rPr>
              <a:t>第七次藥價調整作業，將於</a:t>
            </a:r>
            <a:r>
              <a:rPr lang="en-US" altLang="zh-TW" smtClean="0">
                <a:solidFill>
                  <a:schemeClr val="tx1"/>
                </a:solidFill>
                <a:ea typeface="全真楷書" pitchFamily="49" charset="-120"/>
              </a:rPr>
              <a:t>100</a:t>
            </a:r>
            <a:r>
              <a:rPr lang="zh-TW" altLang="en-US" smtClean="0">
                <a:solidFill>
                  <a:schemeClr val="tx1"/>
                </a:solidFill>
                <a:ea typeface="全真楷書" pitchFamily="49" charset="-120"/>
              </a:rPr>
              <a:t>年</a:t>
            </a:r>
            <a:r>
              <a:rPr lang="en-US" altLang="zh-TW" smtClean="0">
                <a:solidFill>
                  <a:schemeClr val="tx1"/>
                </a:solidFill>
                <a:ea typeface="全真楷書" pitchFamily="49" charset="-120"/>
              </a:rPr>
              <a:t>9</a:t>
            </a:r>
            <a:r>
              <a:rPr lang="zh-TW" altLang="en-US" smtClean="0">
                <a:solidFill>
                  <a:schemeClr val="tx1"/>
                </a:solidFill>
                <a:ea typeface="全真楷書" pitchFamily="49" charset="-120"/>
              </a:rPr>
              <a:t>月</a:t>
            </a:r>
            <a:r>
              <a:rPr lang="en-US" altLang="zh-TW" smtClean="0">
                <a:solidFill>
                  <a:schemeClr val="tx1"/>
                </a:solidFill>
                <a:ea typeface="全真楷書" pitchFamily="49" charset="-120"/>
              </a:rPr>
              <a:t>1</a:t>
            </a:r>
            <a:r>
              <a:rPr lang="zh-TW" altLang="en-US" smtClean="0">
                <a:solidFill>
                  <a:schemeClr val="tx1"/>
                </a:solidFill>
                <a:ea typeface="全真楷書" pitchFamily="49" charset="-120"/>
              </a:rPr>
              <a:t>日實施</a:t>
            </a:r>
            <a:endParaRPr lang="en-US" altLang="zh-TW" smtClean="0">
              <a:solidFill>
                <a:schemeClr val="tx1"/>
              </a:solidFill>
              <a:ea typeface="全真楷書" pitchFamily="49" charset="-120"/>
            </a:endParaRPr>
          </a:p>
          <a:p>
            <a:pPr>
              <a:buFont typeface="Wingdings" pitchFamily="2" charset="2"/>
              <a:buChar char="n"/>
            </a:pPr>
            <a:r>
              <a:rPr lang="zh-TW" altLang="en-US" smtClean="0">
                <a:solidFill>
                  <a:schemeClr val="tx1"/>
                </a:solidFill>
                <a:ea typeface="全真楷書" pitchFamily="49" charset="-120"/>
              </a:rPr>
              <a:t>將以藥價調查結果作為調整依據</a:t>
            </a:r>
            <a:endParaRPr lang="en-US" altLang="zh-TW" smtClean="0">
              <a:solidFill>
                <a:schemeClr val="tx1"/>
              </a:solidFill>
              <a:ea typeface="全真楷書" pitchFamily="49" charset="-120"/>
            </a:endParaRPr>
          </a:p>
          <a:p>
            <a:pPr>
              <a:buFont typeface="Wingdings" pitchFamily="2" charset="2"/>
              <a:buChar char="n"/>
            </a:pPr>
            <a:r>
              <a:rPr lang="zh-TW" altLang="en-US" smtClean="0">
                <a:solidFill>
                  <a:schemeClr val="tx1"/>
                </a:solidFill>
                <a:ea typeface="全真楷書" pitchFamily="49" charset="-120"/>
              </a:rPr>
              <a:t>以「同成分、同品質、同價格」為目標</a:t>
            </a:r>
          </a:p>
        </p:txBody>
      </p:sp>
      <p:sp>
        <p:nvSpPr>
          <p:cNvPr id="86020" name="Rectangle 6"/>
          <p:cNvSpPr txBox="1">
            <a:spLocks noGrp="1" noChangeArrowheads="1"/>
          </p:cNvSpPr>
          <p:nvPr/>
        </p:nvSpPr>
        <p:spPr bwMode="auto">
          <a:xfrm>
            <a:off x="7759700" y="6534150"/>
            <a:ext cx="2146300" cy="323850"/>
          </a:xfrm>
          <a:prstGeom prst="rect">
            <a:avLst/>
          </a:prstGeom>
          <a:noFill/>
          <a:ln w="9525">
            <a:noFill/>
            <a:miter lim="800000"/>
            <a:headEnd/>
            <a:tailEnd/>
          </a:ln>
        </p:spPr>
        <p:txBody>
          <a:bodyPr anchor="b"/>
          <a:lstStyle/>
          <a:p>
            <a:pPr>
              <a:spcBef>
                <a:spcPct val="50000"/>
              </a:spcBef>
            </a:pPr>
            <a:endParaRPr kumimoji="0" lang="en-US" altLang="zh-TW" sz="1400">
              <a:solidFill>
                <a:schemeClr val="bg2"/>
              </a:solidFill>
            </a:endParaRPr>
          </a:p>
        </p:txBody>
      </p:sp>
    </p:spTree>
  </p:cSld>
  <p:clrMapOvr>
    <a:masterClrMapping/>
  </p:clrMapOvr>
  <p:transition spd="slow">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6"/>
          <p:cNvSpPr>
            <a:spLocks noGrp="1" noChangeArrowheads="1"/>
          </p:cNvSpPr>
          <p:nvPr>
            <p:ph type="sldNum" sz="quarter" idx="12"/>
          </p:nvPr>
        </p:nvSpPr>
        <p:spPr>
          <a:noFill/>
        </p:spPr>
        <p:txBody>
          <a:bodyPr/>
          <a:lstStyle/>
          <a:p>
            <a:fld id="{1E62A1D8-E6C5-4A7F-8C74-328CFF067C98}" type="slidenum">
              <a:rPr lang="en-US" altLang="zh-TW" smtClean="0"/>
              <a:pPr/>
              <a:t>30</a:t>
            </a:fld>
            <a:endParaRPr lang="en-US" altLang="zh-TW" smtClean="0"/>
          </a:p>
        </p:txBody>
      </p:sp>
      <p:sp>
        <p:nvSpPr>
          <p:cNvPr id="87042" name="標題 1"/>
          <p:cNvSpPr>
            <a:spLocks noGrp="1"/>
          </p:cNvSpPr>
          <p:nvPr>
            <p:ph type="title"/>
          </p:nvPr>
        </p:nvSpPr>
        <p:spPr>
          <a:xfrm>
            <a:off x="439738" y="228600"/>
            <a:ext cx="9193212" cy="1143000"/>
          </a:xfrm>
        </p:spPr>
        <p:txBody>
          <a:bodyPr/>
          <a:lstStyle/>
          <a:p>
            <a:r>
              <a:rPr lang="zh-TW" altLang="en-US" sz="3600" smtClean="0">
                <a:latin typeface="標楷體" pitchFamily="65" charset="-120"/>
              </a:rPr>
              <a:t>二、推動整合性門診照護計畫撙節資源</a:t>
            </a:r>
            <a:r>
              <a:rPr lang="en-US" altLang="zh-TW" sz="3600" smtClean="0">
                <a:latin typeface="標楷體" pitchFamily="65" charset="-120"/>
              </a:rPr>
              <a:t>(2-1)</a:t>
            </a:r>
            <a:endParaRPr lang="en-US" altLang="zh-TW" sz="3600" smtClean="0"/>
          </a:p>
        </p:txBody>
      </p:sp>
      <p:sp>
        <p:nvSpPr>
          <p:cNvPr id="87043" name="內容版面配置區 2"/>
          <p:cNvSpPr>
            <a:spLocks noGrp="1"/>
          </p:cNvSpPr>
          <p:nvPr>
            <p:ph idx="1"/>
          </p:nvPr>
        </p:nvSpPr>
        <p:spPr>
          <a:xfrm>
            <a:off x="776288" y="1628775"/>
            <a:ext cx="8420100" cy="4767263"/>
          </a:xfrm>
        </p:spPr>
        <p:txBody>
          <a:bodyPr/>
          <a:lstStyle/>
          <a:p>
            <a:pPr>
              <a:buFont typeface="Wingdings" pitchFamily="2" charset="2"/>
              <a:buChar char="n"/>
            </a:pPr>
            <a:r>
              <a:rPr lang="zh-TW" altLang="en-US" sz="2800" b="1" smtClean="0">
                <a:solidFill>
                  <a:srgbClr val="0000FF"/>
                </a:solidFill>
                <a:ea typeface="全真楷書" pitchFamily="49" charset="-120"/>
              </a:rPr>
              <a:t>實施對象</a:t>
            </a:r>
            <a:r>
              <a:rPr lang="zh-TW" altLang="en-US" sz="2800" smtClean="0">
                <a:ea typeface="全真楷書" pitchFamily="49" charset="-120"/>
              </a:rPr>
              <a:t>：各醫院針對就醫集中且門診就醫次數頻繁之多重疾病患者提供整合性門診照護。</a:t>
            </a:r>
            <a:endParaRPr lang="en-US" altLang="zh-TW" sz="2800" smtClean="0">
              <a:ea typeface="全真楷書" pitchFamily="49" charset="-120"/>
            </a:endParaRPr>
          </a:p>
          <a:p>
            <a:pPr>
              <a:buFont typeface="Wingdings" pitchFamily="2" charset="2"/>
              <a:buChar char="n"/>
            </a:pPr>
            <a:r>
              <a:rPr lang="zh-TW" altLang="en-US" sz="2800" smtClean="0">
                <a:ea typeface="全真楷書" pitchFamily="49" charset="-120"/>
              </a:rPr>
              <a:t>自</a:t>
            </a:r>
            <a:r>
              <a:rPr lang="en-US" altLang="zh-TW" sz="2800" smtClean="0">
                <a:ea typeface="全真楷書" pitchFamily="49" charset="-120"/>
              </a:rPr>
              <a:t>98</a:t>
            </a:r>
            <a:r>
              <a:rPr lang="zh-TW" altLang="en-US" sz="2800" smtClean="0">
                <a:ea typeface="全真楷書" pitchFamily="49" charset="-120"/>
              </a:rPr>
              <a:t>年</a:t>
            </a:r>
            <a:r>
              <a:rPr lang="en-US" altLang="zh-TW" sz="2800" smtClean="0">
                <a:ea typeface="全真楷書" pitchFamily="49" charset="-120"/>
              </a:rPr>
              <a:t>12</a:t>
            </a:r>
            <a:r>
              <a:rPr lang="zh-TW" altLang="en-US" sz="2800" smtClean="0">
                <a:ea typeface="全真楷書" pitchFamily="49" charset="-120"/>
              </a:rPr>
              <a:t>月開始實施</a:t>
            </a:r>
            <a:endParaRPr lang="en-US" altLang="zh-TW" sz="2800" smtClean="0">
              <a:ea typeface="全真楷書" pitchFamily="49" charset="-120"/>
            </a:endParaRPr>
          </a:p>
          <a:p>
            <a:pPr lvl="1"/>
            <a:r>
              <a:rPr lang="zh-TW" altLang="en-US" sz="2400" smtClean="0">
                <a:ea typeface="全真楷書" pitchFamily="49" charset="-120"/>
              </a:rPr>
              <a:t>全國</a:t>
            </a:r>
            <a:r>
              <a:rPr lang="en-US" altLang="zh-TW" sz="2400" smtClean="0">
                <a:ea typeface="全真楷書" pitchFamily="49" charset="-120"/>
              </a:rPr>
              <a:t>190</a:t>
            </a:r>
            <a:r>
              <a:rPr lang="zh-TW" altLang="en-US" sz="2400" smtClean="0">
                <a:ea typeface="全真楷書" pitchFamily="49" charset="-120"/>
              </a:rPr>
              <a:t>家醫院提供整合性門診，</a:t>
            </a:r>
            <a:r>
              <a:rPr lang="en-US" altLang="zh-TW" sz="2400" smtClean="0">
                <a:ea typeface="全真楷書" pitchFamily="49" charset="-120"/>
              </a:rPr>
              <a:t>63</a:t>
            </a:r>
            <a:r>
              <a:rPr lang="zh-TW" altLang="en-US" sz="2400" smtClean="0">
                <a:ea typeface="全真楷書" pitchFamily="49" charset="-120"/>
              </a:rPr>
              <a:t>萬多位病人接受本計畫服務</a:t>
            </a:r>
            <a:endParaRPr lang="en-US" altLang="zh-TW" sz="2400" smtClean="0">
              <a:ea typeface="全真楷書" pitchFamily="49" charset="-120"/>
            </a:endParaRPr>
          </a:p>
          <a:p>
            <a:pPr lvl="1"/>
            <a:r>
              <a:rPr lang="zh-TW" altLang="en-US" sz="2400" smtClean="0">
                <a:ea typeface="全真楷書" pitchFamily="49" charset="-120"/>
              </a:rPr>
              <a:t>對成效優良之醫院辦理全國之觀摩會</a:t>
            </a:r>
            <a:endParaRPr lang="en-US" altLang="zh-TW" sz="2400" smtClean="0">
              <a:ea typeface="全真楷書" pitchFamily="49" charset="-120"/>
            </a:endParaRPr>
          </a:p>
          <a:p>
            <a:pPr>
              <a:buFont typeface="Wingdings" pitchFamily="2" charset="2"/>
              <a:buChar char="n"/>
            </a:pPr>
            <a:r>
              <a:rPr lang="zh-TW" altLang="en-US" sz="2800" b="1" smtClean="0">
                <a:solidFill>
                  <a:srgbClr val="0000FF"/>
                </a:solidFill>
                <a:ea typeface="全真楷書" pitchFamily="49" charset="-120"/>
              </a:rPr>
              <a:t>預期成效</a:t>
            </a:r>
            <a:r>
              <a:rPr lang="zh-TW" altLang="en-US" sz="2800" smtClean="0">
                <a:ea typeface="全真楷書" pitchFamily="49" charset="-120"/>
              </a:rPr>
              <a:t>：</a:t>
            </a:r>
            <a:r>
              <a:rPr lang="zh-TW" altLang="zh-TW" sz="2800" smtClean="0">
                <a:ea typeface="全真楷書" pitchFamily="49" charset="-120"/>
              </a:rPr>
              <a:t>減輕病人往返醫院奔波，並減少重複用藥、檢查等非必要之醫療服務，提升醫療品質與用藥安全</a:t>
            </a:r>
            <a:endParaRPr lang="en-US" altLang="zh-TW" sz="2800" smtClean="0">
              <a:ea typeface="全真楷書" pitchFamily="49" charset="-120"/>
            </a:endParaRPr>
          </a:p>
          <a:p>
            <a:endParaRPr lang="en-US" altLang="zh-TW" smtClean="0">
              <a:ea typeface="全真楷書" pitchFamily="49" charset="-120"/>
            </a:endParaRPr>
          </a:p>
          <a:p>
            <a:endParaRPr lang="zh-TW" altLang="en-US" smtClean="0">
              <a:ea typeface="全真楷書" pitchFamily="49" charset="-120"/>
            </a:endParaRPr>
          </a:p>
        </p:txBody>
      </p:sp>
      <p:sp>
        <p:nvSpPr>
          <p:cNvPr id="87044" name="Rectangle 6"/>
          <p:cNvSpPr txBox="1">
            <a:spLocks noGrp="1" noChangeArrowheads="1"/>
          </p:cNvSpPr>
          <p:nvPr/>
        </p:nvSpPr>
        <p:spPr bwMode="auto">
          <a:xfrm>
            <a:off x="7759700" y="6534150"/>
            <a:ext cx="2146300" cy="323850"/>
          </a:xfrm>
          <a:prstGeom prst="rect">
            <a:avLst/>
          </a:prstGeom>
          <a:noFill/>
          <a:ln w="9525">
            <a:noFill/>
            <a:miter lim="800000"/>
            <a:headEnd/>
            <a:tailEnd/>
          </a:ln>
        </p:spPr>
        <p:txBody>
          <a:bodyPr anchor="b"/>
          <a:lstStyle/>
          <a:p>
            <a:pPr>
              <a:spcBef>
                <a:spcPct val="50000"/>
              </a:spcBef>
            </a:pPr>
            <a:endParaRPr kumimoji="0" lang="en-US" altLang="zh-TW" sz="1400">
              <a:solidFill>
                <a:schemeClr val="bg2"/>
              </a:solidFill>
            </a:endParaRPr>
          </a:p>
        </p:txBody>
      </p:sp>
    </p:spTree>
  </p:cSld>
  <p:clrMapOvr>
    <a:masterClrMapping/>
  </p:clrMapOvr>
  <p:transition spd="slow">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6"/>
          <p:cNvSpPr>
            <a:spLocks noGrp="1" noChangeArrowheads="1"/>
          </p:cNvSpPr>
          <p:nvPr>
            <p:ph type="sldNum" sz="quarter" idx="12"/>
          </p:nvPr>
        </p:nvSpPr>
        <p:spPr>
          <a:noFill/>
        </p:spPr>
        <p:txBody>
          <a:bodyPr/>
          <a:lstStyle/>
          <a:p>
            <a:fld id="{457D882F-80BA-4722-9837-A6972EA7BB3E}" type="slidenum">
              <a:rPr lang="en-US" altLang="zh-TW" smtClean="0"/>
              <a:pPr/>
              <a:t>31</a:t>
            </a:fld>
            <a:endParaRPr lang="en-US" altLang="zh-TW" smtClean="0"/>
          </a:p>
        </p:txBody>
      </p:sp>
      <p:sp>
        <p:nvSpPr>
          <p:cNvPr id="88066" name="標題 1"/>
          <p:cNvSpPr>
            <a:spLocks noGrp="1"/>
          </p:cNvSpPr>
          <p:nvPr>
            <p:ph type="title"/>
          </p:nvPr>
        </p:nvSpPr>
        <p:spPr>
          <a:xfrm>
            <a:off x="273050" y="228600"/>
            <a:ext cx="9144000" cy="1143000"/>
          </a:xfrm>
        </p:spPr>
        <p:txBody>
          <a:bodyPr/>
          <a:lstStyle/>
          <a:p>
            <a:r>
              <a:rPr lang="zh-TW" altLang="en-US" sz="3600" smtClean="0">
                <a:latin typeface="標楷體" pitchFamily="65" charset="-120"/>
              </a:rPr>
              <a:t>二、推動整合性門診照護計畫撙節資源</a:t>
            </a:r>
            <a:r>
              <a:rPr lang="en-US" altLang="zh-TW" sz="3600" smtClean="0">
                <a:latin typeface="標楷體" pitchFamily="65" charset="-120"/>
              </a:rPr>
              <a:t>(2-2)</a:t>
            </a:r>
          </a:p>
        </p:txBody>
      </p:sp>
      <p:sp>
        <p:nvSpPr>
          <p:cNvPr id="88067" name="投影片編號版面配置區 3"/>
          <p:cNvSpPr txBox="1">
            <a:spLocks noGrp="1"/>
          </p:cNvSpPr>
          <p:nvPr/>
        </p:nvSpPr>
        <p:spPr bwMode="auto">
          <a:xfrm>
            <a:off x="7291388" y="6229350"/>
            <a:ext cx="2063750" cy="457200"/>
          </a:xfrm>
          <a:prstGeom prst="rect">
            <a:avLst/>
          </a:prstGeom>
          <a:noFill/>
          <a:ln w="9525">
            <a:noFill/>
            <a:miter lim="800000"/>
            <a:headEnd/>
            <a:tailEnd/>
          </a:ln>
        </p:spPr>
        <p:txBody>
          <a:bodyPr anchor="b"/>
          <a:lstStyle/>
          <a:p>
            <a:pPr algn="r">
              <a:spcBef>
                <a:spcPct val="50000"/>
              </a:spcBef>
            </a:pPr>
            <a:fld id="{3516B692-8179-4C96-8CA8-AEAE562C19F7}" type="slidenum">
              <a:rPr kumimoji="0" lang="en-US" altLang="zh-TW" sz="1400">
                <a:solidFill>
                  <a:schemeClr val="bg2"/>
                </a:solidFill>
              </a:rPr>
              <a:pPr algn="r">
                <a:spcBef>
                  <a:spcPct val="50000"/>
                </a:spcBef>
              </a:pPr>
              <a:t>31</a:t>
            </a:fld>
            <a:endParaRPr kumimoji="0" lang="en-US" altLang="zh-TW" sz="1400">
              <a:solidFill>
                <a:schemeClr val="bg2"/>
              </a:solidFill>
            </a:endParaRPr>
          </a:p>
        </p:txBody>
      </p:sp>
      <p:sp>
        <p:nvSpPr>
          <p:cNvPr id="88068" name="內容版面配置區 2"/>
          <p:cNvSpPr>
            <a:spLocks noGrp="1"/>
          </p:cNvSpPr>
          <p:nvPr>
            <p:ph idx="1"/>
          </p:nvPr>
        </p:nvSpPr>
        <p:spPr/>
        <p:txBody>
          <a:bodyPr/>
          <a:lstStyle/>
          <a:p>
            <a:pPr>
              <a:buFont typeface="Wingdings" pitchFamily="2" charset="2"/>
              <a:buChar char="n"/>
            </a:pPr>
            <a:r>
              <a:rPr lang="zh-TW" altLang="en-US" sz="2800" b="1" smtClean="0">
                <a:solidFill>
                  <a:srgbClr val="0000FF"/>
                </a:solidFill>
                <a:ea typeface="全真楷書" pitchFamily="49" charset="-120"/>
              </a:rPr>
              <a:t>成效指標</a:t>
            </a:r>
            <a:r>
              <a:rPr lang="zh-TW" altLang="en-US" sz="2800" smtClean="0">
                <a:ea typeface="全真楷書" pitchFamily="49" charset="-120"/>
              </a:rPr>
              <a:t>：</a:t>
            </a:r>
            <a:endParaRPr lang="en-US" altLang="zh-TW" smtClean="0">
              <a:ea typeface="全真楷書" pitchFamily="49" charset="-120"/>
            </a:endParaRPr>
          </a:p>
          <a:p>
            <a:endParaRPr lang="zh-TW" altLang="en-US" smtClean="0">
              <a:ea typeface="全真楷書" pitchFamily="49" charset="-120"/>
            </a:endParaRPr>
          </a:p>
        </p:txBody>
      </p:sp>
      <p:pic>
        <p:nvPicPr>
          <p:cNvPr id="88069" name="Picture 3"/>
          <p:cNvPicPr>
            <a:picLocks noChangeAspect="1" noChangeArrowheads="1"/>
          </p:cNvPicPr>
          <p:nvPr/>
        </p:nvPicPr>
        <p:blipFill>
          <a:blip r:embed="rId2"/>
          <a:srcRect/>
          <a:stretch>
            <a:fillRect/>
          </a:stretch>
        </p:blipFill>
        <p:spPr bwMode="auto">
          <a:xfrm>
            <a:off x="488950" y="2276475"/>
            <a:ext cx="8521700" cy="3240088"/>
          </a:xfrm>
          <a:prstGeom prst="rect">
            <a:avLst/>
          </a:prstGeom>
          <a:noFill/>
          <a:ln w="9525">
            <a:noFill/>
            <a:miter lim="800000"/>
            <a:headEnd/>
            <a:tailEnd/>
          </a:ln>
        </p:spPr>
      </p:pic>
      <p:sp>
        <p:nvSpPr>
          <p:cNvPr id="8" name="矩形 7"/>
          <p:cNvSpPr/>
          <p:nvPr/>
        </p:nvSpPr>
        <p:spPr>
          <a:xfrm>
            <a:off x="7473950" y="2205038"/>
            <a:ext cx="1582738" cy="33845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9" name="文字方塊 8"/>
          <p:cNvSpPr txBox="1"/>
          <p:nvPr/>
        </p:nvSpPr>
        <p:spPr>
          <a:xfrm>
            <a:off x="560388" y="5589588"/>
            <a:ext cx="7500937" cy="338137"/>
          </a:xfrm>
          <a:prstGeom prst="rect">
            <a:avLst/>
          </a:prstGeom>
          <a:noFill/>
        </p:spPr>
        <p:txBody>
          <a:bodyPr>
            <a:spAutoFit/>
          </a:bodyPr>
          <a:lstStyle/>
          <a:p>
            <a:pPr>
              <a:defRPr/>
            </a:pPr>
            <a:r>
              <a:rPr lang="zh-TW" altLang="en-US" sz="1600" dirty="0">
                <a:solidFill>
                  <a:srgbClr val="002060"/>
                </a:solidFill>
                <a:latin typeface="+mn-ea"/>
                <a:ea typeface="+mn-ea"/>
              </a:rPr>
              <a:t>註：校正醫療費用，係指試辦後依藥品品項及數量校正藥價調查之影響。            </a:t>
            </a:r>
          </a:p>
        </p:txBody>
      </p:sp>
      <p:sp>
        <p:nvSpPr>
          <p:cNvPr id="10" name="矩形 9"/>
          <p:cNvSpPr/>
          <p:nvPr/>
        </p:nvSpPr>
        <p:spPr>
          <a:xfrm>
            <a:off x="273050" y="5842000"/>
            <a:ext cx="8712200" cy="1016000"/>
          </a:xfrm>
          <a:prstGeom prst="rect">
            <a:avLst/>
          </a:prstGeom>
        </p:spPr>
        <p:txBody>
          <a:bodyPr>
            <a:spAutoFit/>
          </a:bodyPr>
          <a:lstStyle/>
          <a:p>
            <a:pPr>
              <a:defRPr/>
            </a:pPr>
            <a:r>
              <a:rPr lang="en-US" altLang="zh-TW" sz="2000" b="1" dirty="0">
                <a:solidFill>
                  <a:srgbClr val="FF0000"/>
                </a:solidFill>
                <a:latin typeface="+mn-ea"/>
                <a:ea typeface="+mn-ea"/>
                <a:cs typeface="全真楷書" pitchFamily="49" charset="-120"/>
              </a:rPr>
              <a:t>99</a:t>
            </a:r>
            <a:r>
              <a:rPr lang="zh-TW" altLang="en-US" sz="2000" b="1" dirty="0">
                <a:solidFill>
                  <a:srgbClr val="FF0000"/>
                </a:solidFill>
                <a:latin typeface="+mn-ea"/>
                <a:ea typeface="+mn-ea"/>
                <a:cs typeface="全真楷書" pitchFamily="49" charset="-120"/>
              </a:rPr>
              <a:t>年</a:t>
            </a:r>
            <a:r>
              <a:rPr lang="en-US" altLang="zh-TW" sz="2000" b="1" dirty="0">
                <a:solidFill>
                  <a:srgbClr val="FF0000"/>
                </a:solidFill>
                <a:latin typeface="+mn-ea"/>
                <a:ea typeface="+mn-ea"/>
                <a:cs typeface="全真楷書" pitchFamily="49" charset="-120"/>
              </a:rPr>
              <a:t>1-6</a:t>
            </a:r>
            <a:r>
              <a:rPr lang="zh-TW" altLang="en-US" sz="2000" b="1" dirty="0">
                <a:solidFill>
                  <a:srgbClr val="FF0000"/>
                </a:solidFill>
                <a:latin typeface="+mn-ea"/>
                <a:ea typeface="+mn-ea"/>
                <a:cs typeface="全真楷書" pitchFamily="49" charset="-120"/>
              </a:rPr>
              <a:t>月</a:t>
            </a:r>
            <a:r>
              <a:rPr lang="zh-TW" altLang="en-US" sz="2000" b="1" dirty="0">
                <a:solidFill>
                  <a:srgbClr val="FF0000"/>
                </a:solidFill>
                <a:latin typeface="+mj-ea"/>
                <a:ea typeface="+mj-ea"/>
                <a:cs typeface="全真楷書" pitchFamily="49" charset="-120"/>
              </a:rPr>
              <a:t>平均每人</a:t>
            </a:r>
            <a:r>
              <a:rPr lang="zh-TW" altLang="en-US" sz="2000" b="1" dirty="0">
                <a:solidFill>
                  <a:srgbClr val="FF0000"/>
                </a:solidFill>
                <a:latin typeface="+mn-ea"/>
                <a:ea typeface="+mn-ea"/>
                <a:cs typeface="全真楷書" pitchFamily="49" charset="-120"/>
              </a:rPr>
              <a:t>就醫次數、開立藥品數、急診就醫次數等指標均較</a:t>
            </a:r>
            <a:r>
              <a:rPr lang="en-US" altLang="zh-TW" sz="2000" b="1" dirty="0">
                <a:solidFill>
                  <a:srgbClr val="FF0000"/>
                </a:solidFill>
                <a:latin typeface="+mn-ea"/>
                <a:ea typeface="+mn-ea"/>
                <a:cs typeface="全真楷書" pitchFamily="49" charset="-120"/>
              </a:rPr>
              <a:t>98</a:t>
            </a:r>
            <a:r>
              <a:rPr lang="zh-TW" altLang="en-US" sz="2000" b="1" dirty="0">
                <a:solidFill>
                  <a:srgbClr val="FF0000"/>
                </a:solidFill>
                <a:latin typeface="+mn-ea"/>
                <a:ea typeface="+mn-ea"/>
                <a:cs typeface="全真楷書" pitchFamily="49" charset="-120"/>
              </a:rPr>
              <a:t>年</a:t>
            </a:r>
            <a:r>
              <a:rPr lang="en-US" altLang="zh-TW" sz="2000" b="1" dirty="0">
                <a:solidFill>
                  <a:srgbClr val="FF0000"/>
                </a:solidFill>
                <a:latin typeface="+mn-ea"/>
                <a:ea typeface="+mn-ea"/>
                <a:cs typeface="全真楷書" pitchFamily="49" charset="-120"/>
              </a:rPr>
              <a:t>1-6</a:t>
            </a:r>
            <a:r>
              <a:rPr lang="zh-TW" altLang="en-US" sz="2000" b="1" dirty="0">
                <a:solidFill>
                  <a:srgbClr val="FF0000"/>
                </a:solidFill>
                <a:latin typeface="+mn-ea"/>
                <a:ea typeface="+mn-ea"/>
                <a:cs typeface="全真楷書" pitchFamily="49" charset="-120"/>
              </a:rPr>
              <a:t>月呈現負成長情形；惟校正後平均每人門診醫療點數因校正藥價調查後成微幅成長。 </a:t>
            </a:r>
            <a:endParaRPr lang="zh-TW" altLang="en-US" sz="2000" b="1" dirty="0">
              <a:solidFill>
                <a:srgbClr val="FF0000"/>
              </a:solidFill>
              <a:latin typeface="+mn-ea"/>
              <a:ea typeface="+mn-ea"/>
            </a:endParaRPr>
          </a:p>
        </p:txBody>
      </p:sp>
    </p:spTree>
  </p:cSld>
  <p:clrMapOvr>
    <a:masterClrMapping/>
  </p:clrMapOvr>
  <p:transition spd="slow">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6"/>
          <p:cNvSpPr>
            <a:spLocks noGrp="1" noChangeArrowheads="1"/>
          </p:cNvSpPr>
          <p:nvPr>
            <p:ph type="sldNum" sz="quarter" idx="12"/>
          </p:nvPr>
        </p:nvSpPr>
        <p:spPr>
          <a:noFill/>
        </p:spPr>
        <p:txBody>
          <a:bodyPr/>
          <a:lstStyle/>
          <a:p>
            <a:fld id="{41BDBB2A-8CCA-4F25-93D1-CD628CF36E18}" type="slidenum">
              <a:rPr lang="en-US" altLang="zh-TW" smtClean="0"/>
              <a:pPr/>
              <a:t>32</a:t>
            </a:fld>
            <a:endParaRPr lang="en-US" altLang="zh-TW" smtClean="0"/>
          </a:p>
        </p:txBody>
      </p:sp>
      <p:sp>
        <p:nvSpPr>
          <p:cNvPr id="89090" name="標題 1"/>
          <p:cNvSpPr>
            <a:spLocks noGrp="1"/>
          </p:cNvSpPr>
          <p:nvPr>
            <p:ph type="title"/>
          </p:nvPr>
        </p:nvSpPr>
        <p:spPr>
          <a:xfrm>
            <a:off x="704850" y="476250"/>
            <a:ext cx="8640763" cy="628650"/>
          </a:xfrm>
        </p:spPr>
        <p:txBody>
          <a:bodyPr/>
          <a:lstStyle/>
          <a:p>
            <a:r>
              <a:rPr lang="zh-TW" altLang="en-US" sz="4000" smtClean="0">
                <a:latin typeface="標楷體" pitchFamily="65" charset="-120"/>
              </a:rPr>
              <a:t>三、辦理藥事居家照護試辦計畫</a:t>
            </a:r>
            <a:r>
              <a:rPr lang="en-US" altLang="zh-TW" sz="4000" smtClean="0">
                <a:latin typeface="標楷體" pitchFamily="65" charset="-120"/>
              </a:rPr>
              <a:t>(2-1)</a:t>
            </a:r>
          </a:p>
        </p:txBody>
      </p:sp>
      <p:sp>
        <p:nvSpPr>
          <p:cNvPr id="3" name="內容版面配置區 2"/>
          <p:cNvSpPr>
            <a:spLocks noGrp="1"/>
          </p:cNvSpPr>
          <p:nvPr>
            <p:ph idx="1"/>
          </p:nvPr>
        </p:nvSpPr>
        <p:spPr/>
        <p:txBody>
          <a:bodyPr rtlCol="0">
            <a:normAutofit fontScale="92500" lnSpcReduction="10000"/>
          </a:bodyPr>
          <a:lstStyle/>
          <a:p>
            <a:pPr fontAlgn="auto">
              <a:spcAft>
                <a:spcPts val="0"/>
              </a:spcAft>
              <a:buFont typeface="Wingdings" pitchFamily="2" charset="2"/>
              <a:buChar char="n"/>
              <a:defRPr/>
            </a:pPr>
            <a:r>
              <a:rPr lang="zh-TW" altLang="en-US" dirty="0" smtClean="0">
                <a:latin typeface="標楷體" pitchFamily="65" charset="-120"/>
              </a:rPr>
              <a:t>針對門診高利用且多重就醫地點之保險對象，進行社區藥師居家訪視</a:t>
            </a:r>
            <a:endParaRPr lang="en-US" altLang="zh-TW" dirty="0" smtClean="0">
              <a:latin typeface="標楷體" pitchFamily="65" charset="-120"/>
            </a:endParaRPr>
          </a:p>
          <a:p>
            <a:pPr fontAlgn="auto">
              <a:spcAft>
                <a:spcPts val="0"/>
              </a:spcAft>
              <a:buFont typeface="Wingdings" pitchFamily="2" charset="2"/>
              <a:buChar char="n"/>
              <a:defRPr/>
            </a:pPr>
            <a:r>
              <a:rPr lang="zh-TW" altLang="en-US" dirty="0" smtClean="0">
                <a:latin typeface="標楷體" pitchFamily="65" charset="-120"/>
              </a:rPr>
              <a:t>實施對象：</a:t>
            </a:r>
            <a:r>
              <a:rPr lang="zh-TW" altLang="zh-TW" dirty="0" smtClean="0">
                <a:latin typeface="標楷體" pitchFamily="65" charset="-120"/>
              </a:rPr>
              <a:t>每季門診次數≧</a:t>
            </a:r>
            <a:r>
              <a:rPr lang="en-US" altLang="zh-TW" dirty="0" smtClean="0">
                <a:latin typeface="標楷體" pitchFamily="65" charset="-120"/>
              </a:rPr>
              <a:t>50</a:t>
            </a:r>
            <a:r>
              <a:rPr lang="zh-TW" altLang="zh-TW" dirty="0" smtClean="0">
                <a:latin typeface="標楷體" pitchFamily="65" charset="-120"/>
              </a:rPr>
              <a:t>、健保</a:t>
            </a:r>
            <a:r>
              <a:rPr lang="en-US" altLang="zh-TW" dirty="0" smtClean="0">
                <a:latin typeface="標楷體" pitchFamily="65" charset="-120"/>
              </a:rPr>
              <a:t>IC</a:t>
            </a:r>
            <a:r>
              <a:rPr lang="zh-TW" altLang="zh-TW" dirty="0" smtClean="0">
                <a:latin typeface="標楷體" pitchFamily="65" charset="-120"/>
              </a:rPr>
              <a:t>卡每月≧</a:t>
            </a:r>
            <a:r>
              <a:rPr lang="en-US" altLang="zh-TW" dirty="0" smtClean="0">
                <a:latin typeface="標楷體" pitchFamily="65" charset="-120"/>
              </a:rPr>
              <a:t>20</a:t>
            </a:r>
            <a:r>
              <a:rPr lang="zh-TW" altLang="zh-TW" dirty="0" smtClean="0">
                <a:latin typeface="標楷體" pitchFamily="65" charset="-120"/>
              </a:rPr>
              <a:t>及每年申報門診次數≧</a:t>
            </a:r>
            <a:r>
              <a:rPr lang="en-US" altLang="zh-TW" dirty="0" smtClean="0">
                <a:latin typeface="標楷體" pitchFamily="65" charset="-120"/>
              </a:rPr>
              <a:t>150</a:t>
            </a:r>
            <a:r>
              <a:rPr lang="zh-TW" altLang="en-US" dirty="0" smtClean="0">
                <a:latin typeface="標楷體" pitchFamily="65" charset="-120"/>
              </a:rPr>
              <a:t>之</a:t>
            </a:r>
            <a:r>
              <a:rPr lang="zh-TW" altLang="zh-TW" dirty="0" smtClean="0">
                <a:latin typeface="標楷體" pitchFamily="65" charset="-120"/>
              </a:rPr>
              <a:t>保險對象</a:t>
            </a:r>
            <a:r>
              <a:rPr lang="zh-TW" altLang="en-US" dirty="0" smtClean="0">
                <a:latin typeface="標楷體" pitchFamily="65" charset="-120"/>
              </a:rPr>
              <a:t>，且就醫地點</a:t>
            </a:r>
            <a:r>
              <a:rPr lang="zh-TW" altLang="zh-TW" dirty="0" smtClean="0">
                <a:latin typeface="標楷體" pitchFamily="65" charset="-120"/>
              </a:rPr>
              <a:t>≧</a:t>
            </a:r>
            <a:r>
              <a:rPr lang="en-US" altLang="zh-TW" dirty="0" smtClean="0">
                <a:latin typeface="標楷體" pitchFamily="65" charset="-120"/>
              </a:rPr>
              <a:t>6</a:t>
            </a:r>
            <a:r>
              <a:rPr lang="zh-TW" altLang="en-US" dirty="0" smtClean="0">
                <a:latin typeface="標楷體" pitchFamily="65" charset="-120"/>
              </a:rPr>
              <a:t>處者</a:t>
            </a:r>
            <a:endParaRPr lang="en-US" altLang="zh-TW" dirty="0" smtClean="0">
              <a:latin typeface="標楷體" pitchFamily="65" charset="-120"/>
            </a:endParaRPr>
          </a:p>
          <a:p>
            <a:pPr lvl="1" fontAlgn="auto">
              <a:spcAft>
                <a:spcPts val="0"/>
              </a:spcAft>
              <a:defRPr/>
            </a:pPr>
            <a:r>
              <a:rPr lang="en-US" altLang="zh-TW" dirty="0" smtClean="0">
                <a:latin typeface="標楷體" pitchFamily="65" charset="-120"/>
              </a:rPr>
              <a:t>99</a:t>
            </a:r>
            <a:r>
              <a:rPr lang="zh-TW" altLang="zh-TW" dirty="0" smtClean="0">
                <a:latin typeface="標楷體" pitchFamily="65" charset="-120"/>
              </a:rPr>
              <a:t>年</a:t>
            </a:r>
            <a:r>
              <a:rPr lang="zh-TW" altLang="en-US" dirty="0" smtClean="0">
                <a:latin typeface="標楷體" pitchFamily="65" charset="-120"/>
              </a:rPr>
              <a:t>由臺北及高屏業務組先行試辦，</a:t>
            </a:r>
            <a:r>
              <a:rPr lang="zh-TW" altLang="zh-TW" dirty="0" smtClean="0">
                <a:latin typeface="標楷體" pitchFamily="65" charset="-120"/>
              </a:rPr>
              <a:t>預期照護對象為</a:t>
            </a:r>
            <a:r>
              <a:rPr lang="en-US" altLang="zh-TW" dirty="0" smtClean="0">
                <a:latin typeface="標楷體" pitchFamily="65" charset="-120"/>
              </a:rPr>
              <a:t>1,100</a:t>
            </a:r>
            <a:r>
              <a:rPr lang="zh-TW" altLang="zh-TW" dirty="0" smtClean="0">
                <a:latin typeface="標楷體" pitchFamily="65" charset="-120"/>
              </a:rPr>
              <a:t>人，</a:t>
            </a:r>
            <a:r>
              <a:rPr lang="zh-TW" altLang="en-US" dirty="0" smtClean="0">
                <a:latin typeface="標楷體" pitchFamily="65" charset="-120"/>
              </a:rPr>
              <a:t>預計接受</a:t>
            </a:r>
            <a:r>
              <a:rPr lang="zh-TW" altLang="zh-TW" dirty="0" smtClean="0">
                <a:latin typeface="標楷體" pitchFamily="65" charset="-120"/>
              </a:rPr>
              <a:t>輔導對象之</a:t>
            </a:r>
            <a:r>
              <a:rPr lang="zh-TW" altLang="en-US" dirty="0" smtClean="0">
                <a:latin typeface="標楷體" pitchFamily="65" charset="-120"/>
              </a:rPr>
              <a:t>醫療費用可下降</a:t>
            </a:r>
            <a:r>
              <a:rPr lang="en-US" altLang="zh-TW" dirty="0" smtClean="0">
                <a:latin typeface="標楷體" pitchFamily="65" charset="-120"/>
              </a:rPr>
              <a:t>10%</a:t>
            </a:r>
            <a:r>
              <a:rPr lang="zh-TW" altLang="zh-TW" dirty="0" smtClean="0">
                <a:latin typeface="標楷體" pitchFamily="65" charset="-120"/>
              </a:rPr>
              <a:t>以上。</a:t>
            </a:r>
            <a:endParaRPr lang="en-US" altLang="zh-TW" dirty="0" smtClean="0">
              <a:latin typeface="標楷體" pitchFamily="65" charset="-120"/>
            </a:endParaRPr>
          </a:p>
          <a:p>
            <a:pPr fontAlgn="auto">
              <a:spcAft>
                <a:spcPts val="0"/>
              </a:spcAft>
              <a:buFont typeface="Wingdings" pitchFamily="2" charset="2"/>
              <a:buChar char="n"/>
              <a:defRPr/>
            </a:pPr>
            <a:r>
              <a:rPr lang="zh-TW" altLang="en-US" dirty="0" smtClean="0">
                <a:latin typeface="標楷體" pitchFamily="65" charset="-120"/>
              </a:rPr>
              <a:t>避免藥物重複使用，揭示用藥安全，間接減少醫療資源之浪費</a:t>
            </a:r>
            <a:endParaRPr lang="en-US" altLang="zh-TW" dirty="0" smtClean="0">
              <a:latin typeface="標楷體" pitchFamily="65" charset="-120"/>
            </a:endParaRPr>
          </a:p>
          <a:p>
            <a:pPr fontAlgn="auto">
              <a:spcAft>
                <a:spcPts val="0"/>
              </a:spcAft>
              <a:defRPr/>
            </a:pPr>
            <a:endParaRPr lang="en-US" altLang="zh-TW" dirty="0" smtClean="0">
              <a:latin typeface="標楷體" pitchFamily="65" charset="-120"/>
            </a:endParaRPr>
          </a:p>
          <a:p>
            <a:pPr fontAlgn="auto">
              <a:spcAft>
                <a:spcPts val="0"/>
              </a:spcAft>
              <a:defRPr/>
            </a:pPr>
            <a:endParaRPr lang="en-US" altLang="zh-TW" dirty="0" smtClean="0">
              <a:latin typeface="標楷體" pitchFamily="65" charset="-120"/>
            </a:endParaRPr>
          </a:p>
          <a:p>
            <a:pPr fontAlgn="auto">
              <a:spcAft>
                <a:spcPts val="0"/>
              </a:spcAft>
              <a:defRPr/>
            </a:pPr>
            <a:endParaRPr lang="en-US" altLang="zh-TW" dirty="0" smtClean="0">
              <a:latin typeface="標楷體" pitchFamily="65" charset="-120"/>
            </a:endParaRPr>
          </a:p>
          <a:p>
            <a:pPr fontAlgn="auto">
              <a:spcAft>
                <a:spcPts val="0"/>
              </a:spcAft>
              <a:defRPr/>
            </a:pPr>
            <a:endParaRPr lang="en-US" altLang="zh-TW" dirty="0" smtClean="0">
              <a:latin typeface="標楷體" pitchFamily="65" charset="-120"/>
            </a:endParaRPr>
          </a:p>
          <a:p>
            <a:pPr fontAlgn="auto">
              <a:spcAft>
                <a:spcPts val="0"/>
              </a:spcAft>
              <a:defRPr/>
            </a:pPr>
            <a:endParaRPr lang="en-US" altLang="zh-TW" dirty="0" smtClean="0">
              <a:latin typeface="標楷體" pitchFamily="65" charset="-120"/>
            </a:endParaRPr>
          </a:p>
          <a:p>
            <a:pPr fontAlgn="auto">
              <a:spcAft>
                <a:spcPts val="0"/>
              </a:spcAft>
              <a:defRPr/>
            </a:pPr>
            <a:endParaRPr lang="zh-TW" altLang="en-US" dirty="0" smtClean="0"/>
          </a:p>
        </p:txBody>
      </p:sp>
      <p:sp>
        <p:nvSpPr>
          <p:cNvPr id="89092" name="Rectangle 6"/>
          <p:cNvSpPr txBox="1">
            <a:spLocks noGrp="1" noChangeArrowheads="1"/>
          </p:cNvSpPr>
          <p:nvPr/>
        </p:nvSpPr>
        <p:spPr bwMode="auto">
          <a:xfrm>
            <a:off x="7759700" y="6534150"/>
            <a:ext cx="2146300" cy="323850"/>
          </a:xfrm>
          <a:prstGeom prst="rect">
            <a:avLst/>
          </a:prstGeom>
          <a:noFill/>
          <a:ln w="9525">
            <a:noFill/>
            <a:miter lim="800000"/>
            <a:headEnd/>
            <a:tailEnd/>
          </a:ln>
        </p:spPr>
        <p:txBody>
          <a:bodyPr anchor="b"/>
          <a:lstStyle/>
          <a:p>
            <a:pPr>
              <a:spcBef>
                <a:spcPct val="50000"/>
              </a:spcBef>
            </a:pPr>
            <a:endParaRPr kumimoji="0" lang="en-US" altLang="zh-TW" sz="1400">
              <a:solidFill>
                <a:schemeClr val="bg2"/>
              </a:solidFill>
            </a:endParaRPr>
          </a:p>
        </p:txBody>
      </p:sp>
    </p:spTree>
  </p:cSld>
  <p:clrMapOvr>
    <a:masterClrMapping/>
  </p:clrMapOvr>
  <p:transition spd="slow">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6"/>
          <p:cNvSpPr>
            <a:spLocks noGrp="1" noChangeArrowheads="1"/>
          </p:cNvSpPr>
          <p:nvPr>
            <p:ph type="sldNum" sz="quarter" idx="12"/>
          </p:nvPr>
        </p:nvSpPr>
        <p:spPr>
          <a:noFill/>
        </p:spPr>
        <p:txBody>
          <a:bodyPr/>
          <a:lstStyle/>
          <a:p>
            <a:fld id="{6FCCADE4-F483-43AE-8930-3799B02BECBE}" type="slidenum">
              <a:rPr lang="en-US" altLang="zh-TW" smtClean="0"/>
              <a:pPr/>
              <a:t>33</a:t>
            </a:fld>
            <a:endParaRPr lang="en-US" altLang="zh-TW" smtClean="0"/>
          </a:p>
        </p:txBody>
      </p:sp>
      <p:sp>
        <p:nvSpPr>
          <p:cNvPr id="90114" name="標題 1"/>
          <p:cNvSpPr>
            <a:spLocks noGrp="1"/>
          </p:cNvSpPr>
          <p:nvPr>
            <p:ph type="title"/>
          </p:nvPr>
        </p:nvSpPr>
        <p:spPr>
          <a:xfrm>
            <a:off x="439738" y="228600"/>
            <a:ext cx="8834437" cy="1143000"/>
          </a:xfrm>
        </p:spPr>
        <p:txBody>
          <a:bodyPr/>
          <a:lstStyle/>
          <a:p>
            <a:r>
              <a:rPr lang="zh-TW" altLang="en-US" sz="4000" smtClean="0">
                <a:latin typeface="標楷體" pitchFamily="65" charset="-120"/>
              </a:rPr>
              <a:t>三、辦理藥事居家照護試辦計畫</a:t>
            </a:r>
            <a:r>
              <a:rPr lang="en-US" altLang="zh-TW" sz="4000" smtClean="0">
                <a:latin typeface="標楷體" pitchFamily="65" charset="-120"/>
              </a:rPr>
              <a:t>(2-2)</a:t>
            </a:r>
          </a:p>
        </p:txBody>
      </p:sp>
      <p:sp>
        <p:nvSpPr>
          <p:cNvPr id="90115" name="內容版面配置區 2"/>
          <p:cNvSpPr>
            <a:spLocks noGrp="1"/>
          </p:cNvSpPr>
          <p:nvPr>
            <p:ph idx="1"/>
          </p:nvPr>
        </p:nvSpPr>
        <p:spPr>
          <a:xfrm>
            <a:off x="457200" y="1752600"/>
            <a:ext cx="8859838" cy="4556125"/>
          </a:xfrm>
        </p:spPr>
        <p:txBody>
          <a:bodyPr/>
          <a:lstStyle/>
          <a:p>
            <a:pPr>
              <a:buFont typeface="Wingdings" pitchFamily="2" charset="2"/>
              <a:buChar char="n"/>
            </a:pPr>
            <a:r>
              <a:rPr lang="zh-TW" altLang="en-US" b="1" smtClean="0">
                <a:solidFill>
                  <a:srgbClr val="0000FF"/>
                </a:solidFill>
                <a:ea typeface="全真楷書" pitchFamily="49" charset="-120"/>
              </a:rPr>
              <a:t>輔導成效</a:t>
            </a:r>
            <a:r>
              <a:rPr lang="zh-TW" altLang="en-US" smtClean="0">
                <a:ea typeface="全真楷書" pitchFamily="49" charset="-120"/>
              </a:rPr>
              <a:t>：</a:t>
            </a:r>
            <a:r>
              <a:rPr kumimoji="0" lang="en-US" altLang="zh-TW" smtClean="0">
                <a:latin typeface="標楷體" pitchFamily="65" charset="-120"/>
              </a:rPr>
              <a:t>99</a:t>
            </a:r>
            <a:r>
              <a:rPr kumimoji="0" lang="zh-TW" altLang="en-US" smtClean="0">
                <a:latin typeface="標楷體" pitchFamily="65" charset="-120"/>
              </a:rPr>
              <a:t>年</a:t>
            </a:r>
            <a:r>
              <a:rPr kumimoji="0" lang="en-US" altLang="zh-TW" smtClean="0">
                <a:latin typeface="標楷體" pitchFamily="65" charset="-120"/>
              </a:rPr>
              <a:t>1-10</a:t>
            </a:r>
            <a:r>
              <a:rPr kumimoji="0" lang="zh-TW" altLang="en-US" smtClean="0">
                <a:latin typeface="標楷體" pitchFamily="65" charset="-120"/>
              </a:rPr>
              <a:t>月輔導成效</a:t>
            </a:r>
            <a:endParaRPr lang="zh-TW" altLang="en-US" smtClean="0"/>
          </a:p>
        </p:txBody>
      </p:sp>
      <p:sp>
        <p:nvSpPr>
          <p:cNvPr id="90116" name="投影片編號版面配置區 3"/>
          <p:cNvSpPr txBox="1">
            <a:spLocks noGrp="1"/>
          </p:cNvSpPr>
          <p:nvPr/>
        </p:nvSpPr>
        <p:spPr bwMode="auto">
          <a:xfrm>
            <a:off x="7291388" y="6229350"/>
            <a:ext cx="2063750" cy="457200"/>
          </a:xfrm>
          <a:prstGeom prst="rect">
            <a:avLst/>
          </a:prstGeom>
          <a:noFill/>
          <a:ln w="9525">
            <a:noFill/>
            <a:miter lim="800000"/>
            <a:headEnd/>
            <a:tailEnd/>
          </a:ln>
        </p:spPr>
        <p:txBody>
          <a:bodyPr anchor="b"/>
          <a:lstStyle/>
          <a:p>
            <a:pPr algn="r">
              <a:spcBef>
                <a:spcPct val="50000"/>
              </a:spcBef>
            </a:pPr>
            <a:fld id="{21320588-7775-43D2-815F-3DAEB8BDB133}" type="slidenum">
              <a:rPr kumimoji="0" lang="en-US" altLang="zh-TW" sz="1400">
                <a:solidFill>
                  <a:schemeClr val="bg2"/>
                </a:solidFill>
              </a:rPr>
              <a:pPr algn="r">
                <a:spcBef>
                  <a:spcPct val="50000"/>
                </a:spcBef>
              </a:pPr>
              <a:t>33</a:t>
            </a:fld>
            <a:endParaRPr kumimoji="0" lang="en-US" altLang="zh-TW" sz="1400">
              <a:solidFill>
                <a:schemeClr val="bg2"/>
              </a:solidFill>
            </a:endParaRPr>
          </a:p>
        </p:txBody>
      </p:sp>
      <p:sp>
        <p:nvSpPr>
          <p:cNvPr id="7" name="文字方塊 6"/>
          <p:cNvSpPr txBox="1"/>
          <p:nvPr/>
        </p:nvSpPr>
        <p:spPr>
          <a:xfrm>
            <a:off x="1065213" y="4797425"/>
            <a:ext cx="8064500" cy="1076325"/>
          </a:xfrm>
          <a:prstGeom prst="rect">
            <a:avLst/>
          </a:prstGeom>
          <a:noFill/>
        </p:spPr>
        <p:txBody>
          <a:bodyPr>
            <a:spAutoFit/>
          </a:bodyPr>
          <a:lstStyle/>
          <a:p>
            <a:pPr marL="533400" indent="-533400" fontAlgn="auto">
              <a:spcBef>
                <a:spcPts val="0"/>
              </a:spcBef>
              <a:spcAft>
                <a:spcPts val="0"/>
              </a:spcAft>
              <a:defRPr/>
            </a:pPr>
            <a:r>
              <a:rPr kumimoji="0" lang="zh-TW" altLang="en-US" sz="1600" dirty="0">
                <a:latin typeface="標楷體" pitchFamily="65" charset="-120"/>
                <a:ea typeface="標楷體" pitchFamily="65" charset="-120"/>
              </a:rPr>
              <a:t>註</a:t>
            </a:r>
            <a:r>
              <a:rPr kumimoji="0" lang="en-US" altLang="zh-TW" sz="1600" dirty="0">
                <a:latin typeface="標楷體" pitchFamily="65" charset="-120"/>
                <a:ea typeface="標楷體" pitchFamily="65" charset="-120"/>
              </a:rPr>
              <a:t>1</a:t>
            </a:r>
            <a:r>
              <a:rPr kumimoji="0" lang="zh-TW" altLang="en-US" sz="1600" dirty="0">
                <a:latin typeface="標楷體" pitchFamily="65" charset="-120"/>
                <a:ea typeface="標楷體" pitchFamily="65" charset="-120"/>
              </a:rPr>
              <a:t>：</a:t>
            </a:r>
            <a:r>
              <a:rPr kumimoji="0" lang="zh-TW" altLang="zh-TW" sz="1600" kern="0" dirty="0">
                <a:solidFill>
                  <a:srgbClr val="000000"/>
                </a:solidFill>
                <a:latin typeface="標楷體" pitchFamily="65" charset="-120"/>
                <a:ea typeface="標楷體" pitchFamily="65" charset="-120"/>
                <a:cs typeface="Arial"/>
              </a:rPr>
              <a:t>輔導後與前</a:t>
            </a:r>
            <a:r>
              <a:rPr kumimoji="0" lang="en-US" altLang="zh-TW" sz="1600" kern="0" dirty="0">
                <a:solidFill>
                  <a:srgbClr val="000000"/>
                </a:solidFill>
                <a:latin typeface="標楷體" pitchFamily="65" charset="-120"/>
                <a:ea typeface="標楷體" pitchFamily="65" charset="-120"/>
                <a:cs typeface="Arial"/>
              </a:rPr>
              <a:t>1</a:t>
            </a:r>
            <a:r>
              <a:rPr kumimoji="0" lang="zh-TW" altLang="zh-TW" sz="1600" kern="0" dirty="0">
                <a:solidFill>
                  <a:srgbClr val="000000"/>
                </a:solidFill>
                <a:latin typeface="標楷體" pitchFamily="65" charset="-120"/>
                <a:ea typeface="標楷體" pitchFamily="65" charset="-120"/>
                <a:cs typeface="Arial"/>
              </a:rPr>
              <a:t>年同期比較</a:t>
            </a:r>
            <a:r>
              <a:rPr kumimoji="0" lang="zh-TW" altLang="en-US" sz="1600" dirty="0">
                <a:latin typeface="標楷體" pitchFamily="65" charset="-120"/>
                <a:ea typeface="標楷體" pitchFamily="65" charset="-120"/>
              </a:rPr>
              <a:t>：例如以</a:t>
            </a:r>
            <a:r>
              <a:rPr kumimoji="0" lang="en-US" altLang="zh-TW" sz="1600" dirty="0">
                <a:latin typeface="標楷體" pitchFamily="65" charset="-120"/>
                <a:ea typeface="標楷體" pitchFamily="65" charset="-120"/>
              </a:rPr>
              <a:t>2</a:t>
            </a:r>
            <a:r>
              <a:rPr kumimoji="0" lang="zh-TW" altLang="en-US" sz="1600" dirty="0">
                <a:latin typeface="標楷體" pitchFamily="65" charset="-120"/>
                <a:ea typeface="標楷體" pitchFamily="65" charset="-120"/>
              </a:rPr>
              <a:t>月收案者來看，以其</a:t>
            </a:r>
            <a:r>
              <a:rPr kumimoji="0" lang="en-US" altLang="zh-TW" sz="1600" dirty="0">
                <a:latin typeface="標楷體" pitchFamily="65" charset="-120"/>
                <a:ea typeface="標楷體" pitchFamily="65" charset="-120"/>
              </a:rPr>
              <a:t>9902-9907</a:t>
            </a:r>
            <a:r>
              <a:rPr kumimoji="0" lang="zh-TW" altLang="en-US" sz="1600" dirty="0">
                <a:latin typeface="標楷體" pitchFamily="65" charset="-120"/>
                <a:ea typeface="標楷體" pitchFamily="65" charset="-120"/>
              </a:rPr>
              <a:t>月就醫資料與前</a:t>
            </a:r>
            <a:r>
              <a:rPr kumimoji="0" lang="en-US" altLang="zh-TW" sz="1600" dirty="0">
                <a:latin typeface="標楷體" pitchFamily="65" charset="-120"/>
                <a:ea typeface="標楷體" pitchFamily="65" charset="-120"/>
              </a:rPr>
              <a:t>1</a:t>
            </a:r>
            <a:r>
              <a:rPr kumimoji="0" lang="zh-TW" altLang="en-US" sz="1600" dirty="0">
                <a:latin typeface="標楷體" pitchFamily="65" charset="-120"/>
                <a:ea typeface="標楷體" pitchFamily="65" charset="-120"/>
              </a:rPr>
              <a:t>年</a:t>
            </a:r>
            <a:r>
              <a:rPr kumimoji="0" lang="en-US" altLang="zh-TW" sz="1600" dirty="0">
                <a:latin typeface="標楷體" pitchFamily="65" charset="-120"/>
                <a:ea typeface="標楷體" pitchFamily="65" charset="-120"/>
              </a:rPr>
              <a:t>9802-9807</a:t>
            </a:r>
            <a:r>
              <a:rPr kumimoji="0" lang="zh-TW" altLang="en-US" sz="1600" dirty="0">
                <a:latin typeface="標楷體" pitchFamily="65" charset="-120"/>
                <a:ea typeface="標楷體" pitchFamily="65" charset="-120"/>
              </a:rPr>
              <a:t>同期之</a:t>
            </a:r>
            <a:r>
              <a:rPr kumimoji="0" lang="en-US" altLang="zh-TW" sz="1600" dirty="0">
                <a:latin typeface="標楷體" pitchFamily="65" charset="-120"/>
                <a:ea typeface="標楷體" pitchFamily="65" charset="-120"/>
              </a:rPr>
              <a:t>6</a:t>
            </a:r>
            <a:r>
              <a:rPr kumimoji="0" lang="zh-TW" altLang="en-US" sz="1600" dirty="0">
                <a:latin typeface="標楷體" pitchFamily="65" charset="-120"/>
                <a:ea typeface="標楷體" pitchFamily="65" charset="-120"/>
              </a:rPr>
              <a:t>個月之比較，若是</a:t>
            </a:r>
            <a:r>
              <a:rPr kumimoji="0" lang="en-US" altLang="zh-TW" sz="1600" dirty="0">
                <a:latin typeface="標楷體" pitchFamily="65" charset="-120"/>
                <a:ea typeface="標楷體" pitchFamily="65" charset="-120"/>
              </a:rPr>
              <a:t>3</a:t>
            </a:r>
            <a:r>
              <a:rPr kumimoji="0" lang="zh-TW" altLang="en-US" sz="1600" dirty="0">
                <a:latin typeface="標楷體" pitchFamily="65" charset="-120"/>
                <a:ea typeface="標楷體" pitchFamily="65" charset="-120"/>
              </a:rPr>
              <a:t>月收案者，就以前</a:t>
            </a:r>
            <a:r>
              <a:rPr kumimoji="0" lang="en-US" altLang="zh-TW" sz="1600" dirty="0">
                <a:latin typeface="標楷體" pitchFamily="65" charset="-120"/>
                <a:ea typeface="標楷體" pitchFamily="65" charset="-120"/>
              </a:rPr>
              <a:t>1</a:t>
            </a:r>
            <a:r>
              <a:rPr kumimoji="0" lang="zh-TW" altLang="en-US" sz="1600" dirty="0">
                <a:latin typeface="標楷體" pitchFamily="65" charset="-120"/>
                <a:ea typeface="標楷體" pitchFamily="65" charset="-120"/>
              </a:rPr>
              <a:t>年度同期</a:t>
            </a:r>
            <a:r>
              <a:rPr kumimoji="0" lang="en-US" altLang="zh-TW" sz="1600" dirty="0">
                <a:latin typeface="標楷體" pitchFamily="65" charset="-120"/>
                <a:ea typeface="標楷體" pitchFamily="65" charset="-120"/>
              </a:rPr>
              <a:t>5</a:t>
            </a:r>
            <a:r>
              <a:rPr kumimoji="0" lang="zh-TW" altLang="en-US" sz="1600" dirty="0">
                <a:latin typeface="標楷體" pitchFamily="65" charset="-120"/>
                <a:ea typeface="標楷體" pitchFamily="65" charset="-120"/>
              </a:rPr>
              <a:t>個月作比較，以此類推。</a:t>
            </a:r>
            <a:endParaRPr kumimoji="0" lang="en-US" altLang="zh-TW" sz="1600" dirty="0">
              <a:latin typeface="標楷體" pitchFamily="65" charset="-120"/>
              <a:ea typeface="標楷體" pitchFamily="65" charset="-120"/>
            </a:endParaRPr>
          </a:p>
          <a:p>
            <a:pPr fontAlgn="auto">
              <a:spcBef>
                <a:spcPts val="0"/>
              </a:spcBef>
              <a:spcAft>
                <a:spcPts val="0"/>
              </a:spcAft>
              <a:defRPr/>
            </a:pPr>
            <a:r>
              <a:rPr kumimoji="0" lang="zh-TW" altLang="en-US" sz="1600" dirty="0">
                <a:latin typeface="標楷體" pitchFamily="65" charset="-120"/>
                <a:ea typeface="標楷體" pitchFamily="65" charset="-120"/>
              </a:rPr>
              <a:t>註</a:t>
            </a:r>
            <a:r>
              <a:rPr kumimoji="0" lang="en-US" altLang="zh-TW" sz="1600" dirty="0">
                <a:latin typeface="標楷體" pitchFamily="65" charset="-120"/>
                <a:ea typeface="標楷體" pitchFamily="65" charset="-120"/>
              </a:rPr>
              <a:t>2</a:t>
            </a:r>
            <a:r>
              <a:rPr kumimoji="0" lang="zh-TW" altLang="en-US" sz="1600" dirty="0">
                <a:latin typeface="標楷體" pitchFamily="65" charset="-120"/>
                <a:ea typeface="標楷體" pitchFamily="65" charset="-120"/>
              </a:rPr>
              <a:t>：醫療費用包含藥費。</a:t>
            </a:r>
            <a:endParaRPr kumimoji="0" lang="en-US" altLang="zh-TW" sz="1600" dirty="0">
              <a:latin typeface="標楷體" pitchFamily="65" charset="-120"/>
              <a:ea typeface="標楷體" pitchFamily="65" charset="-120"/>
            </a:endParaRPr>
          </a:p>
        </p:txBody>
      </p:sp>
      <p:graphicFrame>
        <p:nvGraphicFramePr>
          <p:cNvPr id="9" name="表格 8"/>
          <p:cNvGraphicFramePr>
            <a:graphicFrameLocks noGrp="1"/>
          </p:cNvGraphicFramePr>
          <p:nvPr/>
        </p:nvGraphicFramePr>
        <p:xfrm>
          <a:off x="1136650" y="2492375"/>
          <a:ext cx="7416800" cy="2144713"/>
        </p:xfrm>
        <a:graphic>
          <a:graphicData uri="http://schemas.openxmlformats.org/drawingml/2006/table">
            <a:tbl>
              <a:tblPr/>
              <a:tblGrid>
                <a:gridCol w="2293688"/>
                <a:gridCol w="1805752"/>
                <a:gridCol w="1658655"/>
                <a:gridCol w="1658655"/>
              </a:tblGrid>
              <a:tr h="872386">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zh-TW" altLang="en-US"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項目 </a:t>
                      </a:r>
                      <a:endParaRPr kumimoji="0" lang="zh-TW" altLang="en-US" sz="16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98</a:t>
                      </a:r>
                      <a:r>
                        <a:rPr kumimoji="0" lang="zh-TW" altLang="en-US"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年</a:t>
                      </a:r>
                      <a:r>
                        <a:rPr kumimoji="0" lang="en-US" altLang="zh-TW"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1-10</a:t>
                      </a:r>
                      <a:r>
                        <a:rPr kumimoji="0" lang="zh-TW" altLang="en-US"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月（</a:t>
                      </a:r>
                      <a:r>
                        <a:rPr kumimoji="0" lang="en-US" altLang="zh-TW"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A</a:t>
                      </a:r>
                      <a:r>
                        <a:rPr kumimoji="0" lang="zh-TW" altLang="en-US"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a:t>
                      </a:r>
                      <a:endParaRPr kumimoji="0"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99</a:t>
                      </a:r>
                      <a:r>
                        <a:rPr kumimoji="0"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年</a:t>
                      </a:r>
                      <a:r>
                        <a:rPr kumimoji="0"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1-10</a:t>
                      </a:r>
                      <a:r>
                        <a:rPr kumimoji="0"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月</a:t>
                      </a:r>
                      <a:r>
                        <a:rPr kumimoji="0" lang="zh-TW" altLang="en-US"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a:t>
                      </a:r>
                      <a:r>
                        <a:rPr kumimoji="0" lang="en-US" altLang="zh-TW"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B</a:t>
                      </a:r>
                      <a:r>
                        <a:rPr kumimoji="0" lang="zh-TW" altLang="en-US"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a:t>
                      </a:r>
                      <a:endParaRPr kumimoji="0"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zh-TW" altLang="en-US" sz="1600" b="1" i="0" u="none" strike="noStrike" cap="none" normalizeH="0" baseline="0" smtClean="0">
                          <a:ln>
                            <a:noFill/>
                          </a:ln>
                          <a:solidFill>
                            <a:srgbClr val="000000"/>
                          </a:solidFill>
                          <a:effectLst/>
                          <a:latin typeface="標楷體" pitchFamily="65" charset="-120"/>
                          <a:ea typeface="標楷體" pitchFamily="65" charset="-120"/>
                          <a:cs typeface="Arial" charset="0"/>
                        </a:rPr>
                        <a:t>輔導後與前</a:t>
                      </a:r>
                      <a:r>
                        <a:rPr kumimoji="0" lang="en-US" altLang="zh-TW" sz="1600" b="1" i="0" u="none" strike="noStrike" cap="none" normalizeH="0" baseline="0" smtClean="0">
                          <a:ln>
                            <a:noFill/>
                          </a:ln>
                          <a:solidFill>
                            <a:srgbClr val="000000"/>
                          </a:solidFill>
                          <a:effectLst/>
                          <a:latin typeface="標楷體" pitchFamily="65" charset="-120"/>
                          <a:ea typeface="標楷體" pitchFamily="65" charset="-120"/>
                          <a:cs typeface="Arial" charset="0"/>
                        </a:rPr>
                        <a:t>1</a:t>
                      </a:r>
                      <a:r>
                        <a:rPr kumimoji="0" lang="zh-TW" altLang="en-US" sz="1600" b="1" i="0" u="none" strike="noStrike" cap="none" normalizeH="0" baseline="0" smtClean="0">
                          <a:ln>
                            <a:noFill/>
                          </a:ln>
                          <a:solidFill>
                            <a:srgbClr val="000000"/>
                          </a:solidFill>
                          <a:effectLst/>
                          <a:latin typeface="標楷體" pitchFamily="65" charset="-120"/>
                          <a:ea typeface="標楷體" pitchFamily="65" charset="-120"/>
                          <a:cs typeface="Arial" charset="0"/>
                        </a:rPr>
                        <a:t>年同期比較</a:t>
                      </a:r>
                      <a:endParaRPr kumimoji="0" lang="zh-TW" altLang="en-US" sz="16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endParaRPr>
                    </a:p>
                    <a:p>
                      <a:pPr marL="0" marR="0" lvl="0" indent="0" algn="ctr" defTabSz="914400" rtl="0" eaLnBrk="1" fontAlgn="base" latinLnBrk="0" hangingPunct="1">
                        <a:lnSpc>
                          <a:spcPts val="1400"/>
                        </a:lnSpc>
                        <a:spcBef>
                          <a:spcPct val="0"/>
                        </a:spcBef>
                        <a:spcAft>
                          <a:spcPct val="0"/>
                        </a:spcAft>
                        <a:buClrTx/>
                        <a:buSzTx/>
                        <a:buFontTx/>
                        <a:buNone/>
                        <a:tabLst/>
                      </a:pPr>
                      <a:r>
                        <a:rPr kumimoji="0" lang="zh-TW" altLang="en-US" sz="1600" b="1" i="0" u="none" strike="noStrike" cap="none" normalizeH="0" baseline="0" smtClean="0">
                          <a:ln>
                            <a:noFill/>
                          </a:ln>
                          <a:solidFill>
                            <a:srgbClr val="000000"/>
                          </a:solidFill>
                          <a:effectLst/>
                          <a:latin typeface="標楷體" pitchFamily="65" charset="-120"/>
                          <a:ea typeface="標楷體" pitchFamily="65" charset="-120"/>
                          <a:cs typeface="Arial" charset="0"/>
                        </a:rPr>
                        <a:t>（</a:t>
                      </a:r>
                      <a:r>
                        <a:rPr kumimoji="0" lang="en-US" altLang="zh-TW" sz="1600" b="1" i="0" u="none" strike="noStrike" cap="none" normalizeH="0" baseline="0" smtClean="0">
                          <a:ln>
                            <a:noFill/>
                          </a:ln>
                          <a:solidFill>
                            <a:srgbClr val="000000"/>
                          </a:solidFill>
                          <a:effectLst/>
                          <a:latin typeface="標楷體" pitchFamily="65" charset="-120"/>
                          <a:ea typeface="標楷體" pitchFamily="65" charset="-120"/>
                          <a:cs typeface="Arial" charset="0"/>
                        </a:rPr>
                        <a:t>B-A</a:t>
                      </a:r>
                      <a:r>
                        <a:rPr kumimoji="0" lang="zh-TW" altLang="en-US" sz="1600" b="1" i="0" u="none" strike="noStrike" cap="none" normalizeH="0" baseline="0" smtClean="0">
                          <a:ln>
                            <a:noFill/>
                          </a:ln>
                          <a:solidFill>
                            <a:srgbClr val="000000"/>
                          </a:solidFill>
                          <a:effectLst/>
                          <a:latin typeface="標楷體" pitchFamily="65" charset="-120"/>
                          <a:ea typeface="標楷體" pitchFamily="65" charset="-120"/>
                          <a:cs typeface="Arial" charset="0"/>
                        </a:rPr>
                        <a:t>）</a:t>
                      </a:r>
                      <a:r>
                        <a:rPr kumimoji="0" lang="en-US" altLang="zh-TW" sz="1600" b="1" i="0" u="none" strike="noStrike" cap="none" normalizeH="0" baseline="0" smtClean="0">
                          <a:ln>
                            <a:noFill/>
                          </a:ln>
                          <a:solidFill>
                            <a:srgbClr val="000000"/>
                          </a:solidFill>
                          <a:effectLst/>
                          <a:latin typeface="標楷體" pitchFamily="65" charset="-120"/>
                          <a:ea typeface="標楷體" pitchFamily="65" charset="-120"/>
                          <a:cs typeface="Arial" charset="0"/>
                        </a:rPr>
                        <a:t>/A</a:t>
                      </a:r>
                      <a:endParaRPr kumimoji="0" lang="zh-TW" altLang="zh-TW" sz="16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0304">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zh-TW" altLang="en-US" sz="1600" b="1" i="0" u="none" strike="noStrike" cap="none" normalizeH="0" baseline="0" smtClean="0">
                          <a:ln>
                            <a:noFill/>
                          </a:ln>
                          <a:solidFill>
                            <a:srgbClr val="000000"/>
                          </a:solidFill>
                          <a:effectLst/>
                          <a:latin typeface="標楷體" pitchFamily="65" charset="-120"/>
                          <a:ea typeface="標楷體" pitchFamily="65" charset="-120"/>
                          <a:cs typeface="Arial" charset="0"/>
                        </a:rPr>
                        <a:t>平均就醫次數</a:t>
                      </a:r>
                      <a:endParaRPr kumimoji="0" lang="zh-TW" altLang="en-US" sz="1600" b="0"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13</a:t>
                      </a:r>
                      <a:r>
                        <a:rPr kumimoji="0" lang="zh-TW" altLang="en-US"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次</a:t>
                      </a:r>
                      <a:endParaRPr kumimoji="0" lang="zh-TW" altLang="en-US" sz="16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9</a:t>
                      </a:r>
                      <a:r>
                        <a:rPr kumimoji="0" lang="zh-TW" altLang="en-US"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次</a:t>
                      </a:r>
                      <a:endParaRPr kumimoji="0" lang="zh-TW" altLang="en-US" sz="16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-30.1%</a:t>
                      </a:r>
                      <a:endParaRPr kumimoji="0" lang="zh-TW" altLang="zh-TW" sz="16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32013">
                <a:tc>
                  <a:txBody>
                    <a:body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zh-TW" altLang="en-US"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平均醫療費用</a:t>
                      </a:r>
                      <a:endParaRPr kumimoji="0" lang="en-US" altLang="zh-TW" sz="1600" b="1" i="0" u="none" strike="noStrike" cap="none" normalizeH="0" baseline="0" dirty="0" smtClean="0">
                        <a:ln>
                          <a:noFill/>
                        </a:ln>
                        <a:solidFill>
                          <a:srgbClr val="000000"/>
                        </a:solidFill>
                        <a:effectLst/>
                        <a:latin typeface="標楷體" pitchFamily="65" charset="-120"/>
                        <a:ea typeface="標楷體" pitchFamily="65" charset="-120"/>
                        <a:cs typeface="Arial" charset="0"/>
                      </a:endParaRPr>
                    </a:p>
                    <a:p>
                      <a:pPr marL="0" marR="0" lvl="0" indent="0" algn="ctr" defTabSz="914400" rtl="0" eaLnBrk="1" fontAlgn="base" latinLnBrk="0" hangingPunct="1">
                        <a:lnSpc>
                          <a:spcPts val="1800"/>
                        </a:lnSpc>
                        <a:spcBef>
                          <a:spcPct val="0"/>
                        </a:spcBef>
                        <a:spcAft>
                          <a:spcPct val="0"/>
                        </a:spcAft>
                        <a:buClrTx/>
                        <a:buSzTx/>
                        <a:buFontTx/>
                        <a:buNone/>
                        <a:tabLst/>
                      </a:pPr>
                      <a:r>
                        <a:rPr kumimoji="0" lang="zh-TW" altLang="en-US"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（包含門、住診費用）</a:t>
                      </a:r>
                      <a:endParaRPr kumimoji="0" lang="zh-TW" altLang="en-US" sz="16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13,083</a:t>
                      </a:r>
                      <a:r>
                        <a:rPr kumimoji="0" lang="zh-TW" altLang="en-US"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元</a:t>
                      </a:r>
                      <a:endParaRPr kumimoji="0" lang="zh-TW" altLang="en-US" sz="16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12,721</a:t>
                      </a:r>
                      <a:r>
                        <a:rPr kumimoji="0" lang="zh-TW" altLang="en-US"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元</a:t>
                      </a:r>
                      <a:endParaRPr kumimoji="0" lang="zh-TW" altLang="en-US" sz="16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標楷體" pitchFamily="65" charset="-120"/>
                          <a:ea typeface="標楷體" pitchFamily="65" charset="-120"/>
                          <a:cs typeface="Arial" charset="0"/>
                        </a:rPr>
                        <a:t>-2.8%</a:t>
                      </a:r>
                      <a:endParaRPr kumimoji="0" lang="zh-TW" altLang="zh-TW" sz="16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9EDF4"/>
                    </a:solidFill>
                  </a:tcPr>
                </a:tc>
              </a:tr>
            </a:tbl>
          </a:graphicData>
        </a:graphic>
      </p:graphicFrame>
    </p:spTree>
  </p:cSld>
  <p:clrMapOvr>
    <a:masterClrMapping/>
  </p:clrMapOvr>
  <p:transition spd="slow">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Rectangle 6"/>
          <p:cNvSpPr>
            <a:spLocks noGrp="1" noChangeArrowheads="1"/>
          </p:cNvSpPr>
          <p:nvPr>
            <p:ph type="sldNum" sz="quarter" idx="12"/>
          </p:nvPr>
        </p:nvSpPr>
        <p:spPr>
          <a:noFill/>
        </p:spPr>
        <p:txBody>
          <a:bodyPr/>
          <a:lstStyle/>
          <a:p>
            <a:fld id="{7865581F-889E-4D74-9D78-3321BB44EDA4}" type="slidenum">
              <a:rPr lang="en-US" altLang="zh-TW" smtClean="0"/>
              <a:pPr/>
              <a:t>34</a:t>
            </a:fld>
            <a:endParaRPr lang="en-US" altLang="zh-TW" smtClean="0"/>
          </a:p>
        </p:txBody>
      </p:sp>
      <p:sp>
        <p:nvSpPr>
          <p:cNvPr id="91138" name="標題 1"/>
          <p:cNvSpPr>
            <a:spLocks noGrp="1"/>
          </p:cNvSpPr>
          <p:nvPr>
            <p:ph type="title"/>
          </p:nvPr>
        </p:nvSpPr>
        <p:spPr>
          <a:xfrm>
            <a:off x="415925" y="404813"/>
            <a:ext cx="9217025" cy="700087"/>
          </a:xfrm>
        </p:spPr>
        <p:txBody>
          <a:bodyPr/>
          <a:lstStyle/>
          <a:p>
            <a:pPr>
              <a:tabLst>
                <a:tab pos="717550" algn="l"/>
              </a:tabLst>
            </a:pPr>
            <a:r>
              <a:rPr lang="zh-TW" altLang="en-US" sz="4000" smtClean="0"/>
              <a:t>四、擴大高診次保險對象輔導機制</a:t>
            </a:r>
            <a:r>
              <a:rPr lang="en-US" altLang="zh-TW" sz="4000" smtClean="0"/>
              <a:t>(2-1)</a:t>
            </a:r>
          </a:p>
        </p:txBody>
      </p:sp>
      <p:sp>
        <p:nvSpPr>
          <p:cNvPr id="91139" name="內容版面配置區 2"/>
          <p:cNvSpPr>
            <a:spLocks noGrp="1"/>
          </p:cNvSpPr>
          <p:nvPr>
            <p:ph idx="1"/>
          </p:nvPr>
        </p:nvSpPr>
        <p:spPr>
          <a:xfrm>
            <a:off x="415925" y="1700213"/>
            <a:ext cx="8864600" cy="4695825"/>
          </a:xfrm>
        </p:spPr>
        <p:txBody>
          <a:bodyPr/>
          <a:lstStyle/>
          <a:p>
            <a:pPr>
              <a:lnSpc>
                <a:spcPct val="90000"/>
              </a:lnSpc>
              <a:buFont typeface="Wingdings" pitchFamily="2" charset="2"/>
              <a:buChar char="n"/>
            </a:pPr>
            <a:r>
              <a:rPr lang="en-US" altLang="zh-TW" sz="2700" smtClean="0">
                <a:latin typeface="標楷體" pitchFamily="65" charset="-120"/>
              </a:rPr>
              <a:t>90</a:t>
            </a:r>
            <a:r>
              <a:rPr lang="zh-TW" altLang="zh-TW" sz="2700" smtClean="0">
                <a:latin typeface="標楷體" pitchFamily="65" charset="-120"/>
              </a:rPr>
              <a:t>年起即積極辦理「全民健康保險門診高利用保險對象輔導專案計畫」 </a:t>
            </a:r>
            <a:endParaRPr lang="en-US" altLang="zh-TW" sz="2700" smtClean="0">
              <a:latin typeface="標楷體" pitchFamily="65" charset="-120"/>
            </a:endParaRPr>
          </a:p>
          <a:p>
            <a:pPr lvl="1">
              <a:lnSpc>
                <a:spcPct val="90000"/>
              </a:lnSpc>
            </a:pPr>
            <a:r>
              <a:rPr lang="zh-TW" altLang="zh-TW" sz="2400" smtClean="0">
                <a:latin typeface="標楷體" pitchFamily="65" charset="-120"/>
              </a:rPr>
              <a:t>每月</a:t>
            </a:r>
            <a:r>
              <a:rPr lang="en-US" altLang="zh-TW" sz="2400" smtClean="0">
                <a:latin typeface="標楷體" pitchFamily="65" charset="-120"/>
              </a:rPr>
              <a:t>IC</a:t>
            </a:r>
            <a:r>
              <a:rPr lang="zh-TW" altLang="zh-TW" sz="2400" smtClean="0">
                <a:latin typeface="標楷體" pitchFamily="65" charset="-120"/>
              </a:rPr>
              <a:t>卡上傳就醫次數≧</a:t>
            </a:r>
            <a:r>
              <a:rPr lang="en-US" altLang="zh-TW" sz="2400" smtClean="0">
                <a:latin typeface="標楷體" pitchFamily="65" charset="-120"/>
              </a:rPr>
              <a:t>20</a:t>
            </a:r>
            <a:r>
              <a:rPr lang="zh-TW" altLang="zh-TW" sz="2400" smtClean="0">
                <a:latin typeface="標楷體" pitchFamily="65" charset="-120"/>
              </a:rPr>
              <a:t> </a:t>
            </a:r>
            <a:r>
              <a:rPr lang="en-US" altLang="zh-TW" sz="2400" smtClean="0">
                <a:latin typeface="標楷體" pitchFamily="65" charset="-120"/>
              </a:rPr>
              <a:t>(</a:t>
            </a:r>
            <a:r>
              <a:rPr lang="zh-TW" altLang="zh-TW" sz="2400" smtClean="0">
                <a:latin typeface="標楷體" pitchFamily="65" charset="-120"/>
              </a:rPr>
              <a:t>含</a:t>
            </a:r>
            <a:r>
              <a:rPr lang="en-US" altLang="zh-TW" sz="2400" smtClean="0">
                <a:latin typeface="標楷體" pitchFamily="65" charset="-120"/>
              </a:rPr>
              <a:t>)</a:t>
            </a:r>
          </a:p>
          <a:p>
            <a:pPr lvl="1">
              <a:lnSpc>
                <a:spcPct val="90000"/>
              </a:lnSpc>
            </a:pPr>
            <a:r>
              <a:rPr lang="zh-TW" altLang="zh-TW" sz="2400" smtClean="0">
                <a:latin typeface="標楷體" pitchFamily="65" charset="-120"/>
              </a:rPr>
              <a:t>每季就醫次數≧</a:t>
            </a:r>
            <a:r>
              <a:rPr lang="en-US" altLang="zh-TW" sz="2400" smtClean="0">
                <a:latin typeface="標楷體" pitchFamily="65" charset="-120"/>
              </a:rPr>
              <a:t>50</a:t>
            </a:r>
            <a:r>
              <a:rPr lang="zh-TW" altLang="zh-TW" sz="2400" smtClean="0">
                <a:latin typeface="標楷體" pitchFamily="65" charset="-120"/>
              </a:rPr>
              <a:t>次</a:t>
            </a:r>
            <a:r>
              <a:rPr lang="en-US" altLang="zh-TW" sz="2400" smtClean="0">
                <a:latin typeface="標楷體" pitchFamily="65" charset="-120"/>
              </a:rPr>
              <a:t>(</a:t>
            </a:r>
            <a:r>
              <a:rPr lang="zh-TW" altLang="zh-TW" sz="2400" smtClean="0">
                <a:latin typeface="標楷體" pitchFamily="65" charset="-120"/>
              </a:rPr>
              <a:t>含</a:t>
            </a:r>
            <a:r>
              <a:rPr lang="en-US" altLang="zh-TW" sz="2400" smtClean="0">
                <a:latin typeface="標楷體" pitchFamily="65" charset="-120"/>
              </a:rPr>
              <a:t>)</a:t>
            </a:r>
          </a:p>
          <a:p>
            <a:pPr lvl="1">
              <a:lnSpc>
                <a:spcPct val="90000"/>
              </a:lnSpc>
            </a:pPr>
            <a:r>
              <a:rPr lang="en-US" altLang="zh-TW" sz="2400" smtClean="0">
                <a:latin typeface="標楷體" pitchFamily="65" charset="-120"/>
              </a:rPr>
              <a:t>96</a:t>
            </a:r>
            <a:r>
              <a:rPr lang="zh-TW" altLang="en-US" sz="2400" smtClean="0">
                <a:latin typeface="標楷體" pitchFamily="65" charset="-120"/>
              </a:rPr>
              <a:t>年起擴大輔導</a:t>
            </a:r>
            <a:r>
              <a:rPr lang="zh-TW" altLang="zh-TW" sz="2400" smtClean="0">
                <a:latin typeface="標楷體" pitchFamily="65" charset="-120"/>
              </a:rPr>
              <a:t>全年度門診申報就醫次數≧</a:t>
            </a:r>
            <a:r>
              <a:rPr lang="en-US" altLang="zh-TW" sz="2400" smtClean="0">
                <a:latin typeface="標楷體" pitchFamily="65" charset="-120"/>
              </a:rPr>
              <a:t>150</a:t>
            </a:r>
            <a:r>
              <a:rPr lang="zh-TW" altLang="zh-TW" sz="2400" smtClean="0">
                <a:latin typeface="標楷體" pitchFamily="65" charset="-120"/>
              </a:rPr>
              <a:t>次</a:t>
            </a:r>
            <a:r>
              <a:rPr lang="en-US" altLang="zh-TW" sz="2400" smtClean="0">
                <a:latin typeface="標楷體" pitchFamily="65" charset="-120"/>
              </a:rPr>
              <a:t>(</a:t>
            </a:r>
            <a:r>
              <a:rPr lang="zh-TW" altLang="zh-TW" sz="2400" smtClean="0">
                <a:latin typeface="標楷體" pitchFamily="65" charset="-120"/>
              </a:rPr>
              <a:t>含</a:t>
            </a:r>
            <a:r>
              <a:rPr lang="en-US" altLang="zh-TW" sz="2400" smtClean="0">
                <a:latin typeface="標楷體" pitchFamily="65" charset="-120"/>
              </a:rPr>
              <a:t>)</a:t>
            </a:r>
            <a:r>
              <a:rPr lang="zh-TW" altLang="zh-TW" sz="2400" smtClean="0">
                <a:latin typeface="標楷體" pitchFamily="65" charset="-120"/>
              </a:rPr>
              <a:t>之保險對象</a:t>
            </a:r>
            <a:endParaRPr lang="en-US" altLang="zh-TW" sz="2400" smtClean="0">
              <a:latin typeface="標楷體" pitchFamily="65" charset="-120"/>
            </a:endParaRPr>
          </a:p>
          <a:p>
            <a:pPr>
              <a:lnSpc>
                <a:spcPct val="90000"/>
              </a:lnSpc>
              <a:buFont typeface="Wingdings" pitchFamily="2" charset="2"/>
              <a:buChar char="n"/>
            </a:pPr>
            <a:r>
              <a:rPr lang="en-US" altLang="zh-TW" sz="2700" smtClean="0">
                <a:latin typeface="標楷體" pitchFamily="65" charset="-120"/>
              </a:rPr>
              <a:t>99</a:t>
            </a:r>
            <a:r>
              <a:rPr lang="zh-TW" altLang="zh-TW" sz="2700" smtClean="0">
                <a:latin typeface="標楷體" pitchFamily="65" charset="-120"/>
              </a:rPr>
              <a:t>年起更擴大辦理範圍，將</a:t>
            </a:r>
            <a:r>
              <a:rPr lang="en-US" altLang="zh-TW" sz="2700" smtClean="0">
                <a:latin typeface="標楷體" pitchFamily="65" charset="-120"/>
              </a:rPr>
              <a:t>98</a:t>
            </a:r>
            <a:r>
              <a:rPr lang="zh-TW" altLang="zh-TW" sz="2700" smtClean="0">
                <a:latin typeface="標楷體" pitchFamily="65" charset="-120"/>
              </a:rPr>
              <a:t>年度門診就醫次數超過</a:t>
            </a:r>
            <a:r>
              <a:rPr lang="en-US" altLang="zh-TW" sz="2700" smtClean="0">
                <a:latin typeface="標楷體" pitchFamily="65" charset="-120"/>
              </a:rPr>
              <a:t>100</a:t>
            </a:r>
            <a:r>
              <a:rPr lang="zh-TW" altLang="zh-TW" sz="2700" smtClean="0">
                <a:latin typeface="標楷體" pitchFamily="65" charset="-120"/>
              </a:rPr>
              <a:t>次以上</a:t>
            </a:r>
            <a:r>
              <a:rPr lang="en-US" altLang="zh-TW" sz="2700" smtClean="0">
                <a:latin typeface="標楷體" pitchFamily="65" charset="-120"/>
              </a:rPr>
              <a:t>(</a:t>
            </a:r>
            <a:r>
              <a:rPr lang="zh-TW" altLang="zh-TW" sz="2700" smtClean="0">
                <a:latin typeface="標楷體" pitchFamily="65" charset="-120"/>
              </a:rPr>
              <a:t>不含重大傷病患者</a:t>
            </a:r>
            <a:r>
              <a:rPr lang="en-US" altLang="zh-TW" sz="2700" smtClean="0">
                <a:latin typeface="標楷體" pitchFamily="65" charset="-120"/>
              </a:rPr>
              <a:t>)</a:t>
            </a:r>
            <a:r>
              <a:rPr lang="zh-TW" altLang="zh-TW" sz="2700" smtClean="0">
                <a:latin typeface="標楷體" pitchFamily="65" charset="-120"/>
              </a:rPr>
              <a:t>之民眾納入輔導</a:t>
            </a:r>
            <a:endParaRPr lang="en-US" altLang="zh-TW" sz="2700" smtClean="0">
              <a:latin typeface="標楷體" pitchFamily="65" charset="-120"/>
            </a:endParaRPr>
          </a:p>
          <a:p>
            <a:pPr lvl="1">
              <a:lnSpc>
                <a:spcPct val="90000"/>
              </a:lnSpc>
            </a:pPr>
            <a:r>
              <a:rPr lang="zh-TW" altLang="en-US" sz="2700" smtClean="0">
                <a:latin typeface="標楷體" pitchFamily="65" charset="-120"/>
              </a:rPr>
              <a:t>若經輔導無效且就醫行為顯有異常，當依醫療辦法第</a:t>
            </a:r>
            <a:r>
              <a:rPr lang="en-US" altLang="zh-TW" sz="2700" smtClean="0">
                <a:latin typeface="標楷體" pitchFamily="65" charset="-120"/>
              </a:rPr>
              <a:t>42</a:t>
            </a:r>
            <a:r>
              <a:rPr lang="zh-TW" altLang="en-US" sz="2700" smtClean="0">
                <a:latin typeface="標楷體" pitchFamily="65" charset="-120"/>
              </a:rPr>
              <a:t>條限制就醫場所</a:t>
            </a:r>
            <a:r>
              <a:rPr lang="en-US" altLang="zh-TW" sz="2700" smtClean="0">
                <a:latin typeface="標楷體" pitchFamily="65" charset="-120"/>
              </a:rPr>
              <a:t>(</a:t>
            </a:r>
            <a:r>
              <a:rPr lang="zh-TW" altLang="en-US" sz="2700" smtClean="0">
                <a:latin typeface="標楷體" pitchFamily="65" charset="-120"/>
              </a:rPr>
              <a:t>重大傷病患者除外</a:t>
            </a:r>
            <a:r>
              <a:rPr lang="en-US" altLang="zh-TW" sz="2700" smtClean="0">
                <a:latin typeface="標楷體" pitchFamily="65" charset="-120"/>
              </a:rPr>
              <a:t>)</a:t>
            </a:r>
          </a:p>
          <a:p>
            <a:pPr>
              <a:lnSpc>
                <a:spcPct val="90000"/>
              </a:lnSpc>
            </a:pPr>
            <a:endParaRPr lang="zh-TW" altLang="en-US" sz="2700" smtClean="0">
              <a:latin typeface="標楷體" pitchFamily="65" charset="-120"/>
            </a:endParaRPr>
          </a:p>
        </p:txBody>
      </p:sp>
      <p:sp>
        <p:nvSpPr>
          <p:cNvPr id="91140" name="Rectangle 6"/>
          <p:cNvSpPr txBox="1">
            <a:spLocks noGrp="1" noChangeArrowheads="1"/>
          </p:cNvSpPr>
          <p:nvPr/>
        </p:nvSpPr>
        <p:spPr bwMode="auto">
          <a:xfrm>
            <a:off x="7759700" y="6534150"/>
            <a:ext cx="2146300" cy="323850"/>
          </a:xfrm>
          <a:prstGeom prst="rect">
            <a:avLst/>
          </a:prstGeom>
          <a:noFill/>
          <a:ln w="9525">
            <a:noFill/>
            <a:miter lim="800000"/>
            <a:headEnd/>
            <a:tailEnd/>
          </a:ln>
        </p:spPr>
        <p:txBody>
          <a:bodyPr anchor="b"/>
          <a:lstStyle/>
          <a:p>
            <a:pPr>
              <a:spcBef>
                <a:spcPct val="50000"/>
              </a:spcBef>
            </a:pPr>
            <a:endParaRPr kumimoji="0" lang="en-US" altLang="zh-TW" sz="1400">
              <a:solidFill>
                <a:schemeClr val="bg2"/>
              </a:solidFill>
            </a:endParaRPr>
          </a:p>
        </p:txBody>
      </p:sp>
    </p:spTree>
  </p:cSld>
  <p:clrMapOvr>
    <a:masterClrMapping/>
  </p:clrMapOvr>
  <p:transition spd="slow">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6"/>
          <p:cNvSpPr>
            <a:spLocks noGrp="1" noChangeArrowheads="1"/>
          </p:cNvSpPr>
          <p:nvPr>
            <p:ph type="sldNum" sz="quarter" idx="12"/>
          </p:nvPr>
        </p:nvSpPr>
        <p:spPr>
          <a:noFill/>
        </p:spPr>
        <p:txBody>
          <a:bodyPr/>
          <a:lstStyle/>
          <a:p>
            <a:fld id="{39DB9FBD-4111-41D1-AD20-EC7C35F588C0}" type="slidenum">
              <a:rPr lang="en-US" altLang="zh-TW" smtClean="0"/>
              <a:pPr/>
              <a:t>35</a:t>
            </a:fld>
            <a:endParaRPr lang="en-US" altLang="zh-TW" smtClean="0"/>
          </a:p>
        </p:txBody>
      </p:sp>
      <p:sp>
        <p:nvSpPr>
          <p:cNvPr id="92162" name="標題 1"/>
          <p:cNvSpPr>
            <a:spLocks noGrp="1"/>
          </p:cNvSpPr>
          <p:nvPr>
            <p:ph type="title"/>
          </p:nvPr>
        </p:nvSpPr>
        <p:spPr>
          <a:xfrm>
            <a:off x="439738" y="228600"/>
            <a:ext cx="8977312" cy="1143000"/>
          </a:xfrm>
        </p:spPr>
        <p:txBody>
          <a:bodyPr/>
          <a:lstStyle/>
          <a:p>
            <a:r>
              <a:rPr lang="zh-TW" altLang="en-US" sz="4000" smtClean="0"/>
              <a:t>四、擴大高診次保險對象輔導機制</a:t>
            </a:r>
            <a:r>
              <a:rPr lang="en-US" altLang="zh-TW" sz="4000" smtClean="0"/>
              <a:t>(2-2)</a:t>
            </a:r>
          </a:p>
        </p:txBody>
      </p:sp>
      <p:sp>
        <p:nvSpPr>
          <p:cNvPr id="92163" name="內容版面配置區 2"/>
          <p:cNvSpPr>
            <a:spLocks noGrp="1"/>
          </p:cNvSpPr>
          <p:nvPr>
            <p:ph idx="1"/>
          </p:nvPr>
        </p:nvSpPr>
        <p:spPr/>
        <p:txBody>
          <a:bodyPr/>
          <a:lstStyle/>
          <a:p>
            <a:pPr>
              <a:buFont typeface="Wingdings" pitchFamily="2" charset="2"/>
              <a:buChar char="n"/>
            </a:pPr>
            <a:r>
              <a:rPr lang="zh-TW" altLang="en-US" b="1" smtClean="0">
                <a:solidFill>
                  <a:srgbClr val="0000FF"/>
                </a:solidFill>
                <a:ea typeface="全真楷書" pitchFamily="49" charset="-120"/>
              </a:rPr>
              <a:t>輔導成效</a:t>
            </a:r>
            <a:r>
              <a:rPr lang="zh-TW" altLang="en-US" smtClean="0">
                <a:ea typeface="全真楷書" pitchFamily="49" charset="-120"/>
              </a:rPr>
              <a:t>：</a:t>
            </a:r>
            <a:r>
              <a:rPr kumimoji="0" lang="en-US" altLang="zh-TW" smtClean="0">
                <a:latin typeface="標楷體" pitchFamily="65" charset="-120"/>
              </a:rPr>
              <a:t>99</a:t>
            </a:r>
            <a:r>
              <a:rPr kumimoji="0" lang="zh-TW" altLang="en-US" smtClean="0">
                <a:latin typeface="標楷體" pitchFamily="65" charset="-120"/>
              </a:rPr>
              <a:t>年</a:t>
            </a:r>
            <a:r>
              <a:rPr kumimoji="0" lang="en-US" altLang="zh-TW" smtClean="0">
                <a:latin typeface="標楷體" pitchFamily="65" charset="-120"/>
              </a:rPr>
              <a:t>1-10</a:t>
            </a:r>
            <a:r>
              <a:rPr kumimoji="0" lang="zh-TW" altLang="en-US" smtClean="0">
                <a:latin typeface="標楷體" pitchFamily="65" charset="-120"/>
              </a:rPr>
              <a:t>月輔導成效</a:t>
            </a:r>
            <a:endParaRPr lang="zh-TW" altLang="en-US" smtClean="0"/>
          </a:p>
        </p:txBody>
      </p:sp>
      <p:sp>
        <p:nvSpPr>
          <p:cNvPr id="92164" name="投影片編號版面配置區 3"/>
          <p:cNvSpPr txBox="1">
            <a:spLocks noGrp="1"/>
          </p:cNvSpPr>
          <p:nvPr/>
        </p:nvSpPr>
        <p:spPr bwMode="auto">
          <a:xfrm>
            <a:off x="7291388" y="6229350"/>
            <a:ext cx="2063750" cy="457200"/>
          </a:xfrm>
          <a:prstGeom prst="rect">
            <a:avLst/>
          </a:prstGeom>
          <a:noFill/>
          <a:ln w="9525">
            <a:noFill/>
            <a:miter lim="800000"/>
            <a:headEnd/>
            <a:tailEnd/>
          </a:ln>
        </p:spPr>
        <p:txBody>
          <a:bodyPr anchor="b"/>
          <a:lstStyle/>
          <a:p>
            <a:pPr algn="r">
              <a:spcBef>
                <a:spcPct val="50000"/>
              </a:spcBef>
            </a:pPr>
            <a:fld id="{C45A7A7F-9C46-402E-BA3F-F63E20CAD47F}" type="slidenum">
              <a:rPr kumimoji="0" lang="en-US" altLang="zh-TW" sz="1400">
                <a:solidFill>
                  <a:schemeClr val="bg2"/>
                </a:solidFill>
              </a:rPr>
              <a:pPr algn="r">
                <a:spcBef>
                  <a:spcPct val="50000"/>
                </a:spcBef>
              </a:pPr>
              <a:t>35</a:t>
            </a:fld>
            <a:endParaRPr kumimoji="0" lang="en-US" altLang="zh-TW" sz="1400">
              <a:solidFill>
                <a:schemeClr val="bg2"/>
              </a:solidFill>
            </a:endParaRPr>
          </a:p>
        </p:txBody>
      </p:sp>
      <p:sp>
        <p:nvSpPr>
          <p:cNvPr id="7" name="文字方塊 6"/>
          <p:cNvSpPr txBox="1"/>
          <p:nvPr/>
        </p:nvSpPr>
        <p:spPr>
          <a:xfrm>
            <a:off x="776288" y="4797425"/>
            <a:ext cx="8280400" cy="830263"/>
          </a:xfrm>
          <a:prstGeom prst="rect">
            <a:avLst/>
          </a:prstGeom>
          <a:noFill/>
        </p:spPr>
        <p:txBody>
          <a:bodyPr>
            <a:spAutoFit/>
          </a:bodyPr>
          <a:lstStyle/>
          <a:p>
            <a:pPr>
              <a:defRPr/>
            </a:pPr>
            <a:r>
              <a:rPr lang="zh-TW" altLang="zh-TW" sz="1600" dirty="0">
                <a:latin typeface="+mn-ea"/>
                <a:ea typeface="+mn-ea"/>
              </a:rPr>
              <a:t>註</a:t>
            </a:r>
            <a:r>
              <a:rPr lang="en-US" altLang="zh-TW" sz="1600" dirty="0">
                <a:latin typeface="+mn-ea"/>
                <a:ea typeface="+mn-ea"/>
              </a:rPr>
              <a:t>1</a:t>
            </a:r>
            <a:r>
              <a:rPr lang="zh-TW" altLang="zh-TW" sz="1600" dirty="0">
                <a:latin typeface="+mn-ea"/>
                <a:ea typeface="+mn-ea"/>
              </a:rPr>
              <a:t>：以上為</a:t>
            </a:r>
            <a:r>
              <a:rPr lang="en-US" altLang="zh-TW" sz="1600" dirty="0">
                <a:latin typeface="+mn-ea"/>
                <a:ea typeface="+mn-ea"/>
              </a:rPr>
              <a:t>98</a:t>
            </a:r>
            <a:r>
              <a:rPr lang="zh-TW" altLang="zh-TW" sz="1600" dirty="0">
                <a:latin typeface="+mn-ea"/>
                <a:ea typeface="+mn-ea"/>
              </a:rPr>
              <a:t>年度門診就醫次數≧</a:t>
            </a:r>
            <a:r>
              <a:rPr lang="en-US" altLang="zh-TW" sz="1600" dirty="0">
                <a:latin typeface="+mn-ea"/>
                <a:ea typeface="+mn-ea"/>
              </a:rPr>
              <a:t>100</a:t>
            </a:r>
            <a:r>
              <a:rPr lang="zh-TW" altLang="zh-TW" sz="1600" dirty="0">
                <a:latin typeface="+mn-ea"/>
                <a:ea typeface="+mn-ea"/>
              </a:rPr>
              <a:t>次者（輔導總人數為</a:t>
            </a:r>
            <a:r>
              <a:rPr lang="en-US" altLang="zh-TW" sz="1600" dirty="0">
                <a:latin typeface="+mn-ea"/>
                <a:ea typeface="+mn-ea"/>
              </a:rPr>
              <a:t>32,951</a:t>
            </a:r>
            <a:r>
              <a:rPr lang="zh-TW" altLang="zh-TW" sz="1600" dirty="0">
                <a:latin typeface="+mn-ea"/>
                <a:ea typeface="+mn-ea"/>
              </a:rPr>
              <a:t>人）輔導至</a:t>
            </a:r>
            <a:r>
              <a:rPr lang="en-US" altLang="zh-TW" sz="1600" dirty="0">
                <a:latin typeface="+mn-ea"/>
                <a:ea typeface="+mn-ea"/>
              </a:rPr>
              <a:t>99</a:t>
            </a:r>
            <a:r>
              <a:rPr lang="zh-TW" altLang="zh-TW" sz="1600" dirty="0">
                <a:latin typeface="+mn-ea"/>
                <a:ea typeface="+mn-ea"/>
              </a:rPr>
              <a:t>年</a:t>
            </a:r>
            <a:r>
              <a:rPr lang="en-US" altLang="zh-TW" sz="1600" dirty="0">
                <a:latin typeface="+mn-ea"/>
                <a:ea typeface="+mn-ea"/>
              </a:rPr>
              <a:t>10</a:t>
            </a:r>
            <a:r>
              <a:rPr lang="zh-TW" altLang="zh-TW" sz="1600" dirty="0">
                <a:latin typeface="+mn-ea"/>
                <a:ea typeface="+mn-ea"/>
              </a:rPr>
              <a:t>月之</a:t>
            </a:r>
            <a:endParaRPr lang="en-US" altLang="zh-TW" sz="1600" dirty="0">
              <a:latin typeface="+mn-ea"/>
              <a:ea typeface="+mn-ea"/>
            </a:endParaRPr>
          </a:p>
          <a:p>
            <a:pPr>
              <a:defRPr/>
            </a:pPr>
            <a:r>
              <a:rPr lang="zh-TW" altLang="en-US" sz="1600" dirty="0">
                <a:latin typeface="+mn-ea"/>
                <a:ea typeface="+mn-ea"/>
              </a:rPr>
              <a:t>     </a:t>
            </a:r>
            <a:r>
              <a:rPr lang="zh-TW" altLang="zh-TW" sz="1600" dirty="0">
                <a:latin typeface="+mn-ea"/>
                <a:ea typeface="+mn-ea"/>
              </a:rPr>
              <a:t>輔導後成效與</a:t>
            </a:r>
            <a:r>
              <a:rPr lang="en-US" altLang="zh-TW" sz="1600" dirty="0">
                <a:latin typeface="+mn-ea"/>
                <a:ea typeface="+mn-ea"/>
              </a:rPr>
              <a:t>98</a:t>
            </a:r>
            <a:r>
              <a:rPr lang="zh-TW" altLang="zh-TW" sz="1600" dirty="0">
                <a:latin typeface="+mn-ea"/>
                <a:ea typeface="+mn-ea"/>
              </a:rPr>
              <a:t>年同期比較。</a:t>
            </a:r>
          </a:p>
          <a:p>
            <a:pPr>
              <a:defRPr/>
            </a:pPr>
            <a:r>
              <a:rPr lang="zh-TW" altLang="zh-TW" sz="1600" dirty="0">
                <a:latin typeface="+mn-ea"/>
                <a:ea typeface="+mn-ea"/>
              </a:rPr>
              <a:t>註</a:t>
            </a:r>
            <a:r>
              <a:rPr lang="en-US" altLang="zh-TW" sz="1600" dirty="0">
                <a:latin typeface="+mn-ea"/>
                <a:ea typeface="+mn-ea"/>
              </a:rPr>
              <a:t>2</a:t>
            </a:r>
            <a:r>
              <a:rPr lang="zh-TW" altLang="zh-TW" sz="1600" dirty="0">
                <a:latin typeface="+mn-ea"/>
                <a:ea typeface="+mn-ea"/>
              </a:rPr>
              <a:t>：醫療費用包含藥費。</a:t>
            </a:r>
          </a:p>
        </p:txBody>
      </p:sp>
      <p:sp>
        <p:nvSpPr>
          <p:cNvPr id="8" name="矩形 7"/>
          <p:cNvSpPr/>
          <p:nvPr/>
        </p:nvSpPr>
        <p:spPr>
          <a:xfrm>
            <a:off x="776288" y="5661025"/>
            <a:ext cx="8497887" cy="706438"/>
          </a:xfrm>
          <a:prstGeom prst="rect">
            <a:avLst/>
          </a:prstGeom>
        </p:spPr>
        <p:txBody>
          <a:bodyPr>
            <a:spAutoFit/>
          </a:bodyPr>
          <a:lstStyle/>
          <a:p>
            <a:pPr>
              <a:defRPr/>
            </a:pPr>
            <a:r>
              <a:rPr lang="en-US" altLang="zh-TW" sz="2000" b="1" dirty="0">
                <a:solidFill>
                  <a:srgbClr val="FF0000"/>
                </a:solidFill>
                <a:latin typeface="+mn-ea"/>
                <a:ea typeface="+mn-ea"/>
                <a:cs typeface="全真楷書" pitchFamily="49" charset="-120"/>
              </a:rPr>
              <a:t>99</a:t>
            </a:r>
            <a:r>
              <a:rPr lang="zh-TW" altLang="en-US" sz="2000" b="1" dirty="0">
                <a:solidFill>
                  <a:srgbClr val="FF0000"/>
                </a:solidFill>
                <a:latin typeface="+mn-ea"/>
                <a:ea typeface="+mn-ea"/>
                <a:cs typeface="全真楷書" pitchFamily="49" charset="-120"/>
              </a:rPr>
              <a:t>年</a:t>
            </a:r>
            <a:r>
              <a:rPr lang="en-US" altLang="zh-TW" sz="2000" b="1" dirty="0">
                <a:solidFill>
                  <a:srgbClr val="FF0000"/>
                </a:solidFill>
                <a:latin typeface="+mn-ea"/>
                <a:ea typeface="+mn-ea"/>
                <a:cs typeface="全真楷書" pitchFamily="49" charset="-120"/>
              </a:rPr>
              <a:t>1-10</a:t>
            </a:r>
            <a:r>
              <a:rPr lang="zh-TW" altLang="en-US" sz="2000" b="1" dirty="0">
                <a:solidFill>
                  <a:srgbClr val="FF0000"/>
                </a:solidFill>
                <a:latin typeface="+mn-ea"/>
                <a:ea typeface="+mn-ea"/>
                <a:cs typeface="全真楷書" pitchFamily="49" charset="-120"/>
              </a:rPr>
              <a:t>月</a:t>
            </a:r>
            <a:r>
              <a:rPr lang="zh-TW" altLang="en-US" sz="2000" b="1" dirty="0">
                <a:solidFill>
                  <a:srgbClr val="FF0000"/>
                </a:solidFill>
                <a:latin typeface="+mj-ea"/>
                <a:ea typeface="+mj-ea"/>
                <a:cs typeface="全真楷書" pitchFamily="49" charset="-120"/>
              </a:rPr>
              <a:t>每人平均</a:t>
            </a:r>
            <a:r>
              <a:rPr lang="zh-TW" altLang="en-US" sz="2000" b="1" dirty="0">
                <a:solidFill>
                  <a:srgbClr val="FF0000"/>
                </a:solidFill>
                <a:latin typeface="+mn-ea"/>
                <a:ea typeface="+mn-ea"/>
                <a:cs typeface="全真楷書" pitchFamily="49" charset="-120"/>
              </a:rPr>
              <a:t>就醫次數、醫療費用、藥費等指標均較</a:t>
            </a:r>
            <a:r>
              <a:rPr lang="en-US" altLang="zh-TW" sz="2000" b="1" dirty="0">
                <a:solidFill>
                  <a:srgbClr val="FF0000"/>
                </a:solidFill>
                <a:latin typeface="+mn-ea"/>
                <a:ea typeface="+mn-ea"/>
                <a:cs typeface="全真楷書" pitchFamily="49" charset="-120"/>
              </a:rPr>
              <a:t>98</a:t>
            </a:r>
            <a:r>
              <a:rPr lang="zh-TW" altLang="en-US" sz="2000" b="1" dirty="0">
                <a:solidFill>
                  <a:srgbClr val="FF0000"/>
                </a:solidFill>
                <a:latin typeface="+mn-ea"/>
                <a:ea typeface="+mn-ea"/>
                <a:cs typeface="全真楷書" pitchFamily="49" charset="-120"/>
              </a:rPr>
              <a:t>年</a:t>
            </a:r>
            <a:r>
              <a:rPr lang="en-US" altLang="zh-TW" sz="2000" b="1" dirty="0">
                <a:solidFill>
                  <a:srgbClr val="FF0000"/>
                </a:solidFill>
                <a:latin typeface="+mn-ea"/>
                <a:ea typeface="+mn-ea"/>
                <a:cs typeface="全真楷書" pitchFamily="49" charset="-120"/>
              </a:rPr>
              <a:t>1-10</a:t>
            </a:r>
            <a:r>
              <a:rPr lang="zh-TW" altLang="en-US" sz="2000" b="1" dirty="0">
                <a:solidFill>
                  <a:srgbClr val="FF0000"/>
                </a:solidFill>
                <a:latin typeface="+mn-ea"/>
                <a:ea typeface="+mn-ea"/>
                <a:cs typeface="全真楷書" pitchFamily="49" charset="-120"/>
              </a:rPr>
              <a:t>月呈現負成長情形。</a:t>
            </a:r>
            <a:endParaRPr lang="zh-TW" altLang="en-US" sz="2000" b="1" dirty="0">
              <a:solidFill>
                <a:srgbClr val="FF0000"/>
              </a:solidFill>
              <a:latin typeface="+mn-ea"/>
              <a:ea typeface="+mn-ea"/>
            </a:endParaRPr>
          </a:p>
        </p:txBody>
      </p:sp>
      <p:graphicFrame>
        <p:nvGraphicFramePr>
          <p:cNvPr id="9" name="表格 8"/>
          <p:cNvGraphicFramePr>
            <a:graphicFrameLocks noGrp="1"/>
          </p:cNvGraphicFramePr>
          <p:nvPr/>
        </p:nvGraphicFramePr>
        <p:xfrm>
          <a:off x="1423988" y="2492375"/>
          <a:ext cx="6553200" cy="2192338"/>
        </p:xfrm>
        <a:graphic>
          <a:graphicData uri="http://schemas.openxmlformats.org/drawingml/2006/table">
            <a:tbl>
              <a:tblPr/>
              <a:tblGrid>
                <a:gridCol w="2157413"/>
                <a:gridCol w="1465262"/>
                <a:gridCol w="1465263"/>
                <a:gridCol w="1465262"/>
              </a:tblGrid>
              <a:tr h="668338">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zh-TW" altLang="en-US" sz="1600" b="1" i="0" u="none" strike="noStrike" cap="none" normalizeH="0" baseline="0" dirty="0" smtClean="0">
                          <a:ln>
                            <a:noFill/>
                          </a:ln>
                          <a:solidFill>
                            <a:srgbClr val="000000"/>
                          </a:solidFill>
                          <a:effectLst/>
                          <a:latin typeface="Calibri" pitchFamily="34" charset="0"/>
                          <a:ea typeface="標楷體" pitchFamily="65" charset="-120"/>
                          <a:cs typeface="Arial" charset="0"/>
                        </a:rPr>
                        <a:t>項目 </a:t>
                      </a:r>
                      <a:endParaRPr kumimoji="0" lang="zh-TW" altLang="en-US" sz="1600" b="0" i="0" u="none" strike="noStrike" cap="none" normalizeH="0" baseline="0" dirty="0" smtClean="0">
                        <a:ln>
                          <a:noFill/>
                        </a:ln>
                        <a:solidFill>
                          <a:schemeClr val="tx1"/>
                        </a:solidFill>
                        <a:effectLst/>
                        <a:latin typeface="Calibri" pitchFamily="34"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標楷體" pitchFamily="65" charset="-120"/>
                          <a:ea typeface="新細明體" charset="-120"/>
                          <a:cs typeface="Arial" charset="0"/>
                        </a:rPr>
                        <a:t>98</a:t>
                      </a:r>
                      <a:r>
                        <a:rPr kumimoji="0" lang="zh-TW" altLang="en-US" sz="1600" b="1" i="0" u="none" strike="noStrike" cap="none" normalizeH="0" baseline="0" dirty="0" smtClean="0">
                          <a:ln>
                            <a:noFill/>
                          </a:ln>
                          <a:solidFill>
                            <a:srgbClr val="000000"/>
                          </a:solidFill>
                          <a:effectLst/>
                          <a:latin typeface="Calibri" pitchFamily="34" charset="0"/>
                          <a:ea typeface="新細明體" charset="-120"/>
                          <a:cs typeface="Arial" charset="0"/>
                        </a:rPr>
                        <a:t>年</a:t>
                      </a:r>
                      <a:r>
                        <a:rPr kumimoji="0" lang="en-US" altLang="zh-TW" sz="1600" b="1" i="0" u="none" strike="noStrike" cap="none" normalizeH="0" baseline="0" dirty="0" smtClean="0">
                          <a:ln>
                            <a:noFill/>
                          </a:ln>
                          <a:solidFill>
                            <a:srgbClr val="000000"/>
                          </a:solidFill>
                          <a:effectLst/>
                          <a:latin typeface="Calibri" pitchFamily="34" charset="0"/>
                          <a:ea typeface="新細明體" charset="-120"/>
                          <a:cs typeface="Arial" charset="0"/>
                        </a:rPr>
                        <a:t>1-10</a:t>
                      </a:r>
                      <a:r>
                        <a:rPr kumimoji="0" lang="zh-TW" altLang="en-US" sz="1600" b="1" i="0" u="none" strike="noStrike" cap="none" normalizeH="0" baseline="0" dirty="0" smtClean="0">
                          <a:ln>
                            <a:noFill/>
                          </a:ln>
                          <a:solidFill>
                            <a:srgbClr val="000000"/>
                          </a:solidFill>
                          <a:effectLst/>
                          <a:latin typeface="Calibri" pitchFamily="34" charset="0"/>
                          <a:ea typeface="新細明體" charset="-120"/>
                          <a:cs typeface="Arial" charset="0"/>
                        </a:rPr>
                        <a:t>月 </a:t>
                      </a:r>
                      <a:endParaRPr kumimoji="0" lang="zh-TW" altLang="en-US" sz="1600" b="0" i="0" u="none" strike="noStrike" cap="none" normalizeH="0" baseline="0" dirty="0" smtClean="0">
                        <a:ln>
                          <a:noFill/>
                        </a:ln>
                        <a:solidFill>
                          <a:schemeClr val="tx1"/>
                        </a:solidFill>
                        <a:effectLst/>
                        <a:latin typeface="Calibri" pitchFamily="34" charset="0"/>
                        <a:ea typeface="新細明體"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標楷體" pitchFamily="65" charset="-120"/>
                          <a:ea typeface="新細明體" charset="-120"/>
                          <a:cs typeface="Arial" charset="0"/>
                        </a:rPr>
                        <a:t>99</a:t>
                      </a:r>
                      <a:r>
                        <a:rPr kumimoji="0" lang="zh-TW" altLang="en-US" sz="1600" b="1" i="0" u="none" strike="noStrike" cap="none" normalizeH="0" baseline="0" dirty="0" smtClean="0">
                          <a:ln>
                            <a:noFill/>
                          </a:ln>
                          <a:solidFill>
                            <a:srgbClr val="000000"/>
                          </a:solidFill>
                          <a:effectLst/>
                          <a:latin typeface="Calibri" pitchFamily="34" charset="0"/>
                          <a:ea typeface="新細明體" charset="-120"/>
                          <a:cs typeface="Arial" charset="0"/>
                        </a:rPr>
                        <a:t>年</a:t>
                      </a:r>
                      <a:r>
                        <a:rPr kumimoji="0" lang="en-US" altLang="zh-TW" sz="1600" b="1" i="0" u="none" strike="noStrike" cap="none" normalizeH="0" baseline="0" dirty="0" smtClean="0">
                          <a:ln>
                            <a:noFill/>
                          </a:ln>
                          <a:solidFill>
                            <a:srgbClr val="000000"/>
                          </a:solidFill>
                          <a:effectLst/>
                          <a:latin typeface="Calibri" pitchFamily="34" charset="0"/>
                          <a:ea typeface="新細明體" charset="-120"/>
                          <a:cs typeface="Arial" charset="0"/>
                        </a:rPr>
                        <a:t>1-10</a:t>
                      </a:r>
                      <a:r>
                        <a:rPr kumimoji="0" lang="zh-TW" altLang="en-US" sz="1600" b="1" i="0" u="none" strike="noStrike" cap="none" normalizeH="0" baseline="0" dirty="0" smtClean="0">
                          <a:ln>
                            <a:noFill/>
                          </a:ln>
                          <a:solidFill>
                            <a:srgbClr val="000000"/>
                          </a:solidFill>
                          <a:effectLst/>
                          <a:latin typeface="Calibri" pitchFamily="34" charset="0"/>
                          <a:ea typeface="新細明體" charset="-120"/>
                          <a:cs typeface="Arial" charset="0"/>
                        </a:rPr>
                        <a:t>月 </a:t>
                      </a:r>
                      <a:endParaRPr kumimoji="0" lang="zh-TW" altLang="en-US" sz="1600" b="0" i="0" u="none" strike="noStrike" cap="none" normalizeH="0" baseline="0" dirty="0" smtClean="0">
                        <a:ln>
                          <a:noFill/>
                        </a:ln>
                        <a:solidFill>
                          <a:schemeClr val="tx1"/>
                        </a:solidFill>
                        <a:effectLst/>
                        <a:latin typeface="Calibri" pitchFamily="34" charset="0"/>
                        <a:ea typeface="新細明體"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zh-TW" altLang="en-US" sz="1600" b="1" i="0" u="none" strike="noStrike" cap="none" normalizeH="0" baseline="0" smtClean="0">
                          <a:ln>
                            <a:noFill/>
                          </a:ln>
                          <a:solidFill>
                            <a:srgbClr val="000000"/>
                          </a:solidFill>
                          <a:effectLst/>
                          <a:latin typeface="Calibri" pitchFamily="34" charset="0"/>
                          <a:ea typeface="標楷體" pitchFamily="65" charset="-120"/>
                          <a:cs typeface="Arial" charset="0"/>
                        </a:rPr>
                        <a:t>下降率</a:t>
                      </a:r>
                      <a:endParaRPr kumimoji="0" lang="zh-TW" altLang="en-US" sz="1600" b="0" i="0" u="none" strike="noStrike" cap="none" normalizeH="0" baseline="0" smtClean="0">
                        <a:ln>
                          <a:noFill/>
                        </a:ln>
                        <a:solidFill>
                          <a:schemeClr val="tx1"/>
                        </a:solidFill>
                        <a:effectLst/>
                        <a:latin typeface="Calibri" pitchFamily="34"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56319">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zh-TW" altLang="en-US" sz="1600" b="1" i="0" u="none" strike="noStrike" cap="none" normalizeH="0" baseline="0" smtClean="0">
                          <a:ln>
                            <a:noFill/>
                          </a:ln>
                          <a:solidFill>
                            <a:srgbClr val="000000"/>
                          </a:solidFill>
                          <a:effectLst/>
                          <a:latin typeface="Calibri" pitchFamily="34" charset="0"/>
                          <a:ea typeface="標楷體" pitchFamily="65" charset="-120"/>
                          <a:cs typeface="Arial" charset="0"/>
                        </a:rPr>
                        <a:t>每人平均就醫次數</a:t>
                      </a:r>
                      <a:endParaRPr kumimoji="0" lang="zh-TW" altLang="en-US" sz="1600" b="0" i="0" u="none" strike="noStrike" cap="none" normalizeH="0" baseline="0" smtClean="0">
                        <a:ln>
                          <a:noFill/>
                        </a:ln>
                        <a:solidFill>
                          <a:schemeClr val="tx1"/>
                        </a:solidFill>
                        <a:effectLst/>
                        <a:latin typeface="Calibri" pitchFamily="34"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標楷體" pitchFamily="65" charset="-120"/>
                          <a:ea typeface="新細明體" charset="-120"/>
                          <a:cs typeface="Arial" charset="0"/>
                        </a:rPr>
                        <a:t>101.23</a:t>
                      </a:r>
                      <a:r>
                        <a:rPr kumimoji="0" lang="zh-TW" altLang="en-US" sz="1600" b="1" i="0" u="none" strike="noStrike" cap="none" normalizeH="0" baseline="0" dirty="0" smtClean="0">
                          <a:ln>
                            <a:noFill/>
                          </a:ln>
                          <a:solidFill>
                            <a:srgbClr val="000000"/>
                          </a:solidFill>
                          <a:effectLst/>
                          <a:latin typeface="Calibri" pitchFamily="34" charset="0"/>
                          <a:ea typeface="新細明體" charset="-120"/>
                          <a:cs typeface="Arial" charset="0"/>
                        </a:rPr>
                        <a:t>次</a:t>
                      </a:r>
                      <a:endParaRPr kumimoji="0" lang="zh-TW" altLang="en-US" sz="1600" b="0" i="0" u="none" strike="noStrike" cap="none" normalizeH="0" baseline="0" dirty="0" smtClean="0">
                        <a:ln>
                          <a:noFill/>
                        </a:ln>
                        <a:solidFill>
                          <a:schemeClr val="tx1"/>
                        </a:solidFill>
                        <a:effectLst/>
                        <a:latin typeface="Calibri" pitchFamily="34" charset="0"/>
                        <a:ea typeface="新細明體"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Calibri" pitchFamily="34" charset="0"/>
                          <a:ea typeface="新細明體" charset="-120"/>
                          <a:cs typeface="Arial" charset="0"/>
                        </a:rPr>
                        <a:t>83.48</a:t>
                      </a:r>
                      <a:r>
                        <a:rPr kumimoji="0" lang="zh-TW" altLang="en-US" sz="1600" b="1" i="0" u="none" strike="noStrike" cap="none" normalizeH="0" baseline="0" dirty="0" smtClean="0">
                          <a:ln>
                            <a:noFill/>
                          </a:ln>
                          <a:solidFill>
                            <a:srgbClr val="000000"/>
                          </a:solidFill>
                          <a:effectLst/>
                          <a:latin typeface="Calibri" pitchFamily="34" charset="0"/>
                          <a:ea typeface="新細明體" charset="-120"/>
                          <a:cs typeface="Arial" charset="0"/>
                        </a:rPr>
                        <a:t>次</a:t>
                      </a:r>
                      <a:endParaRPr kumimoji="0" lang="zh-TW" altLang="en-US" sz="1600" b="0" i="0" u="none" strike="noStrike" cap="none" normalizeH="0" baseline="0" dirty="0" smtClean="0">
                        <a:ln>
                          <a:noFill/>
                        </a:ln>
                        <a:solidFill>
                          <a:schemeClr val="tx1"/>
                        </a:solidFill>
                        <a:effectLst/>
                        <a:latin typeface="Calibri" pitchFamily="34" charset="0"/>
                        <a:ea typeface="新細明體"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標楷體" pitchFamily="65" charset="-120"/>
                          <a:ea typeface="新細明體" charset="-120"/>
                          <a:cs typeface="Arial" charset="0"/>
                        </a:rPr>
                        <a:t>-18%</a:t>
                      </a:r>
                      <a:endParaRPr kumimoji="0" lang="zh-TW" altLang="zh-TW" sz="1600" b="0" i="0" u="none" strike="noStrike" cap="none" normalizeH="0" baseline="0" dirty="0" smtClean="0">
                        <a:ln>
                          <a:noFill/>
                        </a:ln>
                        <a:solidFill>
                          <a:schemeClr val="tx1"/>
                        </a:solidFill>
                        <a:effectLst/>
                        <a:latin typeface="Calibri" pitchFamily="34" charset="0"/>
                        <a:ea typeface="新細明體"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4188">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zh-TW" altLang="en-US" sz="1600" b="1" i="0" u="none" strike="noStrike" cap="none" normalizeH="0" baseline="0" smtClean="0">
                          <a:ln>
                            <a:noFill/>
                          </a:ln>
                          <a:solidFill>
                            <a:srgbClr val="000000"/>
                          </a:solidFill>
                          <a:effectLst/>
                          <a:latin typeface="Calibri" pitchFamily="34" charset="0"/>
                          <a:ea typeface="標楷體" pitchFamily="65" charset="-120"/>
                          <a:cs typeface="Arial" charset="0"/>
                        </a:rPr>
                        <a:t>每人平均醫療費用</a:t>
                      </a:r>
                      <a:endParaRPr kumimoji="0" lang="zh-TW" altLang="en-US" sz="1600" b="0" i="0" u="none" strike="noStrike" cap="none" normalizeH="0" baseline="0" smtClean="0">
                        <a:ln>
                          <a:noFill/>
                        </a:ln>
                        <a:solidFill>
                          <a:schemeClr val="tx1"/>
                        </a:solidFill>
                        <a:effectLst/>
                        <a:latin typeface="Calibri" pitchFamily="34"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標楷體" pitchFamily="65" charset="-120"/>
                          <a:ea typeface="新細明體" charset="-120"/>
                          <a:cs typeface="Arial" charset="0"/>
                        </a:rPr>
                        <a:t>75,519</a:t>
                      </a:r>
                      <a:r>
                        <a:rPr kumimoji="0" lang="zh-TW" altLang="en-US" sz="1600" b="1" i="0" u="none" strike="noStrike" cap="none" normalizeH="0" baseline="0" dirty="0" smtClean="0">
                          <a:ln>
                            <a:noFill/>
                          </a:ln>
                          <a:solidFill>
                            <a:srgbClr val="000000"/>
                          </a:solidFill>
                          <a:effectLst/>
                          <a:latin typeface="Calibri" pitchFamily="34" charset="0"/>
                          <a:ea typeface="新細明體" charset="-120"/>
                          <a:cs typeface="Arial" charset="0"/>
                        </a:rPr>
                        <a:t>元</a:t>
                      </a:r>
                      <a:endParaRPr kumimoji="0" lang="zh-TW" altLang="en-US" sz="1600" b="0" i="0" u="none" strike="noStrike" cap="none" normalizeH="0" baseline="0" dirty="0" smtClean="0">
                        <a:ln>
                          <a:noFill/>
                        </a:ln>
                        <a:solidFill>
                          <a:schemeClr val="tx1"/>
                        </a:solidFill>
                        <a:effectLst/>
                        <a:latin typeface="Calibri" pitchFamily="34" charset="0"/>
                        <a:ea typeface="新細明體"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標楷體" pitchFamily="65" charset="-120"/>
                          <a:ea typeface="新細明體" charset="-120"/>
                          <a:cs typeface="Arial" charset="0"/>
                        </a:rPr>
                        <a:t>65,995</a:t>
                      </a:r>
                      <a:r>
                        <a:rPr kumimoji="0" lang="zh-TW" altLang="en-US" sz="1600" b="1" i="0" u="none" strike="noStrike" cap="none" normalizeH="0" baseline="0" dirty="0" smtClean="0">
                          <a:ln>
                            <a:noFill/>
                          </a:ln>
                          <a:solidFill>
                            <a:srgbClr val="000000"/>
                          </a:solidFill>
                          <a:effectLst/>
                          <a:latin typeface="Calibri" pitchFamily="34" charset="0"/>
                          <a:ea typeface="新細明體" charset="-120"/>
                          <a:cs typeface="Arial" charset="0"/>
                        </a:rPr>
                        <a:t>元</a:t>
                      </a:r>
                      <a:endParaRPr kumimoji="0" lang="zh-TW" altLang="en-US" sz="1600" b="0" i="0" u="none" strike="noStrike" cap="none" normalizeH="0" baseline="0" dirty="0" smtClean="0">
                        <a:ln>
                          <a:noFill/>
                        </a:ln>
                        <a:solidFill>
                          <a:schemeClr val="tx1"/>
                        </a:solidFill>
                        <a:effectLst/>
                        <a:latin typeface="Calibri" pitchFamily="34" charset="0"/>
                        <a:ea typeface="新細明體"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標楷體" pitchFamily="65" charset="-120"/>
                          <a:ea typeface="新細明體" charset="-120"/>
                          <a:cs typeface="Arial" charset="0"/>
                        </a:rPr>
                        <a:t>-13%</a:t>
                      </a:r>
                      <a:endParaRPr kumimoji="0" lang="zh-TW" altLang="zh-TW" sz="1600" b="0" i="0" u="none" strike="noStrike" cap="none" normalizeH="0" baseline="0" dirty="0" smtClean="0">
                        <a:ln>
                          <a:noFill/>
                        </a:ln>
                        <a:solidFill>
                          <a:schemeClr val="tx1"/>
                        </a:solidFill>
                        <a:effectLst/>
                        <a:latin typeface="Calibri" pitchFamily="34" charset="0"/>
                        <a:ea typeface="新細明體"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9EDF4"/>
                    </a:solidFill>
                  </a:tcPr>
                </a:tc>
              </a:tr>
              <a:tr h="484188">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zh-TW" altLang="en-US" sz="1600" b="1" i="0" u="none" strike="noStrike" cap="none" normalizeH="0" baseline="0" smtClean="0">
                          <a:ln>
                            <a:noFill/>
                          </a:ln>
                          <a:solidFill>
                            <a:srgbClr val="000000"/>
                          </a:solidFill>
                          <a:effectLst/>
                          <a:latin typeface="Calibri" pitchFamily="34" charset="0"/>
                          <a:ea typeface="標楷體" pitchFamily="65" charset="-120"/>
                          <a:cs typeface="Arial" charset="0"/>
                        </a:rPr>
                        <a:t>每人平均藥費</a:t>
                      </a:r>
                      <a:endParaRPr kumimoji="0" lang="zh-TW" altLang="en-US" sz="1600" b="0" i="0" u="none" strike="noStrike" cap="none" normalizeH="0" baseline="0" smtClean="0">
                        <a:ln>
                          <a:noFill/>
                        </a:ln>
                        <a:solidFill>
                          <a:schemeClr val="tx1"/>
                        </a:solidFill>
                        <a:effectLst/>
                        <a:latin typeface="Calibri" pitchFamily="34"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標楷體" pitchFamily="65" charset="-120"/>
                          <a:ea typeface="新細明體" charset="-120"/>
                          <a:cs typeface="Arial" charset="0"/>
                        </a:rPr>
                        <a:t>18,951</a:t>
                      </a:r>
                      <a:r>
                        <a:rPr kumimoji="0" lang="zh-TW" altLang="en-US" sz="1600" b="1" i="0" u="none" strike="noStrike" cap="none" normalizeH="0" baseline="0" dirty="0" smtClean="0">
                          <a:ln>
                            <a:noFill/>
                          </a:ln>
                          <a:solidFill>
                            <a:srgbClr val="000000"/>
                          </a:solidFill>
                          <a:effectLst/>
                          <a:latin typeface="Calibri" pitchFamily="34" charset="0"/>
                          <a:ea typeface="新細明體" charset="-120"/>
                          <a:cs typeface="Arial" charset="0"/>
                        </a:rPr>
                        <a:t>元</a:t>
                      </a:r>
                      <a:endParaRPr kumimoji="0" lang="zh-TW" altLang="en-US" sz="1600" b="0" i="0" u="none" strike="noStrike" cap="none" normalizeH="0" baseline="0" dirty="0" smtClean="0">
                        <a:ln>
                          <a:noFill/>
                        </a:ln>
                        <a:solidFill>
                          <a:schemeClr val="tx1"/>
                        </a:solidFill>
                        <a:effectLst/>
                        <a:latin typeface="Calibri" pitchFamily="34" charset="0"/>
                        <a:ea typeface="新細明體"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標楷體" pitchFamily="65" charset="-120"/>
                          <a:ea typeface="新細明體" charset="-120"/>
                          <a:cs typeface="Arial" charset="0"/>
                        </a:rPr>
                        <a:t>16,444</a:t>
                      </a:r>
                      <a:r>
                        <a:rPr kumimoji="0" lang="zh-TW" altLang="en-US" sz="1600" b="1" i="0" u="none" strike="noStrike" cap="none" normalizeH="0" baseline="0" dirty="0" smtClean="0">
                          <a:ln>
                            <a:noFill/>
                          </a:ln>
                          <a:solidFill>
                            <a:srgbClr val="000000"/>
                          </a:solidFill>
                          <a:effectLst/>
                          <a:latin typeface="Calibri" pitchFamily="34" charset="0"/>
                          <a:ea typeface="新細明體" charset="-120"/>
                          <a:cs typeface="Arial" charset="0"/>
                        </a:rPr>
                        <a:t>元</a:t>
                      </a:r>
                      <a:endParaRPr kumimoji="0" lang="zh-TW" altLang="en-US" sz="1600" b="0" i="0" u="none" strike="noStrike" cap="none" normalizeH="0" baseline="0" dirty="0" smtClean="0">
                        <a:ln>
                          <a:noFill/>
                        </a:ln>
                        <a:solidFill>
                          <a:schemeClr val="tx1"/>
                        </a:solidFill>
                        <a:effectLst/>
                        <a:latin typeface="Calibri" pitchFamily="34" charset="0"/>
                        <a:ea typeface="新細明體"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ts val="1400"/>
                        </a:lnSpc>
                        <a:spcBef>
                          <a:spcPct val="0"/>
                        </a:spcBef>
                        <a:spcAft>
                          <a:spcPct val="0"/>
                        </a:spcAft>
                        <a:buClrTx/>
                        <a:buSzTx/>
                        <a:buFontTx/>
                        <a:buNone/>
                        <a:tabLst/>
                      </a:pPr>
                      <a:r>
                        <a:rPr kumimoji="0" lang="en-US" altLang="zh-TW" sz="1600" b="1" i="0" u="none" strike="noStrike" cap="none" normalizeH="0" baseline="0" dirty="0" smtClean="0">
                          <a:ln>
                            <a:noFill/>
                          </a:ln>
                          <a:solidFill>
                            <a:srgbClr val="000000"/>
                          </a:solidFill>
                          <a:effectLst/>
                          <a:latin typeface="標楷體" pitchFamily="65" charset="-120"/>
                          <a:ea typeface="新細明體" charset="-120"/>
                          <a:cs typeface="Arial" charset="0"/>
                        </a:rPr>
                        <a:t>-13%</a:t>
                      </a:r>
                      <a:endParaRPr kumimoji="0" lang="zh-TW" altLang="zh-TW" sz="1600" b="0" i="0" u="none" strike="noStrike" cap="none" normalizeH="0" baseline="0" dirty="0" smtClean="0">
                        <a:ln>
                          <a:noFill/>
                        </a:ln>
                        <a:solidFill>
                          <a:schemeClr val="tx1"/>
                        </a:solidFill>
                        <a:effectLst/>
                        <a:latin typeface="Calibri" pitchFamily="34" charset="0"/>
                        <a:ea typeface="新細明體"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9EDF4"/>
                    </a:solidFill>
                  </a:tcPr>
                </a:tc>
              </a:tr>
            </a:tbl>
          </a:graphicData>
        </a:graphic>
      </p:graphicFrame>
    </p:spTree>
  </p:cSld>
  <p:clrMapOvr>
    <a:masterClrMapping/>
  </p:clrMapOvr>
  <p:transition spd="slow">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6"/>
          <p:cNvSpPr>
            <a:spLocks noGrp="1" noChangeArrowheads="1"/>
          </p:cNvSpPr>
          <p:nvPr>
            <p:ph type="sldNum" sz="quarter" idx="12"/>
          </p:nvPr>
        </p:nvSpPr>
        <p:spPr>
          <a:noFill/>
        </p:spPr>
        <p:txBody>
          <a:bodyPr/>
          <a:lstStyle/>
          <a:p>
            <a:fld id="{BF3DD202-C161-4B0E-B925-DE1AC88A2989}" type="slidenum">
              <a:rPr lang="en-US" altLang="zh-TW" smtClean="0"/>
              <a:pPr/>
              <a:t>36</a:t>
            </a:fld>
            <a:endParaRPr lang="en-US" altLang="zh-TW" smtClean="0"/>
          </a:p>
        </p:txBody>
      </p:sp>
      <p:sp>
        <p:nvSpPr>
          <p:cNvPr id="93186" name="標題 1"/>
          <p:cNvSpPr>
            <a:spLocks noGrp="1"/>
          </p:cNvSpPr>
          <p:nvPr>
            <p:ph type="title"/>
          </p:nvPr>
        </p:nvSpPr>
        <p:spPr/>
        <p:txBody>
          <a:bodyPr/>
          <a:lstStyle/>
          <a:p>
            <a:r>
              <a:rPr lang="zh-TW" altLang="en-US" smtClean="0">
                <a:latin typeface="標楷體" pitchFamily="65" charset="-120"/>
              </a:rPr>
              <a:t>五、加強民眾宣導</a:t>
            </a:r>
            <a:endParaRPr lang="zh-TW" altLang="en-US" smtClean="0"/>
          </a:p>
        </p:txBody>
      </p:sp>
      <p:sp>
        <p:nvSpPr>
          <p:cNvPr id="93187" name="內容版面配置區 2"/>
          <p:cNvSpPr>
            <a:spLocks noGrp="1"/>
          </p:cNvSpPr>
          <p:nvPr>
            <p:ph idx="1"/>
          </p:nvPr>
        </p:nvSpPr>
        <p:spPr/>
        <p:txBody>
          <a:bodyPr/>
          <a:lstStyle/>
          <a:p>
            <a:pPr>
              <a:buFont typeface="Wingdings" pitchFamily="2" charset="2"/>
              <a:buChar char="n"/>
            </a:pPr>
            <a:r>
              <a:rPr lang="zh-TW" altLang="en-US" b="1" smtClean="0">
                <a:ea typeface="全真楷書" pitchFamily="49" charset="-120"/>
              </a:rPr>
              <a:t>宣導就醫時，攜帶目前服用藥物資訊之「藥袋」或藥品處方明細，供診治醫師參考</a:t>
            </a:r>
            <a:endParaRPr lang="en-US" altLang="zh-TW" b="1" smtClean="0">
              <a:ea typeface="全真楷書" pitchFamily="49" charset="-120"/>
            </a:endParaRPr>
          </a:p>
          <a:p>
            <a:pPr lvl="1"/>
            <a:r>
              <a:rPr lang="zh-TW" altLang="en-US" b="1" smtClean="0">
                <a:ea typeface="全真楷書" pitchFamily="49" charset="-120"/>
              </a:rPr>
              <a:t>避免民眾因重複用藥或藥品交互作用，影響用藥安全</a:t>
            </a:r>
            <a:endParaRPr lang="en-US" altLang="zh-TW" b="1" smtClean="0">
              <a:ea typeface="全真楷書" pitchFamily="49" charset="-120"/>
            </a:endParaRPr>
          </a:p>
          <a:p>
            <a:pPr lvl="1"/>
            <a:r>
              <a:rPr lang="zh-TW" altLang="en-US" b="1" smtClean="0">
                <a:ea typeface="全真楷書" pitchFamily="49" charset="-120"/>
              </a:rPr>
              <a:t>有效撙節重複使用醫療資源</a:t>
            </a:r>
          </a:p>
          <a:p>
            <a:pPr>
              <a:buFont typeface="Wingdings" pitchFamily="2" charset="2"/>
              <a:buChar char="n"/>
            </a:pPr>
            <a:r>
              <a:rPr lang="zh-TW" altLang="en-US" b="1" smtClean="0">
                <a:ea typeface="全真楷書" pitchFamily="49" charset="-120"/>
              </a:rPr>
              <a:t>持續辦理社會宣導作業</a:t>
            </a:r>
          </a:p>
        </p:txBody>
      </p:sp>
      <p:sp>
        <p:nvSpPr>
          <p:cNvPr id="93188" name="Rectangle 6"/>
          <p:cNvSpPr txBox="1">
            <a:spLocks noGrp="1" noChangeArrowheads="1"/>
          </p:cNvSpPr>
          <p:nvPr/>
        </p:nvSpPr>
        <p:spPr bwMode="auto">
          <a:xfrm>
            <a:off x="7759700" y="6534150"/>
            <a:ext cx="2146300" cy="323850"/>
          </a:xfrm>
          <a:prstGeom prst="rect">
            <a:avLst/>
          </a:prstGeom>
          <a:noFill/>
          <a:ln w="9525">
            <a:noFill/>
            <a:miter lim="800000"/>
            <a:headEnd/>
            <a:tailEnd/>
          </a:ln>
        </p:spPr>
        <p:txBody>
          <a:bodyPr anchor="b"/>
          <a:lstStyle/>
          <a:p>
            <a:pPr>
              <a:spcBef>
                <a:spcPct val="50000"/>
              </a:spcBef>
            </a:pPr>
            <a:endParaRPr kumimoji="0" lang="en-US" altLang="zh-TW" sz="1400">
              <a:solidFill>
                <a:schemeClr val="bg2"/>
              </a:solidFill>
            </a:endParaRPr>
          </a:p>
        </p:txBody>
      </p:sp>
    </p:spTree>
  </p:cSld>
  <p:clrMapOvr>
    <a:masterClrMapping/>
  </p:clrMapOvr>
  <p:transition spd="slow">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6"/>
          <p:cNvSpPr>
            <a:spLocks noGrp="1" noChangeArrowheads="1"/>
          </p:cNvSpPr>
          <p:nvPr>
            <p:ph type="sldNum" sz="quarter" idx="12"/>
          </p:nvPr>
        </p:nvSpPr>
        <p:spPr>
          <a:noFill/>
        </p:spPr>
        <p:txBody>
          <a:bodyPr/>
          <a:lstStyle/>
          <a:p>
            <a:fld id="{119B4753-17B5-4487-812C-20A936177532}" type="slidenum">
              <a:rPr lang="en-US" altLang="zh-TW" smtClean="0"/>
              <a:pPr/>
              <a:t>37</a:t>
            </a:fld>
            <a:endParaRPr lang="en-US" altLang="zh-TW" smtClean="0"/>
          </a:p>
        </p:txBody>
      </p:sp>
      <p:sp>
        <p:nvSpPr>
          <p:cNvPr id="94210" name="標題 1"/>
          <p:cNvSpPr>
            <a:spLocks noGrp="1"/>
          </p:cNvSpPr>
          <p:nvPr>
            <p:ph type="title"/>
          </p:nvPr>
        </p:nvSpPr>
        <p:spPr/>
        <p:txBody>
          <a:bodyPr/>
          <a:lstStyle/>
          <a:p>
            <a:endParaRPr lang="zh-TW" altLang="en-US" smtClean="0"/>
          </a:p>
        </p:txBody>
      </p:sp>
      <p:sp>
        <p:nvSpPr>
          <p:cNvPr id="94211" name="內容版面配置區 2"/>
          <p:cNvSpPr>
            <a:spLocks noGrp="1"/>
          </p:cNvSpPr>
          <p:nvPr>
            <p:ph idx="1"/>
          </p:nvPr>
        </p:nvSpPr>
        <p:spPr>
          <a:xfrm>
            <a:off x="2360613" y="2636838"/>
            <a:ext cx="6956425" cy="3819525"/>
          </a:xfrm>
        </p:spPr>
        <p:txBody>
          <a:bodyPr/>
          <a:lstStyle/>
          <a:p>
            <a:pPr>
              <a:buFont typeface="Monotype Sorts"/>
              <a:buNone/>
            </a:pPr>
            <a:r>
              <a:rPr lang="zh-TW" altLang="en-US" sz="7200" b="1" smtClean="0">
                <a:solidFill>
                  <a:srgbClr val="7030A0"/>
                </a:solidFill>
              </a:rPr>
              <a:t>敬請指教</a:t>
            </a:r>
            <a:endParaRPr lang="zh-TW" altLang="en-US" sz="7200" smtClean="0">
              <a:solidFill>
                <a:srgbClr val="7030A0"/>
              </a:solidFill>
            </a:endParaRPr>
          </a:p>
        </p:txBody>
      </p:sp>
      <p:sp>
        <p:nvSpPr>
          <p:cNvPr id="94212" name="投影片編號版面配置區 3"/>
          <p:cNvSpPr txBox="1">
            <a:spLocks noGrp="1"/>
          </p:cNvSpPr>
          <p:nvPr/>
        </p:nvSpPr>
        <p:spPr bwMode="auto">
          <a:xfrm>
            <a:off x="7291388" y="6229350"/>
            <a:ext cx="2063750" cy="457200"/>
          </a:xfrm>
          <a:prstGeom prst="rect">
            <a:avLst/>
          </a:prstGeom>
          <a:noFill/>
          <a:ln w="9525">
            <a:noFill/>
            <a:miter lim="800000"/>
            <a:headEnd/>
            <a:tailEnd/>
          </a:ln>
        </p:spPr>
        <p:txBody>
          <a:bodyPr anchor="b"/>
          <a:lstStyle/>
          <a:p>
            <a:pPr algn="r">
              <a:spcBef>
                <a:spcPct val="50000"/>
              </a:spcBef>
            </a:pPr>
            <a:fld id="{D864B1A6-1E32-4F20-9F53-A25A93866324}" type="slidenum">
              <a:rPr kumimoji="0" lang="en-US" altLang="zh-TW" sz="1400">
                <a:solidFill>
                  <a:schemeClr val="bg2"/>
                </a:solidFill>
              </a:rPr>
              <a:pPr algn="r">
                <a:spcBef>
                  <a:spcPct val="50000"/>
                </a:spcBef>
              </a:pPr>
              <a:t>37</a:t>
            </a:fld>
            <a:endParaRPr kumimoji="0" lang="en-US" altLang="zh-TW" sz="1400">
              <a:solidFill>
                <a:schemeClr val="bg2"/>
              </a:solidFill>
            </a:endParaRPr>
          </a:p>
        </p:txBody>
      </p:sp>
    </p:spTree>
  </p:cSld>
  <p:clrMapOvr>
    <a:masterClrMapping/>
  </p:clrMapOvr>
  <p:transition spd="slow">
    <p:random/>
  </p:transition>
  <p:timing>
    <p:tnLst>
      <p:par>
        <p:cTn id="1" dur="indefinite" restart="never" nodeType="tmRoot"/>
      </p:par>
    </p:tnLst>
  </p:timing>
</p:sld>
</file>

<file path=ppt/theme/theme1.xml><?xml version="1.0" encoding="utf-8"?>
<a:theme xmlns:a="http://schemas.openxmlformats.org/drawingml/2006/main" name="大仁">
  <a:themeElements>
    <a:clrScheme name="大仁 2">
      <a:dk1>
        <a:srgbClr val="000000"/>
      </a:dk1>
      <a:lt1>
        <a:srgbClr val="FFFFFF"/>
      </a:lt1>
      <a:dk2>
        <a:srgbClr val="000000"/>
      </a:dk2>
      <a:lt2>
        <a:srgbClr val="5E574E"/>
      </a:lt2>
      <a:accent1>
        <a:srgbClr val="FF6600"/>
      </a:accent1>
      <a:accent2>
        <a:srgbClr val="FFCC00"/>
      </a:accent2>
      <a:accent3>
        <a:srgbClr val="FFFFFF"/>
      </a:accent3>
      <a:accent4>
        <a:srgbClr val="000000"/>
      </a:accent4>
      <a:accent5>
        <a:srgbClr val="FFB8AA"/>
      </a:accent5>
      <a:accent6>
        <a:srgbClr val="E7B900"/>
      </a:accent6>
      <a:hlink>
        <a:srgbClr val="996633"/>
      </a:hlink>
      <a:folHlink>
        <a:srgbClr val="808000"/>
      </a:folHlink>
    </a:clrScheme>
    <a:fontScheme name="大仁">
      <a:majorFont>
        <a:latin typeface="Times New Roman"/>
        <a:ea typeface="標楷體"/>
        <a:cs typeface=""/>
      </a:majorFont>
      <a:minorFont>
        <a:latin typeface="Times New Roman"/>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2400" b="0" i="0" u="none" strike="noStrike" cap="none" normalizeH="0" baseline="0" smtClean="0">
            <a:ln>
              <a:noFill/>
            </a:ln>
            <a:solidFill>
              <a:schemeClr val="tx1"/>
            </a:solidFill>
            <a:effectLst/>
            <a:latin typeface="Times New Roman" pitchFamily="18" charset="0"/>
            <a:ea typeface="新細明體" charset="-12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2400" b="0" i="0" u="none" strike="noStrike" cap="none" normalizeH="0" baseline="0" smtClean="0">
            <a:ln>
              <a:noFill/>
            </a:ln>
            <a:solidFill>
              <a:schemeClr val="tx1"/>
            </a:solidFill>
            <a:effectLst/>
            <a:latin typeface="Times New Roman" pitchFamily="18" charset="0"/>
            <a:ea typeface="新細明體" charset="-120"/>
          </a:defRPr>
        </a:defPPr>
      </a:lstStyle>
    </a:lnDef>
  </a:objectDefaults>
  <a:extraClrSchemeLst>
    <a:extraClrScheme>
      <a:clrScheme name="大仁 1">
        <a:dk1>
          <a:srgbClr val="5E574E"/>
        </a:dk1>
        <a:lt1>
          <a:srgbClr val="FFFFCC"/>
        </a:lt1>
        <a:dk2>
          <a:srgbClr val="000000"/>
        </a:dk2>
        <a:lt2>
          <a:srgbClr val="FFCC00"/>
        </a:lt2>
        <a:accent1>
          <a:srgbClr val="CC9900"/>
        </a:accent1>
        <a:accent2>
          <a:srgbClr val="FF6600"/>
        </a:accent2>
        <a:accent3>
          <a:srgbClr val="AAAAAA"/>
        </a:accent3>
        <a:accent4>
          <a:srgbClr val="DADAAE"/>
        </a:accent4>
        <a:accent5>
          <a:srgbClr val="E2CAAA"/>
        </a:accent5>
        <a:accent6>
          <a:srgbClr val="E75C00"/>
        </a:accent6>
        <a:hlink>
          <a:srgbClr val="FF0000"/>
        </a:hlink>
        <a:folHlink>
          <a:srgbClr val="FFFFCC"/>
        </a:folHlink>
      </a:clrScheme>
      <a:clrMap bg1="dk2" tx1="lt1" bg2="dk1" tx2="lt2" accent1="accent1" accent2="accent2" accent3="accent3" accent4="accent4" accent5="accent5" accent6="accent6" hlink="hlink" folHlink="folHlink"/>
    </a:extraClrScheme>
    <a:extraClrScheme>
      <a:clrScheme name="大仁 2">
        <a:dk1>
          <a:srgbClr val="000000"/>
        </a:dk1>
        <a:lt1>
          <a:srgbClr val="FFFFFF"/>
        </a:lt1>
        <a:dk2>
          <a:srgbClr val="000000"/>
        </a:dk2>
        <a:lt2>
          <a:srgbClr val="5E574E"/>
        </a:lt2>
        <a:accent1>
          <a:srgbClr val="FF6600"/>
        </a:accent1>
        <a:accent2>
          <a:srgbClr val="FFCC00"/>
        </a:accent2>
        <a:accent3>
          <a:srgbClr val="FFFFFF"/>
        </a:accent3>
        <a:accent4>
          <a:srgbClr val="000000"/>
        </a:accent4>
        <a:accent5>
          <a:srgbClr val="FFB8AA"/>
        </a:accent5>
        <a:accent6>
          <a:srgbClr val="E7B900"/>
        </a:accent6>
        <a:hlink>
          <a:srgbClr val="996633"/>
        </a:hlink>
        <a:folHlink>
          <a:srgbClr val="808000"/>
        </a:folHlink>
      </a:clrScheme>
      <a:clrMap bg1="lt1" tx1="dk1" bg2="lt2" tx2="dk2" accent1="accent1" accent2="accent2" accent3="accent3" accent4="accent4" accent5="accent5" accent6="accent6" hlink="hlink" folHlink="folHlink"/>
    </a:extraClrScheme>
    <a:extraClrScheme>
      <a:clrScheme name="大仁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大仁 4">
        <a:dk1>
          <a:srgbClr val="000000"/>
        </a:dk1>
        <a:lt1>
          <a:srgbClr val="FFFFFF"/>
        </a:lt1>
        <a:dk2>
          <a:srgbClr val="800000"/>
        </a:dk2>
        <a:lt2>
          <a:srgbClr val="5E574E"/>
        </a:lt2>
        <a:accent1>
          <a:srgbClr val="FF6600"/>
        </a:accent1>
        <a:accent2>
          <a:srgbClr val="FFCC00"/>
        </a:accent2>
        <a:accent3>
          <a:srgbClr val="FFFFFF"/>
        </a:accent3>
        <a:accent4>
          <a:srgbClr val="000000"/>
        </a:accent4>
        <a:accent5>
          <a:srgbClr val="FFB8AA"/>
        </a:accent5>
        <a:accent6>
          <a:srgbClr val="E7B900"/>
        </a:accent6>
        <a:hlink>
          <a:srgbClr val="FF0000"/>
        </a:hlink>
        <a:folHlink>
          <a:srgbClr val="FFFFCC"/>
        </a:folHlink>
      </a:clrScheme>
      <a:clrMap bg1="lt1" tx1="dk1" bg2="lt2" tx2="dk2" accent1="accent1" accent2="accent2" accent3="accent3" accent4="accent4" accent5="accent5" accent6="accent6" hlink="hlink" folHlink="folHlink"/>
    </a:extraClrScheme>
    <a:extraClrScheme>
      <a:clrScheme name="大仁 5">
        <a:dk1>
          <a:srgbClr val="000066"/>
        </a:dk1>
        <a:lt1>
          <a:srgbClr val="FFFFFF"/>
        </a:lt1>
        <a:dk2>
          <a:srgbClr val="0000FF"/>
        </a:dk2>
        <a:lt2>
          <a:srgbClr val="000000"/>
        </a:lt2>
        <a:accent1>
          <a:srgbClr val="0066FF"/>
        </a:accent1>
        <a:accent2>
          <a:srgbClr val="33CCCC"/>
        </a:accent2>
        <a:accent3>
          <a:srgbClr val="FFFFFF"/>
        </a:accent3>
        <a:accent4>
          <a:srgbClr val="000056"/>
        </a:accent4>
        <a:accent5>
          <a:srgbClr val="AAB8FF"/>
        </a:accent5>
        <a:accent6>
          <a:srgbClr val="2DB9B9"/>
        </a:accent6>
        <a:hlink>
          <a:srgbClr val="FF00FF"/>
        </a:hlink>
        <a:folHlink>
          <a:srgbClr val="9933FF"/>
        </a:folHlink>
      </a:clrScheme>
      <a:clrMap bg1="lt1" tx1="dk1" bg2="lt2" tx2="dk2" accent1="accent1" accent2="accent2" accent3="accent3" accent4="accent4" accent5="accent5" accent6="accent6" hlink="hlink" folHlink="folHlink"/>
    </a:extraClrScheme>
    <a:extraClrScheme>
      <a:clrScheme name="大仁 6">
        <a:dk1>
          <a:srgbClr val="000000"/>
        </a:dk1>
        <a:lt1>
          <a:srgbClr val="FFFFFF"/>
        </a:lt1>
        <a:dk2>
          <a:srgbClr val="000066"/>
        </a:dk2>
        <a:lt2>
          <a:srgbClr val="FFCC00"/>
        </a:lt2>
        <a:accent1>
          <a:srgbClr val="0066FF"/>
        </a:accent1>
        <a:accent2>
          <a:srgbClr val="33CCCC"/>
        </a:accent2>
        <a:accent3>
          <a:srgbClr val="AAAAB8"/>
        </a:accent3>
        <a:accent4>
          <a:srgbClr val="DADADA"/>
        </a:accent4>
        <a:accent5>
          <a:srgbClr val="AAB8FF"/>
        </a:accent5>
        <a:accent6>
          <a:srgbClr val="2DB9B9"/>
        </a:accent6>
        <a:hlink>
          <a:srgbClr val="FF00FF"/>
        </a:hlink>
        <a:folHlink>
          <a:srgbClr val="9933FF"/>
        </a:folHlink>
      </a:clrScheme>
      <a:clrMap bg1="dk2" tx1="lt1" bg2="dk1" tx2="lt2" accent1="accent1" accent2="accent2" accent3="accent3" accent4="accent4" accent5="accent5" accent6="accent6" hlink="hlink" folHlink="folHlink"/>
    </a:extraClrScheme>
    <a:extraClrScheme>
      <a:clrScheme name="大仁 7">
        <a:dk1>
          <a:srgbClr val="5E574E"/>
        </a:dk1>
        <a:lt1>
          <a:srgbClr val="FFFFCC"/>
        </a:lt1>
        <a:dk2>
          <a:srgbClr val="800000"/>
        </a:dk2>
        <a:lt2>
          <a:srgbClr val="FFCC00"/>
        </a:lt2>
        <a:accent1>
          <a:srgbClr val="CC9900"/>
        </a:accent1>
        <a:accent2>
          <a:srgbClr val="FF6600"/>
        </a:accent2>
        <a:accent3>
          <a:srgbClr val="C0AAAA"/>
        </a:accent3>
        <a:accent4>
          <a:srgbClr val="DADAAE"/>
        </a:accent4>
        <a:accent5>
          <a:srgbClr val="E2CAAA"/>
        </a:accent5>
        <a:accent6>
          <a:srgbClr val="E75C00"/>
        </a:accent6>
        <a:hlink>
          <a:srgbClr val="FF0000"/>
        </a:hlink>
        <a:folHlink>
          <a:srgbClr val="FFFFCC"/>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J:\大仁\大仁.pot</Template>
  <TotalTime>18212</TotalTime>
  <Words>4093</Words>
  <Application>Microsoft Office PowerPoint</Application>
  <PresentationFormat>A4 紙張 (210x297 公釐)</PresentationFormat>
  <Paragraphs>717</Paragraphs>
  <Slides>37</Slides>
  <Notes>6</Notes>
  <HiddenSlides>0</HiddenSlides>
  <MMClips>0</MMClips>
  <ScaleCrop>false</ScaleCrop>
  <HeadingPairs>
    <vt:vector size="6" baseType="variant">
      <vt:variant>
        <vt:lpstr>佈景主題</vt:lpstr>
      </vt:variant>
      <vt:variant>
        <vt:i4>1</vt:i4>
      </vt:variant>
      <vt:variant>
        <vt:lpstr>內嵌 OLE 伺服程式</vt:lpstr>
      </vt:variant>
      <vt:variant>
        <vt:i4>1</vt:i4>
      </vt:variant>
      <vt:variant>
        <vt:lpstr>投影片標題</vt:lpstr>
      </vt:variant>
      <vt:variant>
        <vt:i4>37</vt:i4>
      </vt:variant>
    </vt:vector>
  </HeadingPairs>
  <TitlesOfParts>
    <vt:vector size="39" baseType="lpstr">
      <vt:lpstr>大仁</vt:lpstr>
      <vt:lpstr>Worksheet</vt:lpstr>
      <vt:lpstr>健保藥費成長及民眾重複用藥問題之分析與檢討</vt:lpstr>
      <vt:lpstr>大    綱</vt:lpstr>
      <vt:lpstr> 歷年藥費申報情形</vt:lpstr>
      <vt:lpstr>健保藥費成長趨勢</vt:lpstr>
      <vt:lpstr> 藥費成長解析</vt:lpstr>
      <vt:lpstr>人口老化</vt:lpstr>
      <vt:lpstr>人口老化</vt:lpstr>
      <vt:lpstr>疾病別藥費成長解析</vt:lpstr>
      <vt:lpstr>疾病別藥費成長解析-重大傷病</vt:lpstr>
      <vt:lpstr>疾病別藥費成長解析-門診慢性病1</vt:lpstr>
      <vt:lpstr>疾病別藥費成長解析-門診慢性病2</vt:lpstr>
      <vt:lpstr>藥理別藥費成長解析-ATC分類</vt:lpstr>
      <vt:lpstr>PowerPoint 簡報</vt:lpstr>
      <vt:lpstr>PowerPoint 簡報</vt:lpstr>
      <vt:lpstr>第6次藥價調整之效益為何？ </vt:lpstr>
      <vt:lpstr>門住診藥費監控</vt:lpstr>
      <vt:lpstr>重複用藥監測</vt:lpstr>
      <vt:lpstr>PowerPoint 簡報</vt:lpstr>
      <vt:lpstr>PowerPoint 簡報</vt:lpstr>
      <vt:lpstr>PowerPoint 簡報</vt:lpstr>
      <vt:lpstr>PowerPoint 簡報</vt:lpstr>
      <vt:lpstr>藥費管理策略</vt:lpstr>
      <vt:lpstr>價格層面管理</vt:lpstr>
      <vt:lpstr>台灣藥價國際比較</vt:lpstr>
      <vt:lpstr>用量層面管理</vt:lpstr>
      <vt:lpstr>目標管理</vt:lpstr>
      <vt:lpstr>異常管理</vt:lpstr>
      <vt:lpstr>持續進行之相關管控措施</vt:lpstr>
      <vt:lpstr>一、辦理例行藥價調整作業</vt:lpstr>
      <vt:lpstr>二、推動整合性門診照護計畫撙節資源(2-1)</vt:lpstr>
      <vt:lpstr>二、推動整合性門診照護計畫撙節資源(2-2)</vt:lpstr>
      <vt:lpstr>三、辦理藥事居家照護試辦計畫(2-1)</vt:lpstr>
      <vt:lpstr>三、辦理藥事居家照護試辦計畫(2-2)</vt:lpstr>
      <vt:lpstr>四、擴大高診次保險對象輔導機制(2-1)</vt:lpstr>
      <vt:lpstr>四、擴大高診次保險對象輔導機制(2-2)</vt:lpstr>
      <vt:lpstr>五、加強民眾宣導</vt:lpstr>
      <vt:lpstr>PowerPoint 簡報</vt:lpstr>
    </vt:vector>
  </TitlesOfParts>
  <Company>NHI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全民健康保險 目前多元支付制度之規劃</dc:title>
  <dc:creator>A000000</dc:creator>
  <cp:lastModifiedBy>user</cp:lastModifiedBy>
  <cp:revision>1646</cp:revision>
  <cp:lastPrinted>2001-03-05T02:29:07Z</cp:lastPrinted>
  <dcterms:created xsi:type="dcterms:W3CDTF">1999-03-18T03:24:25Z</dcterms:created>
  <dcterms:modified xsi:type="dcterms:W3CDTF">2013-08-19T09:19:19Z</dcterms:modified>
</cp:coreProperties>
</file>