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drawings/drawing1.xml" ContentType="application/vnd.openxmlformats-officedocument.drawingml.chartshapes+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handoutMasterIdLst>
    <p:handoutMasterId r:id="rId35"/>
  </p:handoutMasterIdLst>
  <p:sldIdLst>
    <p:sldId id="256" r:id="rId2"/>
    <p:sldId id="257" r:id="rId3"/>
    <p:sldId id="386" r:id="rId4"/>
    <p:sldId id="357" r:id="rId5"/>
    <p:sldId id="379" r:id="rId6"/>
    <p:sldId id="405" r:id="rId7"/>
    <p:sldId id="406" r:id="rId8"/>
    <p:sldId id="407" r:id="rId9"/>
    <p:sldId id="408" r:id="rId10"/>
    <p:sldId id="409" r:id="rId11"/>
    <p:sldId id="410" r:id="rId12"/>
    <p:sldId id="411" r:id="rId13"/>
    <p:sldId id="412" r:id="rId14"/>
    <p:sldId id="413" r:id="rId15"/>
    <p:sldId id="414" r:id="rId16"/>
    <p:sldId id="415" r:id="rId17"/>
    <p:sldId id="416" r:id="rId18"/>
    <p:sldId id="417" r:id="rId19"/>
    <p:sldId id="418" r:id="rId20"/>
    <p:sldId id="380" r:id="rId21"/>
    <p:sldId id="358" r:id="rId22"/>
    <p:sldId id="359" r:id="rId23"/>
    <p:sldId id="360" r:id="rId24"/>
    <p:sldId id="364" r:id="rId25"/>
    <p:sldId id="385" r:id="rId26"/>
    <p:sldId id="361" r:id="rId27"/>
    <p:sldId id="363" r:id="rId28"/>
    <p:sldId id="365" r:id="rId29"/>
    <p:sldId id="382" r:id="rId30"/>
    <p:sldId id="383" r:id="rId31"/>
    <p:sldId id="404" r:id="rId32"/>
    <p:sldId id="403" r:id="rId33"/>
  </p:sldIdLst>
  <p:sldSz cx="9144000" cy="6858000" type="screen4x3"/>
  <p:notesSz cx="6797675" cy="9926638"/>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1" autoAdjust="0"/>
    <p:restoredTop sz="94660"/>
  </p:normalViewPr>
  <p:slideViewPr>
    <p:cSldViewPr>
      <p:cViewPr>
        <p:scale>
          <a:sx n="100" d="100"/>
          <a:sy n="100" d="100"/>
        </p:scale>
        <p:origin x="-302" y="638"/>
      </p:cViewPr>
      <p:guideLst>
        <p:guide orient="horz" pos="2160"/>
        <p:guide pos="2880"/>
      </p:guideLst>
    </p:cSldViewPr>
  </p:slideViewPr>
  <p:notesTextViewPr>
    <p:cViewPr>
      <p:scale>
        <a:sx n="100" d="100"/>
        <a:sy n="100" d="100"/>
      </p:scale>
      <p:origin x="0" y="0"/>
    </p:cViewPr>
  </p:notesTextViewPr>
  <p:sorterViewPr>
    <p:cViewPr>
      <p:scale>
        <a:sx n="94" d="100"/>
        <a:sy n="94" d="100"/>
      </p:scale>
      <p:origin x="0" y="8904"/>
    </p:cViewPr>
  </p:sorterViewPr>
  <p:notesViewPr>
    <p:cSldViewPr>
      <p:cViewPr varScale="1">
        <p:scale>
          <a:sx n="48" d="100"/>
          <a:sy n="48" d="100"/>
        </p:scale>
        <p:origin x="-1962" y="-108"/>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oleObject" Target="file:///\\Hw107193\&#26412;&#27231;&#30913;&#30879;%20(e)\&#25991;&#29605;\CKD\10104&#30435;&#22996;&#26371;&#22577;&#21578;\20110216CKD&#20043;VPN&#27284;\&#22294;&#34920;.xls"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Hw107193\&#26412;&#27231;&#30913;&#30879;%20(e)\&#25991;&#29605;\CKD\10104&#30435;&#22996;&#26371;&#22577;&#21578;\20110216CKD&#20043;VPN&#27284;\&#22294;&#34920;.xls" TargetMode="External"/><Relationship Id="rId1" Type="http://schemas.openxmlformats.org/officeDocument/2006/relationships/themeOverride" Target="../theme/themeOverrid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PIE_CKD!$B$1</c:f>
              <c:strCache>
                <c:ptCount val="1"/>
                <c:pt idx="0">
                  <c:v>id數</c:v>
                </c:pt>
              </c:strCache>
            </c:strRef>
          </c:tx>
          <c:dLbls>
            <c:dLbl>
              <c:idx val="0"/>
              <c:tx>
                <c:rich>
                  <a:bodyPr/>
                  <a:lstStyle/>
                  <a:p>
                    <a:r>
                      <a:rPr lang="zh-TW" altLang="en-US" sz="2000" b="1" dirty="0"/>
                      <a:t>第</a:t>
                    </a:r>
                    <a:r>
                      <a:rPr lang="en-US" altLang="zh-TW" sz="2000" b="1" dirty="0"/>
                      <a:t>1</a:t>
                    </a:r>
                    <a:r>
                      <a:rPr lang="zh-TW" altLang="en-US" sz="2000" b="1" dirty="0"/>
                      <a:t>期</a:t>
                    </a:r>
                    <a:endParaRPr lang="en-US" altLang="zh-TW" sz="2000" b="1" dirty="0"/>
                  </a:p>
                  <a:p>
                    <a:r>
                      <a:rPr lang="en-US" altLang="zh-TW" sz="2000" b="1" dirty="0" smtClean="0"/>
                      <a:t>13,270</a:t>
                    </a:r>
                    <a:endParaRPr lang="en-US" altLang="zh-TW" sz="2000" b="1" dirty="0"/>
                  </a:p>
                  <a:p>
                    <a:r>
                      <a:rPr lang="en-US" altLang="zh-TW" sz="2000" b="1" dirty="0"/>
                      <a:t> 17%</a:t>
                    </a:r>
                  </a:p>
                </c:rich>
              </c:tx>
              <c:dLblPos val="bestFit"/>
              <c:showLegendKey val="0"/>
              <c:showVal val="0"/>
              <c:showCatName val="0"/>
              <c:showSerName val="0"/>
              <c:showPercent val="0"/>
              <c:showBubbleSize val="0"/>
            </c:dLbl>
            <c:dLbl>
              <c:idx val="1"/>
              <c:tx>
                <c:rich>
                  <a:bodyPr/>
                  <a:lstStyle/>
                  <a:p>
                    <a:r>
                      <a:rPr lang="zh-TW" altLang="en-US" sz="2000" b="1" dirty="0"/>
                      <a:t>第</a:t>
                    </a:r>
                    <a:r>
                      <a:rPr lang="en-US" altLang="zh-TW" sz="2000" b="1" dirty="0"/>
                      <a:t>2</a:t>
                    </a:r>
                    <a:r>
                      <a:rPr lang="zh-TW" altLang="en-US" sz="2000" b="1" dirty="0"/>
                      <a:t>期</a:t>
                    </a:r>
                    <a:r>
                      <a:rPr lang="en-US" altLang="zh-TW" sz="2000" b="1" dirty="0"/>
                      <a:t>,</a:t>
                    </a:r>
                  </a:p>
                  <a:p>
                    <a:r>
                      <a:rPr lang="en-US" altLang="zh-TW" sz="2000" b="1" dirty="0" smtClean="0"/>
                      <a:t>27,605</a:t>
                    </a:r>
                    <a:endParaRPr lang="en-US" altLang="zh-TW" sz="2000" b="1" dirty="0"/>
                  </a:p>
                  <a:p>
                    <a:r>
                      <a:rPr lang="en-US" altLang="zh-TW" sz="2000" b="1" dirty="0"/>
                      <a:t> 36%</a:t>
                    </a:r>
                    <a:endParaRPr lang="zh-TW" altLang="en-US" sz="2000" b="1" dirty="0"/>
                  </a:p>
                </c:rich>
              </c:tx>
              <c:dLblPos val="bestFit"/>
              <c:showLegendKey val="0"/>
              <c:showVal val="0"/>
              <c:showCatName val="0"/>
              <c:showSerName val="0"/>
              <c:showPercent val="0"/>
              <c:showBubbleSize val="0"/>
            </c:dLbl>
            <c:dLbl>
              <c:idx val="2"/>
              <c:tx>
                <c:rich>
                  <a:bodyPr/>
                  <a:lstStyle/>
                  <a:p>
                    <a:r>
                      <a:rPr lang="zh-TW" altLang="en-US" sz="2000" b="1" dirty="0"/>
                      <a:t>第</a:t>
                    </a:r>
                    <a:r>
                      <a:rPr lang="en-US" altLang="zh-TW" sz="2000" b="1" dirty="0"/>
                      <a:t>3</a:t>
                    </a:r>
                    <a:r>
                      <a:rPr lang="en-US" altLang="en-US" sz="2000" b="1" dirty="0"/>
                      <a:t>a</a:t>
                    </a:r>
                    <a:r>
                      <a:rPr lang="zh-TW" altLang="en-US" sz="2000" b="1" dirty="0"/>
                      <a:t>期</a:t>
                    </a:r>
                    <a:r>
                      <a:rPr lang="en-US" altLang="zh-TW" sz="2000" b="1" dirty="0"/>
                      <a:t> </a:t>
                    </a:r>
                  </a:p>
                  <a:p>
                    <a:r>
                      <a:rPr lang="en-US" altLang="zh-TW" sz="2000" b="1" dirty="0" smtClean="0"/>
                      <a:t>36,715 </a:t>
                    </a:r>
                    <a:endParaRPr lang="en-US" altLang="zh-TW" sz="2000" b="1" dirty="0"/>
                  </a:p>
                  <a:p>
                    <a:r>
                      <a:rPr lang="en-US" altLang="zh-TW" sz="2000" b="1" dirty="0"/>
                      <a:t>47%</a:t>
                    </a:r>
                    <a:endParaRPr lang="zh-TW" altLang="en-US" sz="2000" b="1" dirty="0"/>
                  </a:p>
                </c:rich>
              </c:tx>
              <c:dLblPos val="bestFit"/>
              <c:showLegendKey val="0"/>
              <c:showVal val="0"/>
              <c:showCatName val="0"/>
              <c:showSerName val="0"/>
              <c:showPercent val="0"/>
              <c:showBubbleSize val="0"/>
            </c:dLbl>
            <c:dLbl>
              <c:idx val="3"/>
              <c:delete val="1"/>
            </c:dLbl>
            <c:numFmt formatCode="0%" sourceLinked="0"/>
            <c:txPr>
              <a:bodyPr/>
              <a:lstStyle/>
              <a:p>
                <a:pPr>
                  <a:defRPr sz="2000" b="1"/>
                </a:pPr>
                <a:endParaRPr lang="zh-TW"/>
              </a:p>
            </c:txPr>
            <c:dLblPos val="bestFit"/>
            <c:showLegendKey val="0"/>
            <c:showVal val="1"/>
            <c:showCatName val="1"/>
            <c:showSerName val="0"/>
            <c:showPercent val="1"/>
            <c:showBubbleSize val="0"/>
            <c:showLeaderLines val="1"/>
          </c:dLbls>
          <c:cat>
            <c:strRef>
              <c:f>PIE_CKD!$A$2:$A$5</c:f>
              <c:strCache>
                <c:ptCount val="4"/>
                <c:pt idx="0">
                  <c:v>第1期</c:v>
                </c:pt>
                <c:pt idx="1">
                  <c:v>第2期</c:v>
                </c:pt>
                <c:pt idx="2">
                  <c:v>第3a期</c:v>
                </c:pt>
                <c:pt idx="3">
                  <c:v>第3b期</c:v>
                </c:pt>
              </c:strCache>
            </c:strRef>
          </c:cat>
          <c:val>
            <c:numRef>
              <c:f>PIE_CKD!$B$2:$B$5</c:f>
              <c:numCache>
                <c:formatCode>General</c:formatCode>
                <c:ptCount val="4"/>
                <c:pt idx="0">
                  <c:v>13270</c:v>
                </c:pt>
                <c:pt idx="1">
                  <c:v>27605</c:v>
                </c:pt>
                <c:pt idx="2">
                  <c:v>36715</c:v>
                </c:pt>
                <c:pt idx="3">
                  <c:v>2</c:v>
                </c:pt>
              </c:numCache>
            </c:numRef>
          </c:val>
        </c:ser>
        <c:dLbls>
          <c:showLegendKey val="0"/>
          <c:showVal val="1"/>
          <c:showCatName val="0"/>
          <c:showSerName val="0"/>
          <c:showPercent val="0"/>
          <c:showBubbleSize val="0"/>
          <c:showLeaderLines val="1"/>
        </c:dLbls>
        <c:firstSliceAng val="0"/>
      </c:pieChart>
      <c:spPr>
        <a:noFill/>
        <a:ln w="25400">
          <a:noFill/>
        </a:ln>
      </c:spPr>
    </c:plotArea>
    <c:plotVisOnly val="1"/>
    <c:dispBlanksAs val="zero"/>
    <c:showDLblsOverMax val="0"/>
  </c:chart>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7.1068265999460353E-2"/>
          <c:y val="0.20648096234220994"/>
          <c:w val="0.91179777761424685"/>
          <c:h val="0.70817074665268465"/>
        </c:manualLayout>
      </c:layout>
      <c:barChart>
        <c:barDir val="col"/>
        <c:grouping val="clustered"/>
        <c:varyColors val="0"/>
        <c:ser>
          <c:idx val="0"/>
          <c:order val="0"/>
          <c:tx>
            <c:strRef>
              <c:f>S_SICK!$B$1</c:f>
              <c:strCache>
                <c:ptCount val="1"/>
                <c:pt idx="0">
                  <c:v>人數</c:v>
                </c:pt>
              </c:strCache>
            </c:strRef>
          </c:tx>
          <c:invertIfNegative val="0"/>
          <c:dLbls>
            <c:dLbl>
              <c:idx val="0"/>
              <c:tx>
                <c:rich>
                  <a:bodyPr/>
                  <a:lstStyle/>
                  <a:p>
                    <a:r>
                      <a:rPr lang="en-US" altLang="en-US" dirty="0" smtClean="0"/>
                      <a:t>48,260 (62%)</a:t>
                    </a:r>
                    <a:endParaRPr lang="en-US" altLang="en-US" dirty="0"/>
                  </a:p>
                </c:rich>
              </c:tx>
              <c:showLegendKey val="0"/>
              <c:showVal val="1"/>
              <c:showCatName val="0"/>
              <c:showSerName val="0"/>
              <c:showPercent val="0"/>
              <c:showBubbleSize val="0"/>
            </c:dLbl>
            <c:dLbl>
              <c:idx val="1"/>
              <c:tx>
                <c:rich>
                  <a:bodyPr/>
                  <a:lstStyle/>
                  <a:p>
                    <a:r>
                      <a:rPr lang="en-US" altLang="en-US" dirty="0" smtClean="0"/>
                      <a:t>43,339 (56%)</a:t>
                    </a:r>
                    <a:endParaRPr lang="en-US" altLang="en-US" dirty="0"/>
                  </a:p>
                </c:rich>
              </c:tx>
              <c:showLegendKey val="0"/>
              <c:showVal val="1"/>
              <c:showCatName val="0"/>
              <c:showSerName val="0"/>
              <c:showPercent val="0"/>
              <c:showBubbleSize val="0"/>
            </c:dLbl>
            <c:dLbl>
              <c:idx val="2"/>
              <c:tx>
                <c:rich>
                  <a:bodyPr/>
                  <a:lstStyle/>
                  <a:p>
                    <a:r>
                      <a:rPr lang="en-US" altLang="en-US" dirty="0" smtClean="0"/>
                      <a:t>22,983 (30%)</a:t>
                    </a:r>
                    <a:endParaRPr lang="en-US" altLang="en-US" dirty="0"/>
                  </a:p>
                </c:rich>
              </c:tx>
              <c:showLegendKey val="0"/>
              <c:showVal val="1"/>
              <c:showCatName val="0"/>
              <c:showSerName val="0"/>
              <c:showPercent val="0"/>
              <c:showBubbleSize val="0"/>
            </c:dLbl>
            <c:dLbl>
              <c:idx val="3"/>
              <c:tx>
                <c:rich>
                  <a:bodyPr/>
                  <a:lstStyle/>
                  <a:p>
                    <a:r>
                      <a:rPr lang="en-US" altLang="en-US" dirty="0" smtClean="0"/>
                      <a:t>15,318 (20%)</a:t>
                    </a:r>
                    <a:endParaRPr lang="en-US" altLang="en-US" dirty="0"/>
                  </a:p>
                </c:rich>
              </c:tx>
              <c:showLegendKey val="0"/>
              <c:showVal val="1"/>
              <c:showCatName val="0"/>
              <c:showSerName val="0"/>
              <c:showPercent val="0"/>
              <c:showBubbleSize val="0"/>
            </c:dLbl>
            <c:dLbl>
              <c:idx val="4"/>
              <c:tx>
                <c:rich>
                  <a:bodyPr/>
                  <a:lstStyle/>
                  <a:p>
                    <a:r>
                      <a:rPr lang="en-US" altLang="en-US" dirty="0" smtClean="0"/>
                      <a:t>7,968 (10%)</a:t>
                    </a:r>
                    <a:endParaRPr lang="en-US" altLang="en-US" dirty="0"/>
                  </a:p>
                </c:rich>
              </c:tx>
              <c:showLegendKey val="0"/>
              <c:showVal val="1"/>
              <c:showCatName val="0"/>
              <c:showSerName val="0"/>
              <c:showPercent val="0"/>
              <c:showBubbleSize val="0"/>
            </c:dLbl>
            <c:dLbl>
              <c:idx val="5"/>
              <c:tx>
                <c:rich>
                  <a:bodyPr/>
                  <a:lstStyle/>
                  <a:p>
                    <a:r>
                      <a:rPr lang="en-US" altLang="en-US" dirty="0" smtClean="0"/>
                      <a:t>4,211 (5%)</a:t>
                    </a:r>
                    <a:endParaRPr lang="en-US" altLang="en-US" dirty="0"/>
                  </a:p>
                </c:rich>
              </c:tx>
              <c:showLegendKey val="0"/>
              <c:showVal val="1"/>
              <c:showCatName val="0"/>
              <c:showSerName val="0"/>
              <c:showPercent val="0"/>
              <c:showBubbleSize val="0"/>
            </c:dLbl>
            <c:dLbl>
              <c:idx val="6"/>
              <c:tx>
                <c:rich>
                  <a:bodyPr/>
                  <a:lstStyle/>
                  <a:p>
                    <a:r>
                      <a:rPr lang="en-US" altLang="en-US" dirty="0" smtClean="0"/>
                      <a:t>1,281 (2%)</a:t>
                    </a:r>
                    <a:endParaRPr lang="en-US" altLang="en-US" dirty="0"/>
                  </a:p>
                </c:rich>
              </c:tx>
              <c:showLegendKey val="0"/>
              <c:showVal val="1"/>
              <c:showCatName val="0"/>
              <c:showSerName val="0"/>
              <c:showPercent val="0"/>
              <c:showBubbleSize val="0"/>
            </c:dLbl>
            <c:txPr>
              <a:bodyPr/>
              <a:lstStyle/>
              <a:p>
                <a:pPr>
                  <a:defRPr sz="1800"/>
                </a:pPr>
                <a:endParaRPr lang="zh-TW"/>
              </a:p>
            </c:txPr>
            <c:showLegendKey val="0"/>
            <c:showVal val="1"/>
            <c:showCatName val="0"/>
            <c:showSerName val="0"/>
            <c:showPercent val="0"/>
            <c:showBubbleSize val="0"/>
            <c:showLeaderLines val="0"/>
          </c:dLbls>
          <c:cat>
            <c:strRef>
              <c:f>S_SICK!$A$2:$A$8</c:f>
              <c:strCache>
                <c:ptCount val="7"/>
                <c:pt idx="0">
                  <c:v>高血壓</c:v>
                </c:pt>
                <c:pt idx="1">
                  <c:v>糖尿病</c:v>
                </c:pt>
                <c:pt idx="2">
                  <c:v>高血脂症</c:v>
                </c:pt>
                <c:pt idx="3">
                  <c:v>腎臟病</c:v>
                </c:pt>
                <c:pt idx="4">
                  <c:v>心臟血管疾病</c:v>
                </c:pt>
                <c:pt idx="5">
                  <c:v>慢性肝病</c:v>
                </c:pt>
                <c:pt idx="6">
                  <c:v>癌症</c:v>
                </c:pt>
              </c:strCache>
            </c:strRef>
          </c:cat>
          <c:val>
            <c:numRef>
              <c:f>S_SICK!$B$2:$B$8</c:f>
              <c:numCache>
                <c:formatCode>General</c:formatCode>
                <c:ptCount val="7"/>
                <c:pt idx="0">
                  <c:v>48260</c:v>
                </c:pt>
                <c:pt idx="1">
                  <c:v>43339</c:v>
                </c:pt>
                <c:pt idx="2">
                  <c:v>22983</c:v>
                </c:pt>
                <c:pt idx="3">
                  <c:v>15318</c:v>
                </c:pt>
                <c:pt idx="4">
                  <c:v>7968</c:v>
                </c:pt>
                <c:pt idx="5">
                  <c:v>4211</c:v>
                </c:pt>
                <c:pt idx="6">
                  <c:v>1281</c:v>
                </c:pt>
              </c:numCache>
            </c:numRef>
          </c:val>
        </c:ser>
        <c:dLbls>
          <c:showLegendKey val="0"/>
          <c:showVal val="1"/>
          <c:showCatName val="0"/>
          <c:showSerName val="0"/>
          <c:showPercent val="0"/>
          <c:showBubbleSize val="0"/>
        </c:dLbls>
        <c:gapWidth val="150"/>
        <c:axId val="90225280"/>
        <c:axId val="90374528"/>
      </c:barChart>
      <c:catAx>
        <c:axId val="90225280"/>
        <c:scaling>
          <c:orientation val="minMax"/>
        </c:scaling>
        <c:delete val="0"/>
        <c:axPos val="b"/>
        <c:numFmt formatCode="General" sourceLinked="1"/>
        <c:majorTickMark val="out"/>
        <c:minorTickMark val="none"/>
        <c:tickLblPos val="nextTo"/>
        <c:txPr>
          <a:bodyPr/>
          <a:lstStyle/>
          <a:p>
            <a:pPr>
              <a:defRPr sz="1600">
                <a:latin typeface="標楷體" pitchFamily="65" charset="-120"/>
                <a:ea typeface="標楷體" pitchFamily="65" charset="-120"/>
              </a:defRPr>
            </a:pPr>
            <a:endParaRPr lang="zh-TW"/>
          </a:p>
        </c:txPr>
        <c:crossAx val="90374528"/>
        <c:crosses val="autoZero"/>
        <c:auto val="1"/>
        <c:lblAlgn val="ctr"/>
        <c:lblOffset val="100"/>
        <c:noMultiLvlLbl val="0"/>
      </c:catAx>
      <c:valAx>
        <c:axId val="90374528"/>
        <c:scaling>
          <c:orientation val="minMax"/>
        </c:scaling>
        <c:delete val="0"/>
        <c:axPos val="l"/>
        <c:majorGridlines/>
        <c:numFmt formatCode="General" sourceLinked="1"/>
        <c:majorTickMark val="out"/>
        <c:minorTickMark val="none"/>
        <c:tickLblPos val="nextTo"/>
        <c:txPr>
          <a:bodyPr/>
          <a:lstStyle/>
          <a:p>
            <a:pPr>
              <a:defRPr sz="1400"/>
            </a:pPr>
            <a:endParaRPr lang="zh-TW"/>
          </a:p>
        </c:txPr>
        <c:crossAx val="90225280"/>
        <c:crosses val="autoZero"/>
        <c:crossBetween val="between"/>
      </c:valAx>
    </c:plotArea>
    <c:plotVisOnly val="1"/>
    <c:dispBlanksAs val="gap"/>
    <c:showDLblsOverMax val="0"/>
  </c:chart>
  <c:txPr>
    <a:bodyPr/>
    <a:lstStyle/>
    <a:p>
      <a:pPr>
        <a:defRPr b="1"/>
      </a:pPr>
      <a:endParaRPr lang="zh-TW"/>
    </a:p>
  </c:txPr>
  <c:externalData r:id="rId2">
    <c:autoUpdate val="0"/>
  </c:externalData>
  <c:userShapes r:id="rId3"/>
</c:chartSpac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3">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E0DAAD-AF40-42E2-AAD1-36BE81FF54B8}" type="doc">
      <dgm:prSet loTypeId="urn:microsoft.com/office/officeart/2005/8/layout/chevron2" loCatId="list" qsTypeId="urn:microsoft.com/office/officeart/2005/8/quickstyle/simple1#1" qsCatId="simple" csTypeId="urn:microsoft.com/office/officeart/2005/8/colors/accent1_2#1" csCatId="accent1" phldr="1"/>
      <dgm:spPr/>
      <dgm:t>
        <a:bodyPr/>
        <a:lstStyle/>
        <a:p>
          <a:endParaRPr lang="zh-TW" altLang="en-US"/>
        </a:p>
      </dgm:t>
    </dgm:pt>
    <dgm:pt modelId="{296A8020-5EBE-426A-B53E-7194AE4F95F1}">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1</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67AE45F0-59FE-467A-8FE9-26EACBD80E54}" type="parTrans" cxnId="{55688C40-A1E6-4224-9EFD-AC1A37B23BD7}">
      <dgm:prSet/>
      <dgm:spPr/>
      <dgm:t>
        <a:bodyPr/>
        <a:lstStyle/>
        <a:p>
          <a:endParaRPr lang="zh-TW" altLang="en-US"/>
        </a:p>
      </dgm:t>
    </dgm:pt>
    <dgm:pt modelId="{DDFD17EE-D636-4718-8006-77BBF72A720F}" type="sibTrans" cxnId="{55688C40-A1E6-4224-9EFD-AC1A37B23BD7}">
      <dgm:prSet/>
      <dgm:spPr/>
      <dgm:t>
        <a:bodyPr/>
        <a:lstStyle/>
        <a:p>
          <a:endParaRPr lang="zh-TW" altLang="en-US"/>
        </a:p>
      </dgm:t>
    </dgm:pt>
    <dgm:pt modelId="{A670D8E2-EC43-4370-8C77-B70680CEC8FE}">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2 </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E993CF5B-0F13-4C6A-BCD0-78606CBBA3EA}" type="parTrans" cxnId="{4964DC9A-AFF6-4822-8456-3A4073E0172D}">
      <dgm:prSet/>
      <dgm:spPr/>
      <dgm:t>
        <a:bodyPr/>
        <a:lstStyle/>
        <a:p>
          <a:endParaRPr lang="zh-TW" altLang="en-US"/>
        </a:p>
      </dgm:t>
    </dgm:pt>
    <dgm:pt modelId="{5BBF07B0-AF49-4556-951A-A6F7F1E26E18}" type="sibTrans" cxnId="{4964DC9A-AFF6-4822-8456-3A4073E0172D}">
      <dgm:prSet/>
      <dgm:spPr/>
      <dgm:t>
        <a:bodyPr/>
        <a:lstStyle/>
        <a:p>
          <a:endParaRPr lang="zh-TW" altLang="en-US"/>
        </a:p>
      </dgm:t>
    </dgm:pt>
    <dgm:pt modelId="{0D2B68FA-0EDE-48A7-8873-7C132B23B2CD}">
      <dgm:prSet phldrT="[文字]"/>
      <dgm:spPr/>
      <dgm:t>
        <a:bodyPr/>
        <a:lstStyle/>
        <a:p>
          <a:r>
            <a:rPr lang="en-US" dirty="0" err="1" smtClean="0"/>
            <a:t>eGFR</a:t>
          </a:r>
          <a:r>
            <a:rPr lang="en-US" dirty="0" smtClean="0"/>
            <a:t> 60~89.9 ml/min/1.73 m</a:t>
          </a:r>
          <a:r>
            <a:rPr lang="en-US" baseline="30000" dirty="0" smtClean="0"/>
            <a:t>2</a:t>
          </a:r>
          <a:r>
            <a:rPr lang="en-US" dirty="0" smtClean="0"/>
            <a:t> </a:t>
          </a:r>
          <a:r>
            <a:rPr lang="zh-TW" dirty="0" smtClean="0"/>
            <a:t>＋</a:t>
          </a:r>
          <a:r>
            <a:rPr lang="en-US" dirty="0" smtClean="0"/>
            <a:t>U</a:t>
          </a:r>
          <a:r>
            <a:rPr lang="en-US" baseline="-25000" dirty="0" smtClean="0"/>
            <a:t>PCR</a:t>
          </a:r>
          <a:r>
            <a:rPr lang="en-US" dirty="0" smtClean="0"/>
            <a:t>≧150 mg/gm </a:t>
          </a:r>
          <a:r>
            <a:rPr lang="en-US" altLang="zh-TW" dirty="0" smtClean="0"/>
            <a:t>(</a:t>
          </a:r>
          <a:r>
            <a:rPr lang="zh-TW" altLang="en-US" dirty="0" smtClean="0"/>
            <a:t>或</a:t>
          </a:r>
          <a:r>
            <a:rPr lang="zh-TW" dirty="0" smtClean="0"/>
            <a:t>糖尿病患者</a:t>
          </a:r>
          <a:r>
            <a:rPr lang="en-US" dirty="0" smtClean="0"/>
            <a:t>U</a:t>
          </a:r>
          <a:r>
            <a:rPr lang="en-US" baseline="-25000" dirty="0" smtClean="0"/>
            <a:t>ACR</a:t>
          </a:r>
          <a:r>
            <a:rPr lang="en-US" dirty="0" smtClean="0"/>
            <a:t>≧30 mg/gm</a:t>
          </a:r>
          <a:r>
            <a:rPr lang="en-US" altLang="zh-TW" dirty="0" smtClean="0"/>
            <a:t>)</a:t>
          </a:r>
          <a:endParaRPr lang="zh-TW" altLang="en-US" dirty="0">
            <a:latin typeface="Times New Roman" pitchFamily="18" charset="0"/>
            <a:ea typeface="標楷體" pitchFamily="65" charset="-120"/>
            <a:cs typeface="Times New Roman" pitchFamily="18" charset="0"/>
          </a:endParaRPr>
        </a:p>
      </dgm:t>
    </dgm:pt>
    <dgm:pt modelId="{CFFFAAAD-1698-41C8-AD0C-AEA421A09DD3}" type="parTrans" cxnId="{2CD00CDC-95DC-46A8-9E83-4ABCBAE0083F}">
      <dgm:prSet/>
      <dgm:spPr/>
      <dgm:t>
        <a:bodyPr/>
        <a:lstStyle/>
        <a:p>
          <a:endParaRPr lang="zh-TW" altLang="en-US"/>
        </a:p>
      </dgm:t>
    </dgm:pt>
    <dgm:pt modelId="{D4295B0B-F1D8-462F-96B9-F3A7E3CD3017}" type="sibTrans" cxnId="{2CD00CDC-95DC-46A8-9E83-4ABCBAE0083F}">
      <dgm:prSet/>
      <dgm:spPr/>
      <dgm:t>
        <a:bodyPr/>
        <a:lstStyle/>
        <a:p>
          <a:endParaRPr lang="zh-TW" altLang="en-US"/>
        </a:p>
      </dgm:t>
    </dgm:pt>
    <dgm:pt modelId="{97B360DF-4482-45C8-8844-D579A5415C63}">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3a </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84020F46-F2F2-445D-9E89-8391B46FD59F}" type="parTrans" cxnId="{7184F5C7-B78A-47E3-AC65-AA89B3655B2F}">
      <dgm:prSet/>
      <dgm:spPr/>
      <dgm:t>
        <a:bodyPr/>
        <a:lstStyle/>
        <a:p>
          <a:endParaRPr lang="zh-TW" altLang="en-US"/>
        </a:p>
      </dgm:t>
    </dgm:pt>
    <dgm:pt modelId="{566B28DB-94CD-44EF-9A56-CC6535596B4B}" type="sibTrans" cxnId="{7184F5C7-B78A-47E3-AC65-AA89B3655B2F}">
      <dgm:prSet/>
      <dgm:spPr/>
      <dgm:t>
        <a:bodyPr/>
        <a:lstStyle/>
        <a:p>
          <a:endParaRPr lang="zh-TW" altLang="en-US"/>
        </a:p>
      </dgm:t>
    </dgm:pt>
    <dgm:pt modelId="{344F7B55-A3B3-4750-9F2E-3F794CA4FA33}">
      <dgm:prSet/>
      <dgm:spPr/>
      <dgm:t>
        <a:bodyPr/>
        <a:lstStyle/>
        <a:p>
          <a:r>
            <a:rPr lang="en-US" dirty="0" err="1" smtClean="0"/>
            <a:t>eGFR</a:t>
          </a:r>
          <a:r>
            <a:rPr lang="en-US" dirty="0" smtClean="0"/>
            <a:t> 45~59.9 ml/min/1.73 m</a:t>
          </a:r>
          <a:r>
            <a:rPr lang="en-US" baseline="30000" dirty="0" smtClean="0"/>
            <a:t>2</a:t>
          </a:r>
          <a:r>
            <a:rPr lang="zh-TW" dirty="0" smtClean="0"/>
            <a:t>之各種疾病病患</a:t>
          </a:r>
          <a:endParaRPr lang="zh-TW" altLang="en-US" dirty="0">
            <a:latin typeface="Times New Roman" pitchFamily="18" charset="0"/>
            <a:ea typeface="標楷體" pitchFamily="65" charset="-120"/>
            <a:cs typeface="Times New Roman" pitchFamily="18" charset="0"/>
          </a:endParaRPr>
        </a:p>
      </dgm:t>
    </dgm:pt>
    <dgm:pt modelId="{BA27E54F-D2DF-44C5-BA35-9CB649362F6C}" type="parTrans" cxnId="{EAD47497-3081-4400-8487-70D90AF026E7}">
      <dgm:prSet/>
      <dgm:spPr/>
      <dgm:t>
        <a:bodyPr/>
        <a:lstStyle/>
        <a:p>
          <a:endParaRPr lang="zh-TW" altLang="en-US"/>
        </a:p>
      </dgm:t>
    </dgm:pt>
    <dgm:pt modelId="{CBDD53E9-A8E7-4738-A256-3245EF2FCC8F}" type="sibTrans" cxnId="{EAD47497-3081-4400-8487-70D90AF026E7}">
      <dgm:prSet/>
      <dgm:spPr/>
      <dgm:t>
        <a:bodyPr/>
        <a:lstStyle/>
        <a:p>
          <a:endParaRPr lang="zh-TW" altLang="en-US"/>
        </a:p>
      </dgm:t>
    </dgm:pt>
    <dgm:pt modelId="{1BBD2B0B-E2B4-49F4-A662-D8D438A6EFC1}">
      <dgm:prSet phldrT="[文字]"/>
      <dgm:spPr/>
      <dgm:t>
        <a:bodyPr/>
        <a:lstStyle/>
        <a:p>
          <a:r>
            <a:rPr lang="zh-TW" dirty="0" smtClean="0"/>
            <a:t>腎功能正常但有蛋白尿、血尿等腎臟損傷狀況</a:t>
          </a:r>
          <a:endParaRPr lang="zh-TW" altLang="en-US" dirty="0"/>
        </a:p>
      </dgm:t>
    </dgm:pt>
    <dgm:pt modelId="{9D5C718C-6263-467E-A2F5-1393DFAB1436}" type="parTrans" cxnId="{5C89A0B2-42E6-4610-9555-32DE41F65FB3}">
      <dgm:prSet/>
      <dgm:spPr/>
      <dgm:t>
        <a:bodyPr/>
        <a:lstStyle/>
        <a:p>
          <a:endParaRPr lang="zh-TW" altLang="en-US"/>
        </a:p>
      </dgm:t>
    </dgm:pt>
    <dgm:pt modelId="{7649B3A2-4BF4-4694-87C1-85E5EA9EB380}" type="sibTrans" cxnId="{5C89A0B2-42E6-4610-9555-32DE41F65FB3}">
      <dgm:prSet/>
      <dgm:spPr/>
      <dgm:t>
        <a:bodyPr/>
        <a:lstStyle/>
        <a:p>
          <a:endParaRPr lang="zh-TW" altLang="en-US"/>
        </a:p>
      </dgm:t>
    </dgm:pt>
    <dgm:pt modelId="{EEE2CCE8-AD52-4B4D-A7FE-DD7001EE1277}">
      <dgm:prSet phldrT="[文字]"/>
      <dgm:spPr/>
      <dgm:t>
        <a:bodyPr/>
        <a:lstStyle/>
        <a:p>
          <a:r>
            <a:rPr lang="en-US" dirty="0" err="1" smtClean="0"/>
            <a:t>eGFR</a:t>
          </a:r>
          <a:r>
            <a:rPr lang="zh-TW" dirty="0" smtClean="0"/>
            <a:t>≧</a:t>
          </a:r>
          <a:r>
            <a:rPr lang="en-US" dirty="0" smtClean="0"/>
            <a:t>90 ml/min/1.73 m</a:t>
          </a:r>
          <a:r>
            <a:rPr lang="en-US" baseline="30000" dirty="0" smtClean="0"/>
            <a:t>2</a:t>
          </a:r>
          <a:r>
            <a:rPr lang="en-US" dirty="0" smtClean="0"/>
            <a:t> </a:t>
          </a:r>
          <a:r>
            <a:rPr lang="zh-TW" dirty="0" smtClean="0"/>
            <a:t>＋</a:t>
          </a:r>
          <a:r>
            <a:rPr lang="en-US" dirty="0" smtClean="0"/>
            <a:t>U</a:t>
          </a:r>
          <a:r>
            <a:rPr lang="en-US" baseline="-25000" dirty="0" smtClean="0"/>
            <a:t>PCR</a:t>
          </a:r>
          <a:r>
            <a:rPr lang="en-US" dirty="0" smtClean="0"/>
            <a:t>≧150 mg/gm(</a:t>
          </a:r>
          <a:r>
            <a:rPr lang="zh-TW" altLang="en-US" dirty="0" smtClean="0"/>
            <a:t>或</a:t>
          </a:r>
          <a:r>
            <a:rPr lang="zh-TW" dirty="0" smtClean="0"/>
            <a:t>糖尿病患者</a:t>
          </a:r>
          <a:r>
            <a:rPr lang="en-US" dirty="0" smtClean="0"/>
            <a:t>U</a:t>
          </a:r>
          <a:r>
            <a:rPr lang="en-US" baseline="-25000" dirty="0" smtClean="0"/>
            <a:t>ACR</a:t>
          </a:r>
          <a:r>
            <a:rPr lang="en-US" dirty="0" smtClean="0"/>
            <a:t>≧30 mg/gm)</a:t>
          </a:r>
          <a:endParaRPr lang="zh-TW" altLang="en-US" dirty="0">
            <a:latin typeface="標楷體" pitchFamily="65" charset="-120"/>
            <a:ea typeface="標楷體" pitchFamily="65" charset="-120"/>
            <a:cs typeface="Times New Roman" pitchFamily="18" charset="0"/>
          </a:endParaRPr>
        </a:p>
      </dgm:t>
    </dgm:pt>
    <dgm:pt modelId="{4E53EE4D-B1B7-4485-893C-4035278F27A5}" type="parTrans" cxnId="{5F51ADD0-D743-474C-AFDD-667477B716F2}">
      <dgm:prSet/>
      <dgm:spPr/>
      <dgm:t>
        <a:bodyPr/>
        <a:lstStyle/>
        <a:p>
          <a:endParaRPr lang="zh-TW" altLang="en-US"/>
        </a:p>
      </dgm:t>
    </dgm:pt>
    <dgm:pt modelId="{DC6156B8-EA00-4DF6-B0EC-9AA9BA119F3F}" type="sibTrans" cxnId="{5F51ADD0-D743-474C-AFDD-667477B716F2}">
      <dgm:prSet/>
      <dgm:spPr/>
      <dgm:t>
        <a:bodyPr/>
        <a:lstStyle/>
        <a:p>
          <a:endParaRPr lang="zh-TW" altLang="en-US"/>
        </a:p>
      </dgm:t>
    </dgm:pt>
    <dgm:pt modelId="{0303D929-86EB-4E0D-A3B8-C8650A97047D}">
      <dgm:prSet phldrT="[文字]"/>
      <dgm:spPr/>
      <dgm:t>
        <a:bodyPr/>
        <a:lstStyle/>
        <a:p>
          <a:r>
            <a:rPr lang="zh-TW" dirty="0" smtClean="0"/>
            <a:t>輕度慢性腎衰竭，併有蛋白尿、血尿等</a:t>
          </a:r>
          <a:endParaRPr lang="zh-TW" altLang="en-US" dirty="0">
            <a:latin typeface="Times New Roman" pitchFamily="18" charset="0"/>
            <a:ea typeface="標楷體" pitchFamily="65" charset="-120"/>
            <a:cs typeface="Times New Roman" pitchFamily="18" charset="0"/>
          </a:endParaRPr>
        </a:p>
      </dgm:t>
    </dgm:pt>
    <dgm:pt modelId="{5456FC00-02B3-4442-8151-C4976BA05C11}" type="parTrans" cxnId="{9F66259A-369A-4041-A1C6-B78DA8848126}">
      <dgm:prSet/>
      <dgm:spPr/>
      <dgm:t>
        <a:bodyPr/>
        <a:lstStyle/>
        <a:p>
          <a:endParaRPr lang="zh-TW" altLang="en-US"/>
        </a:p>
      </dgm:t>
    </dgm:pt>
    <dgm:pt modelId="{699BCE8F-5C98-4E67-AD5D-B3238992E86A}" type="sibTrans" cxnId="{9F66259A-369A-4041-A1C6-B78DA8848126}">
      <dgm:prSet/>
      <dgm:spPr/>
      <dgm:t>
        <a:bodyPr/>
        <a:lstStyle/>
        <a:p>
          <a:endParaRPr lang="zh-TW" altLang="en-US"/>
        </a:p>
      </dgm:t>
    </dgm:pt>
    <dgm:pt modelId="{5DBD0A3B-EC24-4FEE-A4FC-49368A2C60EF}">
      <dgm:prSet/>
      <dgm:spPr/>
      <dgm:t>
        <a:bodyPr/>
        <a:lstStyle/>
        <a:p>
          <a:r>
            <a:rPr lang="zh-TW" altLang="en-US" dirty="0" smtClean="0"/>
            <a:t>中度慢性腎衰竭</a:t>
          </a:r>
          <a:endParaRPr lang="zh-TW" altLang="en-US" dirty="0"/>
        </a:p>
      </dgm:t>
    </dgm:pt>
    <dgm:pt modelId="{CC59E74C-56CA-42E7-A90C-9901A126E67F}" type="parTrans" cxnId="{F14BF7BB-62A2-433B-8DE9-906728C8CD92}">
      <dgm:prSet/>
      <dgm:spPr/>
      <dgm:t>
        <a:bodyPr/>
        <a:lstStyle/>
        <a:p>
          <a:endParaRPr lang="zh-TW" altLang="en-US"/>
        </a:p>
      </dgm:t>
    </dgm:pt>
    <dgm:pt modelId="{90326573-EE8D-499E-ADBC-6E11A8CB0903}" type="sibTrans" cxnId="{F14BF7BB-62A2-433B-8DE9-906728C8CD92}">
      <dgm:prSet/>
      <dgm:spPr/>
      <dgm:t>
        <a:bodyPr/>
        <a:lstStyle/>
        <a:p>
          <a:endParaRPr lang="zh-TW" altLang="en-US"/>
        </a:p>
      </dgm:t>
    </dgm:pt>
    <dgm:pt modelId="{F2BF71E7-F244-47CB-AF06-921F9C13CF7A}" type="pres">
      <dgm:prSet presAssocID="{3BE0DAAD-AF40-42E2-AAD1-36BE81FF54B8}" presName="linearFlow" presStyleCnt="0">
        <dgm:presLayoutVars>
          <dgm:dir/>
          <dgm:animLvl val="lvl"/>
          <dgm:resizeHandles val="exact"/>
        </dgm:presLayoutVars>
      </dgm:prSet>
      <dgm:spPr/>
      <dgm:t>
        <a:bodyPr/>
        <a:lstStyle/>
        <a:p>
          <a:endParaRPr lang="zh-TW" altLang="en-US"/>
        </a:p>
      </dgm:t>
    </dgm:pt>
    <dgm:pt modelId="{DAEF898D-B34D-4290-9633-F8AEAFDEF6EA}" type="pres">
      <dgm:prSet presAssocID="{296A8020-5EBE-426A-B53E-7194AE4F95F1}" presName="composite" presStyleCnt="0"/>
      <dgm:spPr/>
    </dgm:pt>
    <dgm:pt modelId="{92075EAF-4C7B-460A-B5FB-B770101B8157}" type="pres">
      <dgm:prSet presAssocID="{296A8020-5EBE-426A-B53E-7194AE4F95F1}" presName="parentText" presStyleLbl="alignNode1" presStyleIdx="0" presStyleCnt="3">
        <dgm:presLayoutVars>
          <dgm:chMax val="1"/>
          <dgm:bulletEnabled val="1"/>
        </dgm:presLayoutVars>
      </dgm:prSet>
      <dgm:spPr/>
      <dgm:t>
        <a:bodyPr/>
        <a:lstStyle/>
        <a:p>
          <a:endParaRPr lang="zh-TW" altLang="en-US"/>
        </a:p>
      </dgm:t>
    </dgm:pt>
    <dgm:pt modelId="{4ABB4A96-257D-40C8-853D-FC8398EA6905}" type="pres">
      <dgm:prSet presAssocID="{296A8020-5EBE-426A-B53E-7194AE4F95F1}" presName="descendantText" presStyleLbl="alignAcc1" presStyleIdx="0" presStyleCnt="3">
        <dgm:presLayoutVars>
          <dgm:bulletEnabled val="1"/>
        </dgm:presLayoutVars>
      </dgm:prSet>
      <dgm:spPr/>
      <dgm:t>
        <a:bodyPr/>
        <a:lstStyle/>
        <a:p>
          <a:endParaRPr lang="zh-TW" altLang="en-US"/>
        </a:p>
      </dgm:t>
    </dgm:pt>
    <dgm:pt modelId="{3331ED74-E169-4B1D-8765-046EAE8261F7}" type="pres">
      <dgm:prSet presAssocID="{DDFD17EE-D636-4718-8006-77BBF72A720F}" presName="sp" presStyleCnt="0"/>
      <dgm:spPr/>
    </dgm:pt>
    <dgm:pt modelId="{7FC26FA9-2C90-4AA7-B505-B6A778AA2A85}" type="pres">
      <dgm:prSet presAssocID="{A670D8E2-EC43-4370-8C77-B70680CEC8FE}" presName="composite" presStyleCnt="0"/>
      <dgm:spPr/>
    </dgm:pt>
    <dgm:pt modelId="{6BB449C3-78DA-4BBA-A331-6E93A11BF37A}" type="pres">
      <dgm:prSet presAssocID="{A670D8E2-EC43-4370-8C77-B70680CEC8FE}" presName="parentText" presStyleLbl="alignNode1" presStyleIdx="1" presStyleCnt="3">
        <dgm:presLayoutVars>
          <dgm:chMax val="1"/>
          <dgm:bulletEnabled val="1"/>
        </dgm:presLayoutVars>
      </dgm:prSet>
      <dgm:spPr/>
      <dgm:t>
        <a:bodyPr/>
        <a:lstStyle/>
        <a:p>
          <a:endParaRPr lang="zh-TW" altLang="en-US"/>
        </a:p>
      </dgm:t>
    </dgm:pt>
    <dgm:pt modelId="{2D654679-62AD-4D1F-A200-A8EA2F57AE6A}" type="pres">
      <dgm:prSet presAssocID="{A670D8E2-EC43-4370-8C77-B70680CEC8FE}" presName="descendantText" presStyleLbl="alignAcc1" presStyleIdx="1" presStyleCnt="3">
        <dgm:presLayoutVars>
          <dgm:bulletEnabled val="1"/>
        </dgm:presLayoutVars>
      </dgm:prSet>
      <dgm:spPr/>
      <dgm:t>
        <a:bodyPr/>
        <a:lstStyle/>
        <a:p>
          <a:endParaRPr lang="zh-TW" altLang="en-US"/>
        </a:p>
      </dgm:t>
    </dgm:pt>
    <dgm:pt modelId="{CB738E1D-886E-45FE-9309-427AF725E727}" type="pres">
      <dgm:prSet presAssocID="{5BBF07B0-AF49-4556-951A-A6F7F1E26E18}" presName="sp" presStyleCnt="0"/>
      <dgm:spPr/>
    </dgm:pt>
    <dgm:pt modelId="{800BFD7B-0E84-4F9A-9B17-53259B7027F9}" type="pres">
      <dgm:prSet presAssocID="{97B360DF-4482-45C8-8844-D579A5415C63}" presName="composite" presStyleCnt="0"/>
      <dgm:spPr/>
    </dgm:pt>
    <dgm:pt modelId="{FE3D37C8-7450-48C1-8B74-8E5D5F71E602}" type="pres">
      <dgm:prSet presAssocID="{97B360DF-4482-45C8-8844-D579A5415C63}" presName="parentText" presStyleLbl="alignNode1" presStyleIdx="2" presStyleCnt="3">
        <dgm:presLayoutVars>
          <dgm:chMax val="1"/>
          <dgm:bulletEnabled val="1"/>
        </dgm:presLayoutVars>
      </dgm:prSet>
      <dgm:spPr/>
      <dgm:t>
        <a:bodyPr/>
        <a:lstStyle/>
        <a:p>
          <a:endParaRPr lang="zh-TW" altLang="en-US"/>
        </a:p>
      </dgm:t>
    </dgm:pt>
    <dgm:pt modelId="{12307BBC-7DC2-4CC8-AF6E-29DD4FF46331}" type="pres">
      <dgm:prSet presAssocID="{97B360DF-4482-45C8-8844-D579A5415C63}" presName="descendantText" presStyleLbl="alignAcc1" presStyleIdx="2" presStyleCnt="3">
        <dgm:presLayoutVars>
          <dgm:bulletEnabled val="1"/>
        </dgm:presLayoutVars>
      </dgm:prSet>
      <dgm:spPr/>
      <dgm:t>
        <a:bodyPr/>
        <a:lstStyle/>
        <a:p>
          <a:endParaRPr lang="zh-TW" altLang="en-US"/>
        </a:p>
      </dgm:t>
    </dgm:pt>
  </dgm:ptLst>
  <dgm:cxnLst>
    <dgm:cxn modelId="{F14BF7BB-62A2-433B-8DE9-906728C8CD92}" srcId="{97B360DF-4482-45C8-8844-D579A5415C63}" destId="{5DBD0A3B-EC24-4FEE-A4FC-49368A2C60EF}" srcOrd="0" destOrd="0" parTransId="{CC59E74C-56CA-42E7-A90C-9901A126E67F}" sibTransId="{90326573-EE8D-499E-ADBC-6E11A8CB0903}"/>
    <dgm:cxn modelId="{1BA5D924-ADF6-4448-8FD0-D74AB872D3B8}" type="presOf" srcId="{0303D929-86EB-4E0D-A3B8-C8650A97047D}" destId="{2D654679-62AD-4D1F-A200-A8EA2F57AE6A}" srcOrd="0" destOrd="0" presId="urn:microsoft.com/office/officeart/2005/8/layout/chevron2"/>
    <dgm:cxn modelId="{4964DC9A-AFF6-4822-8456-3A4073E0172D}" srcId="{3BE0DAAD-AF40-42E2-AAD1-36BE81FF54B8}" destId="{A670D8E2-EC43-4370-8C77-B70680CEC8FE}" srcOrd="1" destOrd="0" parTransId="{E993CF5B-0F13-4C6A-BCD0-78606CBBA3EA}" sibTransId="{5BBF07B0-AF49-4556-951A-A6F7F1E26E18}"/>
    <dgm:cxn modelId="{2247D800-6AEA-4176-9AF4-C222AA86EA56}" type="presOf" srcId="{296A8020-5EBE-426A-B53E-7194AE4F95F1}" destId="{92075EAF-4C7B-460A-B5FB-B770101B8157}" srcOrd="0" destOrd="0" presId="urn:microsoft.com/office/officeart/2005/8/layout/chevron2"/>
    <dgm:cxn modelId="{EAD47497-3081-4400-8487-70D90AF026E7}" srcId="{97B360DF-4482-45C8-8844-D579A5415C63}" destId="{344F7B55-A3B3-4750-9F2E-3F794CA4FA33}" srcOrd="1" destOrd="0" parTransId="{BA27E54F-D2DF-44C5-BA35-9CB649362F6C}" sibTransId="{CBDD53E9-A8E7-4738-A256-3245EF2FCC8F}"/>
    <dgm:cxn modelId="{F3753DC0-82E0-46A3-8D33-096E6569C796}" type="presOf" srcId="{EEE2CCE8-AD52-4B4D-A7FE-DD7001EE1277}" destId="{4ABB4A96-257D-40C8-853D-FC8398EA6905}" srcOrd="0" destOrd="1" presId="urn:microsoft.com/office/officeart/2005/8/layout/chevron2"/>
    <dgm:cxn modelId="{5C89A0B2-42E6-4610-9555-32DE41F65FB3}" srcId="{296A8020-5EBE-426A-B53E-7194AE4F95F1}" destId="{1BBD2B0B-E2B4-49F4-A662-D8D438A6EFC1}" srcOrd="0" destOrd="0" parTransId="{9D5C718C-6263-467E-A2F5-1393DFAB1436}" sibTransId="{7649B3A2-4BF4-4694-87C1-85E5EA9EB380}"/>
    <dgm:cxn modelId="{1375EFDC-1E3D-4D8E-845E-DB58585EBDD7}" type="presOf" srcId="{344F7B55-A3B3-4750-9F2E-3F794CA4FA33}" destId="{12307BBC-7DC2-4CC8-AF6E-29DD4FF46331}" srcOrd="0" destOrd="1" presId="urn:microsoft.com/office/officeart/2005/8/layout/chevron2"/>
    <dgm:cxn modelId="{854191F9-2D37-4E6D-991B-4411B935801F}" type="presOf" srcId="{3BE0DAAD-AF40-42E2-AAD1-36BE81FF54B8}" destId="{F2BF71E7-F244-47CB-AF06-921F9C13CF7A}" srcOrd="0" destOrd="0" presId="urn:microsoft.com/office/officeart/2005/8/layout/chevron2"/>
    <dgm:cxn modelId="{D3800A88-57DD-4A99-AA9D-1CEC3A6318E8}" type="presOf" srcId="{A670D8E2-EC43-4370-8C77-B70680CEC8FE}" destId="{6BB449C3-78DA-4BBA-A331-6E93A11BF37A}" srcOrd="0" destOrd="0" presId="urn:microsoft.com/office/officeart/2005/8/layout/chevron2"/>
    <dgm:cxn modelId="{7184F5C7-B78A-47E3-AC65-AA89B3655B2F}" srcId="{3BE0DAAD-AF40-42E2-AAD1-36BE81FF54B8}" destId="{97B360DF-4482-45C8-8844-D579A5415C63}" srcOrd="2" destOrd="0" parTransId="{84020F46-F2F2-445D-9E89-8391B46FD59F}" sibTransId="{566B28DB-94CD-44EF-9A56-CC6535596B4B}"/>
    <dgm:cxn modelId="{129520C6-3385-4ED1-9074-5B1D354EBD92}" type="presOf" srcId="{1BBD2B0B-E2B4-49F4-A662-D8D438A6EFC1}" destId="{4ABB4A96-257D-40C8-853D-FC8398EA6905}" srcOrd="0" destOrd="0" presId="urn:microsoft.com/office/officeart/2005/8/layout/chevron2"/>
    <dgm:cxn modelId="{68DDD9C2-3062-425D-A487-AEAFF0F882BA}" type="presOf" srcId="{0D2B68FA-0EDE-48A7-8873-7C132B23B2CD}" destId="{2D654679-62AD-4D1F-A200-A8EA2F57AE6A}" srcOrd="0" destOrd="1" presId="urn:microsoft.com/office/officeart/2005/8/layout/chevron2"/>
    <dgm:cxn modelId="{5F51ADD0-D743-474C-AFDD-667477B716F2}" srcId="{296A8020-5EBE-426A-B53E-7194AE4F95F1}" destId="{EEE2CCE8-AD52-4B4D-A7FE-DD7001EE1277}" srcOrd="1" destOrd="0" parTransId="{4E53EE4D-B1B7-4485-893C-4035278F27A5}" sibTransId="{DC6156B8-EA00-4DF6-B0EC-9AA9BA119F3F}"/>
    <dgm:cxn modelId="{2CD00CDC-95DC-46A8-9E83-4ABCBAE0083F}" srcId="{A670D8E2-EC43-4370-8C77-B70680CEC8FE}" destId="{0D2B68FA-0EDE-48A7-8873-7C132B23B2CD}" srcOrd="1" destOrd="0" parTransId="{CFFFAAAD-1698-41C8-AD0C-AEA421A09DD3}" sibTransId="{D4295B0B-F1D8-462F-96B9-F3A7E3CD3017}"/>
    <dgm:cxn modelId="{6EC327D2-DD1F-4BB3-8A5C-AFB3ADB21B41}" type="presOf" srcId="{97B360DF-4482-45C8-8844-D579A5415C63}" destId="{FE3D37C8-7450-48C1-8B74-8E5D5F71E602}" srcOrd="0" destOrd="0" presId="urn:microsoft.com/office/officeart/2005/8/layout/chevron2"/>
    <dgm:cxn modelId="{6177E05D-2237-4150-A55B-DC7295B3836E}" type="presOf" srcId="{5DBD0A3B-EC24-4FEE-A4FC-49368A2C60EF}" destId="{12307BBC-7DC2-4CC8-AF6E-29DD4FF46331}" srcOrd="0" destOrd="0" presId="urn:microsoft.com/office/officeart/2005/8/layout/chevron2"/>
    <dgm:cxn modelId="{9F66259A-369A-4041-A1C6-B78DA8848126}" srcId="{A670D8E2-EC43-4370-8C77-B70680CEC8FE}" destId="{0303D929-86EB-4E0D-A3B8-C8650A97047D}" srcOrd="0" destOrd="0" parTransId="{5456FC00-02B3-4442-8151-C4976BA05C11}" sibTransId="{699BCE8F-5C98-4E67-AD5D-B3238992E86A}"/>
    <dgm:cxn modelId="{55688C40-A1E6-4224-9EFD-AC1A37B23BD7}" srcId="{3BE0DAAD-AF40-42E2-AAD1-36BE81FF54B8}" destId="{296A8020-5EBE-426A-B53E-7194AE4F95F1}" srcOrd="0" destOrd="0" parTransId="{67AE45F0-59FE-467A-8FE9-26EACBD80E54}" sibTransId="{DDFD17EE-D636-4718-8006-77BBF72A720F}"/>
    <dgm:cxn modelId="{8D5BED5D-F3D4-45ED-86BC-BA9504AE96B1}" type="presParOf" srcId="{F2BF71E7-F244-47CB-AF06-921F9C13CF7A}" destId="{DAEF898D-B34D-4290-9633-F8AEAFDEF6EA}" srcOrd="0" destOrd="0" presId="urn:microsoft.com/office/officeart/2005/8/layout/chevron2"/>
    <dgm:cxn modelId="{1F99E329-A21A-4A75-86EF-6403D464A7E4}" type="presParOf" srcId="{DAEF898D-B34D-4290-9633-F8AEAFDEF6EA}" destId="{92075EAF-4C7B-460A-B5FB-B770101B8157}" srcOrd="0" destOrd="0" presId="urn:microsoft.com/office/officeart/2005/8/layout/chevron2"/>
    <dgm:cxn modelId="{8E743DF4-CA2F-4D48-BC4D-2E251B9D9175}" type="presParOf" srcId="{DAEF898D-B34D-4290-9633-F8AEAFDEF6EA}" destId="{4ABB4A96-257D-40C8-853D-FC8398EA6905}" srcOrd="1" destOrd="0" presId="urn:microsoft.com/office/officeart/2005/8/layout/chevron2"/>
    <dgm:cxn modelId="{3C879499-2AA0-4100-9327-549870FF4034}" type="presParOf" srcId="{F2BF71E7-F244-47CB-AF06-921F9C13CF7A}" destId="{3331ED74-E169-4B1D-8765-046EAE8261F7}" srcOrd="1" destOrd="0" presId="urn:microsoft.com/office/officeart/2005/8/layout/chevron2"/>
    <dgm:cxn modelId="{CFB9E708-557A-483D-ACF1-39BC7FB09AB0}" type="presParOf" srcId="{F2BF71E7-F244-47CB-AF06-921F9C13CF7A}" destId="{7FC26FA9-2C90-4AA7-B505-B6A778AA2A85}" srcOrd="2" destOrd="0" presId="urn:microsoft.com/office/officeart/2005/8/layout/chevron2"/>
    <dgm:cxn modelId="{BC94302F-9483-4BB2-A4A8-CE48208701DD}" type="presParOf" srcId="{7FC26FA9-2C90-4AA7-B505-B6A778AA2A85}" destId="{6BB449C3-78DA-4BBA-A331-6E93A11BF37A}" srcOrd="0" destOrd="0" presId="urn:microsoft.com/office/officeart/2005/8/layout/chevron2"/>
    <dgm:cxn modelId="{AE7EDF60-A17F-446E-B2E3-9F6059F7F58D}" type="presParOf" srcId="{7FC26FA9-2C90-4AA7-B505-B6A778AA2A85}" destId="{2D654679-62AD-4D1F-A200-A8EA2F57AE6A}" srcOrd="1" destOrd="0" presId="urn:microsoft.com/office/officeart/2005/8/layout/chevron2"/>
    <dgm:cxn modelId="{C5F56048-BEEC-42B3-BAC2-4226ECC7AFE5}" type="presParOf" srcId="{F2BF71E7-F244-47CB-AF06-921F9C13CF7A}" destId="{CB738E1D-886E-45FE-9309-427AF725E727}" srcOrd="3" destOrd="0" presId="urn:microsoft.com/office/officeart/2005/8/layout/chevron2"/>
    <dgm:cxn modelId="{A9E95E97-228D-4272-834C-2DFD737FEEC9}" type="presParOf" srcId="{F2BF71E7-F244-47CB-AF06-921F9C13CF7A}" destId="{800BFD7B-0E84-4F9A-9B17-53259B7027F9}" srcOrd="4" destOrd="0" presId="urn:microsoft.com/office/officeart/2005/8/layout/chevron2"/>
    <dgm:cxn modelId="{D7051742-D55F-4DB7-B906-98359FACDE59}" type="presParOf" srcId="{800BFD7B-0E84-4F9A-9B17-53259B7027F9}" destId="{FE3D37C8-7450-48C1-8B74-8E5D5F71E602}" srcOrd="0" destOrd="0" presId="urn:microsoft.com/office/officeart/2005/8/layout/chevron2"/>
    <dgm:cxn modelId="{FCCA56F7-19A7-4150-958A-8F8335C88ED0}" type="presParOf" srcId="{800BFD7B-0E84-4F9A-9B17-53259B7027F9}" destId="{12307BBC-7DC2-4CC8-AF6E-29DD4FF4633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D2BC1B-5DE7-4464-ABE0-C2C736FE6E62}" type="doc">
      <dgm:prSet loTypeId="urn:microsoft.com/office/officeart/2005/8/layout/hierarchy3" loCatId="hierarchy" qsTypeId="urn:microsoft.com/office/officeart/2005/8/quickstyle/simple1#2" qsCatId="simple" csTypeId="urn:microsoft.com/office/officeart/2005/8/colors/accent1_2#2" csCatId="accent1" phldr="1"/>
      <dgm:spPr/>
      <dgm:t>
        <a:bodyPr/>
        <a:lstStyle/>
        <a:p>
          <a:endParaRPr lang="zh-TW" altLang="en-US"/>
        </a:p>
      </dgm:t>
    </dgm:pt>
    <dgm:pt modelId="{E9CB1ABD-13E1-40E8-9703-80D3573BA496}">
      <dgm:prSet phldrT="[文字]" custT="1"/>
      <dgm:spPr/>
      <dgm:t>
        <a:bodyPr/>
        <a:lstStyle/>
        <a:p>
          <a:r>
            <a:rPr lang="zh-TW" altLang="en-US" sz="2200" dirty="0" smtClean="0">
              <a:latin typeface="標楷體" pitchFamily="65" charset="-120"/>
              <a:ea typeface="標楷體" pitchFamily="65" charset="-120"/>
            </a:rPr>
            <a:t>新收案</a:t>
          </a:r>
          <a:endParaRPr lang="en-US" altLang="zh-TW" sz="2200" dirty="0" smtClean="0">
            <a:latin typeface="標楷體" pitchFamily="65" charset="-120"/>
            <a:ea typeface="標楷體" pitchFamily="65" charset="-120"/>
          </a:endParaRPr>
        </a:p>
        <a:p>
          <a:r>
            <a:rPr lang="zh-TW" altLang="en-US" sz="2200" dirty="0" smtClean="0">
              <a:latin typeface="標楷體" pitchFamily="65" charset="-120"/>
              <a:ea typeface="標楷體" pitchFamily="65" charset="-120"/>
            </a:rPr>
            <a:t>管理照護費</a:t>
          </a:r>
          <a:endParaRPr lang="zh-TW" altLang="en-US" sz="2200" dirty="0">
            <a:latin typeface="標楷體" pitchFamily="65" charset="-120"/>
            <a:ea typeface="標楷體" pitchFamily="65" charset="-120"/>
          </a:endParaRPr>
        </a:p>
      </dgm:t>
    </dgm:pt>
    <dgm:pt modelId="{F32C88E6-361B-4593-AB2E-923B4CCAB3E3}" type="parTrans" cxnId="{E19167C8-7BED-4763-AD44-F90A558690F3}">
      <dgm:prSet/>
      <dgm:spPr/>
      <dgm:t>
        <a:bodyPr/>
        <a:lstStyle/>
        <a:p>
          <a:endParaRPr lang="zh-TW" altLang="en-US"/>
        </a:p>
      </dgm:t>
    </dgm:pt>
    <dgm:pt modelId="{1A66F487-0211-4209-A854-0F6C6EEB971F}" type="sibTrans" cxnId="{E19167C8-7BED-4763-AD44-F90A558690F3}">
      <dgm:prSet/>
      <dgm:spPr/>
      <dgm:t>
        <a:bodyPr/>
        <a:lstStyle/>
        <a:p>
          <a:endParaRPr lang="zh-TW" altLang="en-US"/>
        </a:p>
      </dgm:t>
    </dgm:pt>
    <dgm:pt modelId="{7EC66887-6885-4AF2-8C67-3231E0D0A732}">
      <dgm:prSet phldrT="[文字]" custT="1"/>
      <dgm:spPr/>
      <dgm:t>
        <a:bodyPr/>
        <a:lstStyle/>
        <a:p>
          <a:r>
            <a:rPr lang="en-US" altLang="zh-TW" sz="2400" dirty="0" smtClean="0">
              <a:latin typeface="標楷體" pitchFamily="65" charset="-120"/>
              <a:ea typeface="標楷體" pitchFamily="65" charset="-120"/>
            </a:rPr>
            <a:t>200</a:t>
          </a:r>
          <a:r>
            <a:rPr lang="zh-TW" altLang="en-US" sz="2400" dirty="0" smtClean="0">
              <a:latin typeface="標楷體" pitchFamily="65" charset="-120"/>
              <a:ea typeface="標楷體" pitchFamily="65" charset="-120"/>
            </a:rPr>
            <a:t>點</a:t>
          </a:r>
          <a:endParaRPr lang="zh-TW" altLang="en-US" sz="2400" dirty="0">
            <a:latin typeface="標楷體" pitchFamily="65" charset="-120"/>
            <a:ea typeface="標楷體" pitchFamily="65" charset="-120"/>
          </a:endParaRPr>
        </a:p>
      </dgm:t>
    </dgm:pt>
    <dgm:pt modelId="{7DA4C2BB-0559-4EAA-82D6-559063812B84}" type="parTrans" cxnId="{103551DE-0FF4-4ECC-A244-B15B2BE48219}">
      <dgm:prSet/>
      <dgm:spPr/>
      <dgm:t>
        <a:bodyPr/>
        <a:lstStyle/>
        <a:p>
          <a:endParaRPr lang="zh-TW" altLang="en-US"/>
        </a:p>
      </dgm:t>
    </dgm:pt>
    <dgm:pt modelId="{2B8502D7-CCF2-4DB0-9025-92D8D2EFA0E7}" type="sibTrans" cxnId="{103551DE-0FF4-4ECC-A244-B15B2BE48219}">
      <dgm:prSet/>
      <dgm:spPr/>
      <dgm:t>
        <a:bodyPr/>
        <a:lstStyle/>
        <a:p>
          <a:endParaRPr lang="zh-TW" altLang="en-US"/>
        </a:p>
      </dgm:t>
    </dgm:pt>
    <dgm:pt modelId="{B450979B-5AF9-4117-9380-2F831E6627FE}">
      <dgm:prSet custT="1"/>
      <dgm:spPr/>
      <dgm:t>
        <a:bodyPr/>
        <a:lstStyle/>
        <a:p>
          <a:pPr algn="ctr"/>
          <a:r>
            <a:rPr lang="zh-TW" altLang="en-US" sz="1600" dirty="0" smtClean="0">
              <a:latin typeface="標楷體" pitchFamily="65" charset="-120"/>
              <a:ea typeface="標楷體" pitchFamily="65" charset="-120"/>
            </a:rPr>
            <a:t>依指引檢查、提供衛教，將檢驗結果以</a:t>
          </a:r>
          <a:r>
            <a:rPr lang="en-US" altLang="zh-TW" sz="1600" dirty="0" smtClean="0">
              <a:latin typeface="標楷體" pitchFamily="65" charset="-120"/>
              <a:ea typeface="標楷體" pitchFamily="65" charset="-120"/>
            </a:rPr>
            <a:t>VPN</a:t>
          </a:r>
          <a:r>
            <a:rPr lang="zh-TW" altLang="en-US" sz="1600" dirty="0" smtClean="0">
              <a:latin typeface="標楷體" pitchFamily="65" charset="-120"/>
              <a:ea typeface="標楷體" pitchFamily="65" charset="-120"/>
            </a:rPr>
            <a:t>上傳</a:t>
          </a:r>
          <a:endParaRPr lang="zh-TW" altLang="en-US" sz="1600" dirty="0">
            <a:latin typeface="標楷體" pitchFamily="65" charset="-120"/>
            <a:ea typeface="標楷體" pitchFamily="65" charset="-120"/>
          </a:endParaRPr>
        </a:p>
      </dgm:t>
    </dgm:pt>
    <dgm:pt modelId="{B65F3B86-F269-42CE-8307-0966B7506498}" type="parTrans" cxnId="{E728EF0C-D3C9-4D32-9696-53331FA4DAD5}">
      <dgm:prSet/>
      <dgm:spPr/>
      <dgm:t>
        <a:bodyPr/>
        <a:lstStyle/>
        <a:p>
          <a:endParaRPr lang="zh-TW" altLang="en-US"/>
        </a:p>
      </dgm:t>
    </dgm:pt>
    <dgm:pt modelId="{9BD0FC73-6B92-47C5-B267-CDA7514A91EE}" type="sibTrans" cxnId="{E728EF0C-D3C9-4D32-9696-53331FA4DAD5}">
      <dgm:prSet/>
      <dgm:spPr/>
      <dgm:t>
        <a:bodyPr/>
        <a:lstStyle/>
        <a:p>
          <a:endParaRPr lang="zh-TW" altLang="en-US"/>
        </a:p>
      </dgm:t>
    </dgm:pt>
    <dgm:pt modelId="{4001FF0C-5F9F-429A-89F7-13A19A684E0F}">
      <dgm:prSet phldrT="[文字]" custT="1"/>
      <dgm:spPr/>
      <dgm:t>
        <a:bodyPr/>
        <a:lstStyle/>
        <a:p>
          <a:r>
            <a:rPr lang="en-US" altLang="zh-TW" sz="2400" dirty="0" smtClean="0">
              <a:latin typeface="標楷體" pitchFamily="65" charset="-120"/>
              <a:ea typeface="標楷體" pitchFamily="65" charset="-120"/>
            </a:rPr>
            <a:t>200</a:t>
          </a:r>
          <a:r>
            <a:rPr lang="zh-TW" altLang="en-US" sz="2400" dirty="0" smtClean="0">
              <a:latin typeface="標楷體" pitchFamily="65" charset="-120"/>
              <a:ea typeface="標楷體" pitchFamily="65" charset="-120"/>
            </a:rPr>
            <a:t>點</a:t>
          </a:r>
          <a:endParaRPr lang="zh-TW" altLang="en-US" sz="2400" dirty="0"/>
        </a:p>
      </dgm:t>
    </dgm:pt>
    <dgm:pt modelId="{534B3524-C84B-4DD8-ABE6-3E8F24B362BC}" type="sibTrans" cxnId="{1AAB7A12-C959-4497-A940-7634DCFF7322}">
      <dgm:prSet/>
      <dgm:spPr/>
      <dgm:t>
        <a:bodyPr/>
        <a:lstStyle/>
        <a:p>
          <a:endParaRPr lang="zh-TW" altLang="en-US"/>
        </a:p>
      </dgm:t>
    </dgm:pt>
    <dgm:pt modelId="{212B6CDA-5824-459F-A0BE-CD454012F3DF}" type="parTrans" cxnId="{1AAB7A12-C959-4497-A940-7634DCFF7322}">
      <dgm:prSet/>
      <dgm:spPr/>
      <dgm:t>
        <a:bodyPr/>
        <a:lstStyle/>
        <a:p>
          <a:endParaRPr lang="zh-TW" altLang="en-US"/>
        </a:p>
      </dgm:t>
    </dgm:pt>
    <dgm:pt modelId="{8B6D5797-FAA6-4A6D-A397-D42EAFACE12B}">
      <dgm:prSet phldrT="[文字]" custT="1"/>
      <dgm:spPr/>
      <dgm:t>
        <a:bodyPr/>
        <a:lstStyle/>
        <a:p>
          <a:r>
            <a:rPr lang="zh-TW" altLang="en-US" sz="2200" dirty="0" smtClean="0">
              <a:latin typeface="標楷體" pitchFamily="65" charset="-120"/>
              <a:ea typeface="標楷體" pitchFamily="65" charset="-120"/>
            </a:rPr>
            <a:t>追蹤</a:t>
          </a:r>
          <a:endParaRPr lang="en-US" altLang="zh-TW" sz="2200" dirty="0" smtClean="0">
            <a:latin typeface="標楷體" pitchFamily="65" charset="-120"/>
            <a:ea typeface="標楷體" pitchFamily="65" charset="-120"/>
          </a:endParaRPr>
        </a:p>
        <a:p>
          <a:r>
            <a:rPr lang="zh-TW" altLang="en-US" sz="2200" dirty="0" smtClean="0">
              <a:latin typeface="標楷體" pitchFamily="65" charset="-120"/>
              <a:ea typeface="標楷體" pitchFamily="65" charset="-120"/>
            </a:rPr>
            <a:t>管理照護費</a:t>
          </a:r>
          <a:endParaRPr lang="zh-TW" altLang="en-US" sz="2200" dirty="0">
            <a:latin typeface="標楷體" pitchFamily="65" charset="-120"/>
            <a:ea typeface="標楷體" pitchFamily="65" charset="-120"/>
          </a:endParaRPr>
        </a:p>
      </dgm:t>
    </dgm:pt>
    <dgm:pt modelId="{E72C5F09-68E1-4170-9C8F-F04B5B4E5B86}" type="sibTrans" cxnId="{F8437983-2A69-4CF5-936B-B6014A807D02}">
      <dgm:prSet/>
      <dgm:spPr/>
      <dgm:t>
        <a:bodyPr/>
        <a:lstStyle/>
        <a:p>
          <a:endParaRPr lang="zh-TW" altLang="en-US"/>
        </a:p>
      </dgm:t>
    </dgm:pt>
    <dgm:pt modelId="{EC782EA3-7634-4255-A33C-FFC03B4F96E6}" type="parTrans" cxnId="{F8437983-2A69-4CF5-936B-B6014A807D02}">
      <dgm:prSet/>
      <dgm:spPr/>
      <dgm:t>
        <a:bodyPr/>
        <a:lstStyle/>
        <a:p>
          <a:endParaRPr lang="zh-TW" altLang="en-US"/>
        </a:p>
      </dgm:t>
    </dgm:pt>
    <dgm:pt modelId="{AAF75281-3BED-4C71-A6C5-D944D4BEA885}">
      <dgm:prSet custT="1"/>
      <dgm:spPr/>
      <dgm:t>
        <a:bodyPr/>
        <a:lstStyle/>
        <a:p>
          <a:r>
            <a:rPr lang="zh-TW" altLang="en-US" sz="2200" dirty="0" smtClean="0">
              <a:latin typeface="標楷體" pitchFamily="65" charset="-120"/>
              <a:ea typeface="標楷體" pitchFamily="65" charset="-120"/>
            </a:rPr>
            <a:t>轉診獎勵費</a:t>
          </a:r>
          <a:endParaRPr lang="zh-TW" altLang="en-US" sz="2200" dirty="0">
            <a:latin typeface="標楷體" pitchFamily="65" charset="-120"/>
            <a:ea typeface="標楷體" pitchFamily="65" charset="-120"/>
          </a:endParaRPr>
        </a:p>
      </dgm:t>
    </dgm:pt>
    <dgm:pt modelId="{A20369F2-E9F6-4F98-8C4C-1FE2F836D912}" type="parTrans" cxnId="{0DBF039D-01F6-4D6E-ADD8-D884A9F96431}">
      <dgm:prSet/>
      <dgm:spPr/>
      <dgm:t>
        <a:bodyPr/>
        <a:lstStyle/>
        <a:p>
          <a:endParaRPr lang="zh-TW" altLang="en-US"/>
        </a:p>
      </dgm:t>
    </dgm:pt>
    <dgm:pt modelId="{636DFBDE-D969-494A-907D-AC9F32BF2BFA}" type="sibTrans" cxnId="{0DBF039D-01F6-4D6E-ADD8-D884A9F96431}">
      <dgm:prSet/>
      <dgm:spPr/>
      <dgm:t>
        <a:bodyPr/>
        <a:lstStyle/>
        <a:p>
          <a:endParaRPr lang="zh-TW" altLang="en-US"/>
        </a:p>
      </dgm:t>
    </dgm:pt>
    <dgm:pt modelId="{85C81205-F94C-4AA1-9E09-558B6217FFD2}">
      <dgm:prSet custT="1"/>
      <dgm:spPr/>
      <dgm:t>
        <a:bodyPr/>
        <a:lstStyle/>
        <a:p>
          <a:r>
            <a:rPr lang="en-US" altLang="zh-TW" sz="2400" dirty="0" smtClean="0">
              <a:latin typeface="標楷體" pitchFamily="65" charset="-120"/>
              <a:ea typeface="標楷體" pitchFamily="65" charset="-120"/>
            </a:rPr>
            <a:t>200</a:t>
          </a:r>
          <a:r>
            <a:rPr lang="zh-TW" altLang="en-US" sz="2400" dirty="0" smtClean="0">
              <a:latin typeface="標楷體" pitchFamily="65" charset="-120"/>
              <a:ea typeface="標楷體" pitchFamily="65" charset="-120"/>
            </a:rPr>
            <a:t>點</a:t>
          </a:r>
          <a:endParaRPr lang="zh-TW" altLang="en-US" sz="2400" dirty="0"/>
        </a:p>
      </dgm:t>
    </dgm:pt>
    <dgm:pt modelId="{9283744E-DBB5-448A-927B-0F088867BA1D}" type="parTrans" cxnId="{38388D32-F4C8-4BE0-AE61-80D3F84DD642}">
      <dgm:prSet/>
      <dgm:spPr/>
      <dgm:t>
        <a:bodyPr/>
        <a:lstStyle/>
        <a:p>
          <a:endParaRPr lang="zh-TW" altLang="en-US"/>
        </a:p>
      </dgm:t>
    </dgm:pt>
    <dgm:pt modelId="{4A999E93-F3A6-4177-9095-D8539AA9B556}" type="sibTrans" cxnId="{38388D32-F4C8-4BE0-AE61-80D3F84DD642}">
      <dgm:prSet/>
      <dgm:spPr/>
      <dgm:t>
        <a:bodyPr/>
        <a:lstStyle/>
        <a:p>
          <a:endParaRPr lang="zh-TW" altLang="en-US"/>
        </a:p>
      </dgm:t>
    </dgm:pt>
    <dgm:pt modelId="{C6BF9A69-744D-4544-92C0-ADEDAC2BC570}">
      <dgm:prSet custT="1"/>
      <dgm:spPr/>
      <dgm:t>
        <a:bodyPr/>
        <a:lstStyle/>
        <a:p>
          <a:pPr marL="0" marR="0" indent="0" algn="ctr" defTabSz="91440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依指引定期檢查、提供衛教，將檢驗結果以</a:t>
          </a:r>
          <a:r>
            <a:rPr lang="en-US" altLang="zh-TW" sz="1600" dirty="0" smtClean="0">
              <a:latin typeface="標楷體" pitchFamily="65" charset="-120"/>
              <a:ea typeface="標楷體" pitchFamily="65" charset="-120"/>
            </a:rPr>
            <a:t>VPN</a:t>
          </a:r>
          <a:r>
            <a:rPr lang="zh-TW" altLang="en-US" sz="1600" dirty="0" smtClean="0">
              <a:latin typeface="標楷體" pitchFamily="65" charset="-120"/>
              <a:ea typeface="標楷體" pitchFamily="65" charset="-120"/>
            </a:rPr>
            <a:t>上傳</a:t>
          </a:r>
          <a:endParaRPr lang="zh-TW" altLang="en-US" sz="1600" dirty="0"/>
        </a:p>
      </dgm:t>
    </dgm:pt>
    <dgm:pt modelId="{5D2B1004-0BE6-4CBA-B355-E66B7F362537}" type="parTrans" cxnId="{8E133523-1E3F-4716-88E6-6BA80F8EBD23}">
      <dgm:prSet/>
      <dgm:spPr/>
      <dgm:t>
        <a:bodyPr/>
        <a:lstStyle/>
        <a:p>
          <a:endParaRPr lang="zh-TW" altLang="en-US"/>
        </a:p>
      </dgm:t>
    </dgm:pt>
    <dgm:pt modelId="{2136DF22-5C59-491B-9ACE-C884A8567C69}" type="sibTrans" cxnId="{8E133523-1E3F-4716-88E6-6BA80F8EBD23}">
      <dgm:prSet/>
      <dgm:spPr/>
      <dgm:t>
        <a:bodyPr/>
        <a:lstStyle/>
        <a:p>
          <a:endParaRPr lang="zh-TW" altLang="en-US"/>
        </a:p>
      </dgm:t>
    </dgm:pt>
    <dgm:pt modelId="{C7485DA0-2080-49FC-AEF5-FB17537E9A06}">
      <dgm:prSet custT="1"/>
      <dgm:spPr/>
      <dgm:t>
        <a:bodyPr/>
        <a:lstStyle/>
        <a:p>
          <a:r>
            <a:rPr lang="zh-TW" altLang="en-US" sz="1800" u="none" dirty="0" smtClean="0">
              <a:latin typeface="標楷體" pitchFamily="65" charset="-120"/>
              <a:ea typeface="標楷體" pitchFamily="65" charset="-120"/>
            </a:rPr>
            <a:t>新收案後隔</a:t>
          </a:r>
          <a:r>
            <a:rPr lang="en-US" altLang="zh-TW" sz="1800" u="none" dirty="0" smtClean="0">
              <a:latin typeface="標楷體" pitchFamily="65" charset="-120"/>
              <a:ea typeface="標楷體" pitchFamily="65" charset="-120"/>
            </a:rPr>
            <a:t>3</a:t>
          </a:r>
          <a:r>
            <a:rPr lang="zh-TW" altLang="en-US" sz="1800" u="none" dirty="0" smtClean="0">
              <a:latin typeface="標楷體" pitchFamily="65" charset="-120"/>
              <a:ea typeface="標楷體" pitchFamily="65" charset="-120"/>
            </a:rPr>
            <a:t>個月追蹤</a:t>
          </a:r>
          <a:r>
            <a:rPr lang="en-US" altLang="zh-TW" sz="1800" u="none" dirty="0" smtClean="0">
              <a:latin typeface="標楷體" pitchFamily="65" charset="-120"/>
              <a:ea typeface="標楷體" pitchFamily="65" charset="-120"/>
            </a:rPr>
            <a:t>,</a:t>
          </a:r>
          <a:r>
            <a:rPr lang="zh-TW" altLang="en-US" sz="1800" u="none" dirty="0" smtClean="0">
              <a:latin typeface="標楷體" pitchFamily="65" charset="-120"/>
              <a:ea typeface="標楷體" pitchFamily="65" charset="-120"/>
            </a:rPr>
            <a:t>之後每</a:t>
          </a:r>
          <a:r>
            <a:rPr lang="en-US" altLang="zh-TW" sz="1800" u="none" dirty="0" smtClean="0">
              <a:latin typeface="標楷體" pitchFamily="65" charset="-120"/>
              <a:ea typeface="標楷體" pitchFamily="65" charset="-120"/>
            </a:rPr>
            <a:t>6</a:t>
          </a:r>
          <a:r>
            <a:rPr lang="zh-TW" altLang="en-US" sz="1800" u="none" dirty="0" smtClean="0">
              <a:latin typeface="標楷體" pitchFamily="65" charset="-120"/>
              <a:ea typeface="標楷體" pitchFamily="65" charset="-120"/>
            </a:rPr>
            <a:t>月追蹤</a:t>
          </a:r>
          <a:r>
            <a:rPr lang="en-US" altLang="zh-TW" sz="1800" u="none" dirty="0" smtClean="0">
              <a:latin typeface="標楷體" pitchFamily="65" charset="-120"/>
              <a:ea typeface="標楷體" pitchFamily="65" charset="-120"/>
            </a:rPr>
            <a:t>1</a:t>
          </a:r>
          <a:r>
            <a:rPr lang="zh-TW" altLang="en-US" sz="1800" u="none" dirty="0" smtClean="0">
              <a:latin typeface="標楷體" pitchFamily="65" charset="-120"/>
              <a:ea typeface="標楷體" pitchFamily="65" charset="-120"/>
            </a:rPr>
            <a:t>次</a:t>
          </a:r>
          <a:endParaRPr lang="zh-TW" altLang="en-US" sz="1800" u="none" dirty="0">
            <a:latin typeface="標楷體" pitchFamily="65" charset="-120"/>
            <a:ea typeface="標楷體" pitchFamily="65" charset="-120"/>
          </a:endParaRPr>
        </a:p>
      </dgm:t>
    </dgm:pt>
    <dgm:pt modelId="{7E7D7614-8A5A-47AF-B682-069E2528665A}" type="parTrans" cxnId="{AAA8DB9D-E456-4DBA-8805-BB022648852E}">
      <dgm:prSet/>
      <dgm:spPr/>
      <dgm:t>
        <a:bodyPr/>
        <a:lstStyle/>
        <a:p>
          <a:endParaRPr lang="zh-TW" altLang="en-US"/>
        </a:p>
      </dgm:t>
    </dgm:pt>
    <dgm:pt modelId="{BE2141AD-9F2A-4BCC-9F14-F3EA68711369}" type="sibTrans" cxnId="{AAA8DB9D-E456-4DBA-8805-BB022648852E}">
      <dgm:prSet/>
      <dgm:spPr/>
      <dgm:t>
        <a:bodyPr/>
        <a:lstStyle/>
        <a:p>
          <a:endParaRPr lang="zh-TW" altLang="en-US"/>
        </a:p>
      </dgm:t>
    </dgm:pt>
    <dgm:pt modelId="{8DB0E73E-BF72-446B-8D73-415AAC6B8B57}">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n-US" altLang="en-US" b="0" dirty="0" smtClean="0">
              <a:latin typeface="標楷體" pitchFamily="65" charset="-120"/>
              <a:ea typeface="標楷體" pitchFamily="65" charset="-120"/>
            </a:rPr>
            <a:t>Stage 3b</a:t>
          </a:r>
          <a:r>
            <a:rPr lang="zh-TW" altLang="en-US" b="0" dirty="0" smtClean="0">
              <a:latin typeface="標楷體" pitchFamily="65" charset="-120"/>
              <a:ea typeface="標楷體" pitchFamily="65" charset="-120"/>
            </a:rPr>
            <a:t>及以上個案需轉診</a:t>
          </a:r>
          <a:r>
            <a:rPr lang="en-US" altLang="zh-TW" b="0" dirty="0" smtClean="0">
              <a:latin typeface="標楷體" pitchFamily="65" charset="-120"/>
              <a:ea typeface="標楷體" pitchFamily="65" charset="-120"/>
            </a:rPr>
            <a:t>Pre-ESRD</a:t>
          </a:r>
          <a:r>
            <a:rPr lang="zh-TW" altLang="en-US" b="0" dirty="0" smtClean="0">
              <a:latin typeface="標楷體" pitchFamily="65" charset="-120"/>
              <a:ea typeface="標楷體" pitchFamily="65" charset="-120"/>
            </a:rPr>
            <a:t>院所</a:t>
          </a:r>
          <a:endParaRPr lang="zh-TW" altLang="en-US" sz="1800" dirty="0">
            <a:latin typeface="標楷體" pitchFamily="65" charset="-120"/>
            <a:ea typeface="標楷體" pitchFamily="65" charset="-120"/>
          </a:endParaRPr>
        </a:p>
      </dgm:t>
    </dgm:pt>
    <dgm:pt modelId="{1D4D7000-3FC6-4E1A-864B-C869E5A7492A}" type="parTrans" cxnId="{B1F8F901-1067-4A52-8FD7-7032AF244CFE}">
      <dgm:prSet/>
      <dgm:spPr/>
      <dgm:t>
        <a:bodyPr/>
        <a:lstStyle/>
        <a:p>
          <a:endParaRPr lang="zh-TW" altLang="en-US"/>
        </a:p>
      </dgm:t>
    </dgm:pt>
    <dgm:pt modelId="{6F470A11-182F-432C-BBA1-5C9C4E1BF125}" type="sibTrans" cxnId="{B1F8F901-1067-4A52-8FD7-7032AF244CFE}">
      <dgm:prSet/>
      <dgm:spPr/>
      <dgm:t>
        <a:bodyPr/>
        <a:lstStyle/>
        <a:p>
          <a:endParaRPr lang="zh-TW" altLang="en-US"/>
        </a:p>
      </dgm:t>
    </dgm:pt>
    <dgm:pt modelId="{82947DCA-DB67-4A7F-BDCA-B239A5136D10}">
      <dgm:prSet custT="1"/>
      <dgm:spPr/>
      <dgm:t>
        <a:bodyPr/>
        <a:lstStyle/>
        <a:p>
          <a:r>
            <a:rPr lang="zh-TW" sz="1800" dirty="0" smtClean="0">
              <a:latin typeface="標楷體" pitchFamily="65" charset="-120"/>
              <a:ea typeface="標楷體" pitchFamily="65" charset="-120"/>
            </a:rPr>
            <a:t>每人限申報</a:t>
          </a:r>
          <a:r>
            <a:rPr lang="en-US" sz="1800" dirty="0" smtClean="0">
              <a:latin typeface="標楷體" pitchFamily="65" charset="-120"/>
              <a:ea typeface="標楷體" pitchFamily="65" charset="-120"/>
            </a:rPr>
            <a:t>1</a:t>
          </a:r>
          <a:r>
            <a:rPr lang="zh-TW" sz="1800" dirty="0" smtClean="0">
              <a:latin typeface="標楷體" pitchFamily="65" charset="-120"/>
              <a:ea typeface="標楷體" pitchFamily="65" charset="-120"/>
            </a:rPr>
            <a:t>次</a:t>
          </a:r>
          <a:endParaRPr lang="zh-TW" altLang="en-US" sz="1800" dirty="0">
            <a:latin typeface="標楷體" pitchFamily="65" charset="-120"/>
            <a:ea typeface="標楷體" pitchFamily="65" charset="-120"/>
          </a:endParaRPr>
        </a:p>
      </dgm:t>
    </dgm:pt>
    <dgm:pt modelId="{1791686F-73C0-4AAD-B121-748D494651A8}" type="parTrans" cxnId="{0204A33F-5005-4A62-B8FC-4FFB857FCDF2}">
      <dgm:prSet/>
      <dgm:spPr/>
      <dgm:t>
        <a:bodyPr/>
        <a:lstStyle/>
        <a:p>
          <a:endParaRPr lang="zh-TW" altLang="en-US"/>
        </a:p>
      </dgm:t>
    </dgm:pt>
    <dgm:pt modelId="{B5CE9BA7-781D-41CA-BF41-F9B353E8E894}" type="sibTrans" cxnId="{0204A33F-5005-4A62-B8FC-4FFB857FCDF2}">
      <dgm:prSet/>
      <dgm:spPr/>
      <dgm:t>
        <a:bodyPr/>
        <a:lstStyle/>
        <a:p>
          <a:endParaRPr lang="zh-TW" altLang="en-US"/>
        </a:p>
      </dgm:t>
    </dgm:pt>
    <dgm:pt modelId="{97267DB6-AA8A-44B1-ADE8-8C03E8291435}" type="pres">
      <dgm:prSet presAssocID="{4CD2BC1B-5DE7-4464-ABE0-C2C736FE6E62}" presName="diagram" presStyleCnt="0">
        <dgm:presLayoutVars>
          <dgm:chPref val="1"/>
          <dgm:dir/>
          <dgm:animOne val="branch"/>
          <dgm:animLvl val="lvl"/>
          <dgm:resizeHandles/>
        </dgm:presLayoutVars>
      </dgm:prSet>
      <dgm:spPr/>
      <dgm:t>
        <a:bodyPr/>
        <a:lstStyle/>
        <a:p>
          <a:endParaRPr lang="zh-TW" altLang="en-US"/>
        </a:p>
      </dgm:t>
    </dgm:pt>
    <dgm:pt modelId="{86F1340E-8C19-44A4-AA84-57B8631DF4F9}" type="pres">
      <dgm:prSet presAssocID="{E9CB1ABD-13E1-40E8-9703-80D3573BA496}" presName="root" presStyleCnt="0"/>
      <dgm:spPr/>
    </dgm:pt>
    <dgm:pt modelId="{89D29E7B-231C-4A96-A1E9-60921A9E1672}" type="pres">
      <dgm:prSet presAssocID="{E9CB1ABD-13E1-40E8-9703-80D3573BA496}" presName="rootComposite" presStyleCnt="0"/>
      <dgm:spPr/>
    </dgm:pt>
    <dgm:pt modelId="{D0560748-B34A-4338-9F03-05A1BEE141DD}" type="pres">
      <dgm:prSet presAssocID="{E9CB1ABD-13E1-40E8-9703-80D3573BA496}" presName="rootText" presStyleLbl="node1" presStyleIdx="0" presStyleCnt="3"/>
      <dgm:spPr/>
      <dgm:t>
        <a:bodyPr/>
        <a:lstStyle/>
        <a:p>
          <a:endParaRPr lang="zh-TW" altLang="en-US"/>
        </a:p>
      </dgm:t>
    </dgm:pt>
    <dgm:pt modelId="{363E9779-A23A-4F5F-A650-0EB53205D7C5}" type="pres">
      <dgm:prSet presAssocID="{E9CB1ABD-13E1-40E8-9703-80D3573BA496}" presName="rootConnector" presStyleLbl="node1" presStyleIdx="0" presStyleCnt="3"/>
      <dgm:spPr/>
      <dgm:t>
        <a:bodyPr/>
        <a:lstStyle/>
        <a:p>
          <a:endParaRPr lang="zh-TW" altLang="en-US"/>
        </a:p>
      </dgm:t>
    </dgm:pt>
    <dgm:pt modelId="{88B808BE-B83C-4C72-AA8E-65006EFA2196}" type="pres">
      <dgm:prSet presAssocID="{E9CB1ABD-13E1-40E8-9703-80D3573BA496}" presName="childShape" presStyleCnt="0"/>
      <dgm:spPr/>
    </dgm:pt>
    <dgm:pt modelId="{E573134C-2ED1-469C-95BD-7183B2A7B19B}" type="pres">
      <dgm:prSet presAssocID="{7DA4C2BB-0559-4EAA-82D6-559063812B84}" presName="Name13" presStyleLbl="parChTrans1D2" presStyleIdx="0" presStyleCnt="8"/>
      <dgm:spPr/>
      <dgm:t>
        <a:bodyPr/>
        <a:lstStyle/>
        <a:p>
          <a:endParaRPr lang="zh-TW" altLang="en-US"/>
        </a:p>
      </dgm:t>
    </dgm:pt>
    <dgm:pt modelId="{8808E6AE-2980-4215-AFF0-07E55390359A}" type="pres">
      <dgm:prSet presAssocID="{7EC66887-6885-4AF2-8C67-3231E0D0A732}" presName="childText" presStyleLbl="bgAcc1" presStyleIdx="0" presStyleCnt="8">
        <dgm:presLayoutVars>
          <dgm:bulletEnabled val="1"/>
        </dgm:presLayoutVars>
      </dgm:prSet>
      <dgm:spPr/>
      <dgm:t>
        <a:bodyPr/>
        <a:lstStyle/>
        <a:p>
          <a:endParaRPr lang="zh-TW" altLang="en-US"/>
        </a:p>
      </dgm:t>
    </dgm:pt>
    <dgm:pt modelId="{4DA37EC2-5430-4355-B9F9-779540E4BB43}" type="pres">
      <dgm:prSet presAssocID="{B65F3B86-F269-42CE-8307-0966B7506498}" presName="Name13" presStyleLbl="parChTrans1D2" presStyleIdx="1" presStyleCnt="8"/>
      <dgm:spPr/>
      <dgm:t>
        <a:bodyPr/>
        <a:lstStyle/>
        <a:p>
          <a:endParaRPr lang="zh-TW" altLang="en-US"/>
        </a:p>
      </dgm:t>
    </dgm:pt>
    <dgm:pt modelId="{F2105CB2-CE8B-48F4-86D5-6665BF286383}" type="pres">
      <dgm:prSet presAssocID="{B450979B-5AF9-4117-9380-2F831E6627FE}" presName="childText" presStyleLbl="bgAcc1" presStyleIdx="1" presStyleCnt="8" custScaleX="99589" custScaleY="105781" custLinFactNeighborX="4709" custLinFactNeighborY="7892">
        <dgm:presLayoutVars>
          <dgm:bulletEnabled val="1"/>
        </dgm:presLayoutVars>
      </dgm:prSet>
      <dgm:spPr/>
      <dgm:t>
        <a:bodyPr/>
        <a:lstStyle/>
        <a:p>
          <a:endParaRPr lang="zh-TW" altLang="en-US"/>
        </a:p>
      </dgm:t>
    </dgm:pt>
    <dgm:pt modelId="{E9D6E059-1989-4AC5-B119-6C3B6E88B730}" type="pres">
      <dgm:prSet presAssocID="{8B6D5797-FAA6-4A6D-A397-D42EAFACE12B}" presName="root" presStyleCnt="0"/>
      <dgm:spPr/>
    </dgm:pt>
    <dgm:pt modelId="{3EB725F3-F26C-41B5-8A05-1D5714F02DF3}" type="pres">
      <dgm:prSet presAssocID="{8B6D5797-FAA6-4A6D-A397-D42EAFACE12B}" presName="rootComposite" presStyleCnt="0"/>
      <dgm:spPr/>
    </dgm:pt>
    <dgm:pt modelId="{F548C07E-A4C3-45A8-A20E-F6CF1E36410A}" type="pres">
      <dgm:prSet presAssocID="{8B6D5797-FAA6-4A6D-A397-D42EAFACE12B}" presName="rootText" presStyleLbl="node1" presStyleIdx="1" presStyleCnt="3"/>
      <dgm:spPr/>
      <dgm:t>
        <a:bodyPr/>
        <a:lstStyle/>
        <a:p>
          <a:endParaRPr lang="zh-TW" altLang="en-US"/>
        </a:p>
      </dgm:t>
    </dgm:pt>
    <dgm:pt modelId="{94C95AC5-9CC8-4BB4-81F5-64A17DD5E830}" type="pres">
      <dgm:prSet presAssocID="{8B6D5797-FAA6-4A6D-A397-D42EAFACE12B}" presName="rootConnector" presStyleLbl="node1" presStyleIdx="1" presStyleCnt="3"/>
      <dgm:spPr/>
      <dgm:t>
        <a:bodyPr/>
        <a:lstStyle/>
        <a:p>
          <a:endParaRPr lang="zh-TW" altLang="en-US"/>
        </a:p>
      </dgm:t>
    </dgm:pt>
    <dgm:pt modelId="{FACAA133-5070-46B3-94AB-A14EF355E67D}" type="pres">
      <dgm:prSet presAssocID="{8B6D5797-FAA6-4A6D-A397-D42EAFACE12B}" presName="childShape" presStyleCnt="0"/>
      <dgm:spPr/>
    </dgm:pt>
    <dgm:pt modelId="{C9033430-1959-4216-ADFD-B405F05D5F91}" type="pres">
      <dgm:prSet presAssocID="{212B6CDA-5824-459F-A0BE-CD454012F3DF}" presName="Name13" presStyleLbl="parChTrans1D2" presStyleIdx="2" presStyleCnt="8"/>
      <dgm:spPr/>
      <dgm:t>
        <a:bodyPr/>
        <a:lstStyle/>
        <a:p>
          <a:endParaRPr lang="zh-TW" altLang="en-US"/>
        </a:p>
      </dgm:t>
    </dgm:pt>
    <dgm:pt modelId="{C644E01A-7C1B-49B6-BE18-CD003240CF0A}" type="pres">
      <dgm:prSet presAssocID="{4001FF0C-5F9F-429A-89F7-13A19A684E0F}" presName="childText" presStyleLbl="bgAcc1" presStyleIdx="2" presStyleCnt="8">
        <dgm:presLayoutVars>
          <dgm:bulletEnabled val="1"/>
        </dgm:presLayoutVars>
      </dgm:prSet>
      <dgm:spPr/>
      <dgm:t>
        <a:bodyPr/>
        <a:lstStyle/>
        <a:p>
          <a:endParaRPr lang="zh-TW" altLang="en-US"/>
        </a:p>
      </dgm:t>
    </dgm:pt>
    <dgm:pt modelId="{9034701C-6A7C-4C85-B023-859C93245452}" type="pres">
      <dgm:prSet presAssocID="{5D2B1004-0BE6-4CBA-B355-E66B7F362537}" presName="Name13" presStyleLbl="parChTrans1D2" presStyleIdx="3" presStyleCnt="8"/>
      <dgm:spPr/>
      <dgm:t>
        <a:bodyPr/>
        <a:lstStyle/>
        <a:p>
          <a:endParaRPr lang="zh-TW" altLang="en-US"/>
        </a:p>
      </dgm:t>
    </dgm:pt>
    <dgm:pt modelId="{0E6348FC-4308-4985-8D0A-6B2631426A2C}" type="pres">
      <dgm:prSet presAssocID="{C6BF9A69-744D-4544-92C0-ADEDAC2BC570}" presName="childText" presStyleLbl="bgAcc1" presStyleIdx="3" presStyleCnt="8" custScaleX="109315" custScaleY="110699">
        <dgm:presLayoutVars>
          <dgm:bulletEnabled val="1"/>
        </dgm:presLayoutVars>
      </dgm:prSet>
      <dgm:spPr/>
      <dgm:t>
        <a:bodyPr/>
        <a:lstStyle/>
        <a:p>
          <a:endParaRPr lang="zh-TW" altLang="en-US"/>
        </a:p>
      </dgm:t>
    </dgm:pt>
    <dgm:pt modelId="{50C662A4-BC16-4C57-8B12-27B6C5EE2C86}" type="pres">
      <dgm:prSet presAssocID="{7E7D7614-8A5A-47AF-B682-069E2528665A}" presName="Name13" presStyleLbl="parChTrans1D2" presStyleIdx="4" presStyleCnt="8"/>
      <dgm:spPr/>
      <dgm:t>
        <a:bodyPr/>
        <a:lstStyle/>
        <a:p>
          <a:endParaRPr lang="zh-TW" altLang="en-US"/>
        </a:p>
      </dgm:t>
    </dgm:pt>
    <dgm:pt modelId="{41D2A1F3-B449-4B22-B984-9A7FABF63B7F}" type="pres">
      <dgm:prSet presAssocID="{C7485DA0-2080-49FC-AEF5-FB17537E9A06}" presName="childText" presStyleLbl="bgAcc1" presStyleIdx="4" presStyleCnt="8">
        <dgm:presLayoutVars>
          <dgm:bulletEnabled val="1"/>
        </dgm:presLayoutVars>
      </dgm:prSet>
      <dgm:spPr/>
      <dgm:t>
        <a:bodyPr/>
        <a:lstStyle/>
        <a:p>
          <a:endParaRPr lang="zh-TW" altLang="en-US"/>
        </a:p>
      </dgm:t>
    </dgm:pt>
    <dgm:pt modelId="{3DABB3D3-6A87-4DA0-921E-2C8726EA564E}" type="pres">
      <dgm:prSet presAssocID="{AAF75281-3BED-4C71-A6C5-D944D4BEA885}" presName="root" presStyleCnt="0"/>
      <dgm:spPr/>
    </dgm:pt>
    <dgm:pt modelId="{837D48DB-14F9-4838-AA07-52E9300D1DD3}" type="pres">
      <dgm:prSet presAssocID="{AAF75281-3BED-4C71-A6C5-D944D4BEA885}" presName="rootComposite" presStyleCnt="0"/>
      <dgm:spPr/>
    </dgm:pt>
    <dgm:pt modelId="{602926FB-0914-47DF-AE58-25B8534B5B5E}" type="pres">
      <dgm:prSet presAssocID="{AAF75281-3BED-4C71-A6C5-D944D4BEA885}" presName="rootText" presStyleLbl="node1" presStyleIdx="2" presStyleCnt="3"/>
      <dgm:spPr/>
      <dgm:t>
        <a:bodyPr/>
        <a:lstStyle/>
        <a:p>
          <a:endParaRPr lang="zh-TW" altLang="en-US"/>
        </a:p>
      </dgm:t>
    </dgm:pt>
    <dgm:pt modelId="{885A162A-A29B-41A7-A7E4-4C24AEAE4144}" type="pres">
      <dgm:prSet presAssocID="{AAF75281-3BED-4C71-A6C5-D944D4BEA885}" presName="rootConnector" presStyleLbl="node1" presStyleIdx="2" presStyleCnt="3"/>
      <dgm:spPr/>
      <dgm:t>
        <a:bodyPr/>
        <a:lstStyle/>
        <a:p>
          <a:endParaRPr lang="zh-TW" altLang="en-US"/>
        </a:p>
      </dgm:t>
    </dgm:pt>
    <dgm:pt modelId="{D60CD391-FE2B-46F0-ABA5-D87825A11BB5}" type="pres">
      <dgm:prSet presAssocID="{AAF75281-3BED-4C71-A6C5-D944D4BEA885}" presName="childShape" presStyleCnt="0"/>
      <dgm:spPr/>
    </dgm:pt>
    <dgm:pt modelId="{2F050AE3-B006-4FC1-B6B2-9E0EDA740081}" type="pres">
      <dgm:prSet presAssocID="{9283744E-DBB5-448A-927B-0F088867BA1D}" presName="Name13" presStyleLbl="parChTrans1D2" presStyleIdx="5" presStyleCnt="8"/>
      <dgm:spPr/>
      <dgm:t>
        <a:bodyPr/>
        <a:lstStyle/>
        <a:p>
          <a:endParaRPr lang="zh-TW" altLang="en-US"/>
        </a:p>
      </dgm:t>
    </dgm:pt>
    <dgm:pt modelId="{C60DB8AE-176F-419A-86D5-5FCB4879C430}" type="pres">
      <dgm:prSet presAssocID="{85C81205-F94C-4AA1-9E09-558B6217FFD2}" presName="childText" presStyleLbl="bgAcc1" presStyleIdx="5" presStyleCnt="8">
        <dgm:presLayoutVars>
          <dgm:bulletEnabled val="1"/>
        </dgm:presLayoutVars>
      </dgm:prSet>
      <dgm:spPr/>
      <dgm:t>
        <a:bodyPr/>
        <a:lstStyle/>
        <a:p>
          <a:endParaRPr lang="zh-TW" altLang="en-US"/>
        </a:p>
      </dgm:t>
    </dgm:pt>
    <dgm:pt modelId="{272F7A79-9159-4E11-8E42-D60A200DE75E}" type="pres">
      <dgm:prSet presAssocID="{1D4D7000-3FC6-4E1A-864B-C869E5A7492A}" presName="Name13" presStyleLbl="parChTrans1D2" presStyleIdx="6" presStyleCnt="8"/>
      <dgm:spPr/>
      <dgm:t>
        <a:bodyPr/>
        <a:lstStyle/>
        <a:p>
          <a:endParaRPr lang="zh-TW" altLang="en-US"/>
        </a:p>
      </dgm:t>
    </dgm:pt>
    <dgm:pt modelId="{E72964AE-797D-4B81-BD30-0CE81D6A7FC8}" type="pres">
      <dgm:prSet presAssocID="{8DB0E73E-BF72-446B-8D73-415AAC6B8B57}" presName="childText" presStyleLbl="bgAcc1" presStyleIdx="6" presStyleCnt="8">
        <dgm:presLayoutVars>
          <dgm:bulletEnabled val="1"/>
        </dgm:presLayoutVars>
      </dgm:prSet>
      <dgm:spPr/>
      <dgm:t>
        <a:bodyPr/>
        <a:lstStyle/>
        <a:p>
          <a:endParaRPr lang="zh-TW" altLang="en-US"/>
        </a:p>
      </dgm:t>
    </dgm:pt>
    <dgm:pt modelId="{392A0945-AB01-4973-AC99-C4D6CCD0F855}" type="pres">
      <dgm:prSet presAssocID="{1791686F-73C0-4AAD-B121-748D494651A8}" presName="Name13" presStyleLbl="parChTrans1D2" presStyleIdx="7" presStyleCnt="8"/>
      <dgm:spPr/>
      <dgm:t>
        <a:bodyPr/>
        <a:lstStyle/>
        <a:p>
          <a:endParaRPr lang="zh-TW" altLang="en-US"/>
        </a:p>
      </dgm:t>
    </dgm:pt>
    <dgm:pt modelId="{D36556F1-9D6C-4EAD-ADCF-332040A13A71}" type="pres">
      <dgm:prSet presAssocID="{82947DCA-DB67-4A7F-BDCA-B239A5136D10}" presName="childText" presStyleLbl="bgAcc1" presStyleIdx="7" presStyleCnt="8">
        <dgm:presLayoutVars>
          <dgm:bulletEnabled val="1"/>
        </dgm:presLayoutVars>
      </dgm:prSet>
      <dgm:spPr/>
      <dgm:t>
        <a:bodyPr/>
        <a:lstStyle/>
        <a:p>
          <a:endParaRPr lang="zh-TW" altLang="en-US"/>
        </a:p>
      </dgm:t>
    </dgm:pt>
  </dgm:ptLst>
  <dgm:cxnLst>
    <dgm:cxn modelId="{A2FC2EA7-42AE-4651-B86A-89E569D04560}" type="presOf" srcId="{C7485DA0-2080-49FC-AEF5-FB17537E9A06}" destId="{41D2A1F3-B449-4B22-B984-9A7FABF63B7F}" srcOrd="0" destOrd="0" presId="urn:microsoft.com/office/officeart/2005/8/layout/hierarchy3"/>
    <dgm:cxn modelId="{E19167C8-7BED-4763-AD44-F90A558690F3}" srcId="{4CD2BC1B-5DE7-4464-ABE0-C2C736FE6E62}" destId="{E9CB1ABD-13E1-40E8-9703-80D3573BA496}" srcOrd="0" destOrd="0" parTransId="{F32C88E6-361B-4593-AB2E-923B4CCAB3E3}" sibTransId="{1A66F487-0211-4209-A854-0F6C6EEB971F}"/>
    <dgm:cxn modelId="{627445DA-4C3A-4A18-94E6-7A69812525F5}" type="presOf" srcId="{B450979B-5AF9-4117-9380-2F831E6627FE}" destId="{F2105CB2-CE8B-48F4-86D5-6665BF286383}" srcOrd="0" destOrd="0" presId="urn:microsoft.com/office/officeart/2005/8/layout/hierarchy3"/>
    <dgm:cxn modelId="{62FB6A4F-C911-4686-8BD0-BF67A18B9E04}" type="presOf" srcId="{E9CB1ABD-13E1-40E8-9703-80D3573BA496}" destId="{D0560748-B34A-4338-9F03-05A1BEE141DD}" srcOrd="0" destOrd="0" presId="urn:microsoft.com/office/officeart/2005/8/layout/hierarchy3"/>
    <dgm:cxn modelId="{F5283010-DD26-4D20-A76B-C1465F18612C}" type="presOf" srcId="{82947DCA-DB67-4A7F-BDCA-B239A5136D10}" destId="{D36556F1-9D6C-4EAD-ADCF-332040A13A71}" srcOrd="0" destOrd="0" presId="urn:microsoft.com/office/officeart/2005/8/layout/hierarchy3"/>
    <dgm:cxn modelId="{40EB06F9-7555-465D-8C71-88308C69745A}" type="presOf" srcId="{8DB0E73E-BF72-446B-8D73-415AAC6B8B57}" destId="{E72964AE-797D-4B81-BD30-0CE81D6A7FC8}" srcOrd="0" destOrd="0" presId="urn:microsoft.com/office/officeart/2005/8/layout/hierarchy3"/>
    <dgm:cxn modelId="{4321833A-A9F1-4152-B23A-FBC82692F361}" type="presOf" srcId="{AAF75281-3BED-4C71-A6C5-D944D4BEA885}" destId="{602926FB-0914-47DF-AE58-25B8534B5B5E}" srcOrd="0" destOrd="0" presId="urn:microsoft.com/office/officeart/2005/8/layout/hierarchy3"/>
    <dgm:cxn modelId="{B5FEAC60-4FC9-4AA9-A7CD-D67A78AA8189}" type="presOf" srcId="{AAF75281-3BED-4C71-A6C5-D944D4BEA885}" destId="{885A162A-A29B-41A7-A7E4-4C24AEAE4144}" srcOrd="1" destOrd="0" presId="urn:microsoft.com/office/officeart/2005/8/layout/hierarchy3"/>
    <dgm:cxn modelId="{0DBF039D-01F6-4D6E-ADD8-D884A9F96431}" srcId="{4CD2BC1B-5DE7-4464-ABE0-C2C736FE6E62}" destId="{AAF75281-3BED-4C71-A6C5-D944D4BEA885}" srcOrd="2" destOrd="0" parTransId="{A20369F2-E9F6-4F98-8C4C-1FE2F836D912}" sibTransId="{636DFBDE-D969-494A-907D-AC9F32BF2BFA}"/>
    <dgm:cxn modelId="{AAA8DB9D-E456-4DBA-8805-BB022648852E}" srcId="{8B6D5797-FAA6-4A6D-A397-D42EAFACE12B}" destId="{C7485DA0-2080-49FC-AEF5-FB17537E9A06}" srcOrd="2" destOrd="0" parTransId="{7E7D7614-8A5A-47AF-B682-069E2528665A}" sibTransId="{BE2141AD-9F2A-4BCC-9F14-F3EA68711369}"/>
    <dgm:cxn modelId="{F73F1E4A-3F56-469A-861F-3B8DF1BD4917}" type="presOf" srcId="{8B6D5797-FAA6-4A6D-A397-D42EAFACE12B}" destId="{94C95AC5-9CC8-4BB4-81F5-64A17DD5E830}" srcOrd="1" destOrd="0" presId="urn:microsoft.com/office/officeart/2005/8/layout/hierarchy3"/>
    <dgm:cxn modelId="{62A5C076-15D1-43BD-84C5-27BFEE1D442C}" type="presOf" srcId="{1791686F-73C0-4AAD-B121-748D494651A8}" destId="{392A0945-AB01-4973-AC99-C4D6CCD0F855}" srcOrd="0" destOrd="0" presId="urn:microsoft.com/office/officeart/2005/8/layout/hierarchy3"/>
    <dgm:cxn modelId="{09803F46-9163-4D48-ACA1-739AA90AFDA5}" type="presOf" srcId="{7E7D7614-8A5A-47AF-B682-069E2528665A}" destId="{50C662A4-BC16-4C57-8B12-27B6C5EE2C86}" srcOrd="0" destOrd="0" presId="urn:microsoft.com/office/officeart/2005/8/layout/hierarchy3"/>
    <dgm:cxn modelId="{1AAB7A12-C959-4497-A940-7634DCFF7322}" srcId="{8B6D5797-FAA6-4A6D-A397-D42EAFACE12B}" destId="{4001FF0C-5F9F-429A-89F7-13A19A684E0F}" srcOrd="0" destOrd="0" parTransId="{212B6CDA-5824-459F-A0BE-CD454012F3DF}" sibTransId="{534B3524-C84B-4DD8-ABE6-3E8F24B362BC}"/>
    <dgm:cxn modelId="{E64ECDC2-A0C3-473A-9658-436B41572C84}" type="presOf" srcId="{4001FF0C-5F9F-429A-89F7-13A19A684E0F}" destId="{C644E01A-7C1B-49B6-BE18-CD003240CF0A}" srcOrd="0" destOrd="0" presId="urn:microsoft.com/office/officeart/2005/8/layout/hierarchy3"/>
    <dgm:cxn modelId="{F78F12C0-6D13-47C5-95A9-597FE63FE83A}" type="presOf" srcId="{7EC66887-6885-4AF2-8C67-3231E0D0A732}" destId="{8808E6AE-2980-4215-AFF0-07E55390359A}" srcOrd="0" destOrd="0" presId="urn:microsoft.com/office/officeart/2005/8/layout/hierarchy3"/>
    <dgm:cxn modelId="{0C76E969-6A1E-4574-A570-6E459CB65D04}" type="presOf" srcId="{7DA4C2BB-0559-4EAA-82D6-559063812B84}" destId="{E573134C-2ED1-469C-95BD-7183B2A7B19B}" srcOrd="0" destOrd="0" presId="urn:microsoft.com/office/officeart/2005/8/layout/hierarchy3"/>
    <dgm:cxn modelId="{E728EF0C-D3C9-4D32-9696-53331FA4DAD5}" srcId="{E9CB1ABD-13E1-40E8-9703-80D3573BA496}" destId="{B450979B-5AF9-4117-9380-2F831E6627FE}" srcOrd="1" destOrd="0" parTransId="{B65F3B86-F269-42CE-8307-0966B7506498}" sibTransId="{9BD0FC73-6B92-47C5-B267-CDA7514A91EE}"/>
    <dgm:cxn modelId="{4ED6111A-6F1C-4874-B3BF-22F9EB904CBE}" type="presOf" srcId="{85C81205-F94C-4AA1-9E09-558B6217FFD2}" destId="{C60DB8AE-176F-419A-86D5-5FCB4879C430}" srcOrd="0" destOrd="0" presId="urn:microsoft.com/office/officeart/2005/8/layout/hierarchy3"/>
    <dgm:cxn modelId="{38388D32-F4C8-4BE0-AE61-80D3F84DD642}" srcId="{AAF75281-3BED-4C71-A6C5-D944D4BEA885}" destId="{85C81205-F94C-4AA1-9E09-558B6217FFD2}" srcOrd="0" destOrd="0" parTransId="{9283744E-DBB5-448A-927B-0F088867BA1D}" sibTransId="{4A999E93-F3A6-4177-9095-D8539AA9B556}"/>
    <dgm:cxn modelId="{00B52D33-3AED-4A3B-AB85-187EEED15CF1}" type="presOf" srcId="{1D4D7000-3FC6-4E1A-864B-C869E5A7492A}" destId="{272F7A79-9159-4E11-8E42-D60A200DE75E}" srcOrd="0" destOrd="0" presId="urn:microsoft.com/office/officeart/2005/8/layout/hierarchy3"/>
    <dgm:cxn modelId="{98CC9B56-7DBC-4145-AA26-72B6DF362C04}" type="presOf" srcId="{212B6CDA-5824-459F-A0BE-CD454012F3DF}" destId="{C9033430-1959-4216-ADFD-B405F05D5F91}" srcOrd="0" destOrd="0" presId="urn:microsoft.com/office/officeart/2005/8/layout/hierarchy3"/>
    <dgm:cxn modelId="{103551DE-0FF4-4ECC-A244-B15B2BE48219}" srcId="{E9CB1ABD-13E1-40E8-9703-80D3573BA496}" destId="{7EC66887-6885-4AF2-8C67-3231E0D0A732}" srcOrd="0" destOrd="0" parTransId="{7DA4C2BB-0559-4EAA-82D6-559063812B84}" sibTransId="{2B8502D7-CCF2-4DB0-9025-92D8D2EFA0E7}"/>
    <dgm:cxn modelId="{ADB34949-BB5B-41DF-B166-E5DC725D2057}" type="presOf" srcId="{C6BF9A69-744D-4544-92C0-ADEDAC2BC570}" destId="{0E6348FC-4308-4985-8D0A-6B2631426A2C}" srcOrd="0" destOrd="0" presId="urn:microsoft.com/office/officeart/2005/8/layout/hierarchy3"/>
    <dgm:cxn modelId="{B1F8F901-1067-4A52-8FD7-7032AF244CFE}" srcId="{AAF75281-3BED-4C71-A6C5-D944D4BEA885}" destId="{8DB0E73E-BF72-446B-8D73-415AAC6B8B57}" srcOrd="1" destOrd="0" parTransId="{1D4D7000-3FC6-4E1A-864B-C869E5A7492A}" sibTransId="{6F470A11-182F-432C-BBA1-5C9C4E1BF125}"/>
    <dgm:cxn modelId="{08902830-FA4A-4D97-90EA-8638EFBE1AE7}" type="presOf" srcId="{5D2B1004-0BE6-4CBA-B355-E66B7F362537}" destId="{9034701C-6A7C-4C85-B023-859C93245452}" srcOrd="0" destOrd="0" presId="urn:microsoft.com/office/officeart/2005/8/layout/hierarchy3"/>
    <dgm:cxn modelId="{8E133523-1E3F-4716-88E6-6BA80F8EBD23}" srcId="{8B6D5797-FAA6-4A6D-A397-D42EAFACE12B}" destId="{C6BF9A69-744D-4544-92C0-ADEDAC2BC570}" srcOrd="1" destOrd="0" parTransId="{5D2B1004-0BE6-4CBA-B355-E66B7F362537}" sibTransId="{2136DF22-5C59-491B-9ACE-C884A8567C69}"/>
    <dgm:cxn modelId="{F5CF33A9-89D6-4212-A4FE-033EA39CA4CC}" type="presOf" srcId="{B65F3B86-F269-42CE-8307-0966B7506498}" destId="{4DA37EC2-5430-4355-B9F9-779540E4BB43}" srcOrd="0" destOrd="0" presId="urn:microsoft.com/office/officeart/2005/8/layout/hierarchy3"/>
    <dgm:cxn modelId="{0204A33F-5005-4A62-B8FC-4FFB857FCDF2}" srcId="{AAF75281-3BED-4C71-A6C5-D944D4BEA885}" destId="{82947DCA-DB67-4A7F-BDCA-B239A5136D10}" srcOrd="2" destOrd="0" parTransId="{1791686F-73C0-4AAD-B121-748D494651A8}" sibTransId="{B5CE9BA7-781D-41CA-BF41-F9B353E8E894}"/>
    <dgm:cxn modelId="{E4831D89-A1BC-45D7-95CC-C94B15112820}" type="presOf" srcId="{4CD2BC1B-5DE7-4464-ABE0-C2C736FE6E62}" destId="{97267DB6-AA8A-44B1-ADE8-8C03E8291435}" srcOrd="0" destOrd="0" presId="urn:microsoft.com/office/officeart/2005/8/layout/hierarchy3"/>
    <dgm:cxn modelId="{DBB9BC0C-9564-4187-B3EA-600E709CF250}" type="presOf" srcId="{9283744E-DBB5-448A-927B-0F088867BA1D}" destId="{2F050AE3-B006-4FC1-B6B2-9E0EDA740081}" srcOrd="0" destOrd="0" presId="urn:microsoft.com/office/officeart/2005/8/layout/hierarchy3"/>
    <dgm:cxn modelId="{200524A7-732D-4CB1-BF17-3F1BB2073623}" type="presOf" srcId="{8B6D5797-FAA6-4A6D-A397-D42EAFACE12B}" destId="{F548C07E-A4C3-45A8-A20E-F6CF1E36410A}" srcOrd="0" destOrd="0" presId="urn:microsoft.com/office/officeart/2005/8/layout/hierarchy3"/>
    <dgm:cxn modelId="{F8437983-2A69-4CF5-936B-B6014A807D02}" srcId="{4CD2BC1B-5DE7-4464-ABE0-C2C736FE6E62}" destId="{8B6D5797-FAA6-4A6D-A397-D42EAFACE12B}" srcOrd="1" destOrd="0" parTransId="{EC782EA3-7634-4255-A33C-FFC03B4F96E6}" sibTransId="{E72C5F09-68E1-4170-9C8F-F04B5B4E5B86}"/>
    <dgm:cxn modelId="{F4E18B80-2F7F-48F3-A413-3EC3D80299BC}" type="presOf" srcId="{E9CB1ABD-13E1-40E8-9703-80D3573BA496}" destId="{363E9779-A23A-4F5F-A650-0EB53205D7C5}" srcOrd="1" destOrd="0" presId="urn:microsoft.com/office/officeart/2005/8/layout/hierarchy3"/>
    <dgm:cxn modelId="{D0C32195-4F79-4359-969A-69690A170171}" type="presParOf" srcId="{97267DB6-AA8A-44B1-ADE8-8C03E8291435}" destId="{86F1340E-8C19-44A4-AA84-57B8631DF4F9}" srcOrd="0" destOrd="0" presId="urn:microsoft.com/office/officeart/2005/8/layout/hierarchy3"/>
    <dgm:cxn modelId="{6AF0DF73-77AC-44FF-8B41-4075544E7037}" type="presParOf" srcId="{86F1340E-8C19-44A4-AA84-57B8631DF4F9}" destId="{89D29E7B-231C-4A96-A1E9-60921A9E1672}" srcOrd="0" destOrd="0" presId="urn:microsoft.com/office/officeart/2005/8/layout/hierarchy3"/>
    <dgm:cxn modelId="{E67777CA-A1DE-4B5E-82A5-4548F4DC2542}" type="presParOf" srcId="{89D29E7B-231C-4A96-A1E9-60921A9E1672}" destId="{D0560748-B34A-4338-9F03-05A1BEE141DD}" srcOrd="0" destOrd="0" presId="urn:microsoft.com/office/officeart/2005/8/layout/hierarchy3"/>
    <dgm:cxn modelId="{15E3A57F-ABD5-47CB-865B-D806907D5961}" type="presParOf" srcId="{89D29E7B-231C-4A96-A1E9-60921A9E1672}" destId="{363E9779-A23A-4F5F-A650-0EB53205D7C5}" srcOrd="1" destOrd="0" presId="urn:microsoft.com/office/officeart/2005/8/layout/hierarchy3"/>
    <dgm:cxn modelId="{D05A17F0-AF11-4470-A4C0-B553A6E9FF78}" type="presParOf" srcId="{86F1340E-8C19-44A4-AA84-57B8631DF4F9}" destId="{88B808BE-B83C-4C72-AA8E-65006EFA2196}" srcOrd="1" destOrd="0" presId="urn:microsoft.com/office/officeart/2005/8/layout/hierarchy3"/>
    <dgm:cxn modelId="{A326C72F-CDD5-4D84-BE18-0B5B452EB74B}" type="presParOf" srcId="{88B808BE-B83C-4C72-AA8E-65006EFA2196}" destId="{E573134C-2ED1-469C-95BD-7183B2A7B19B}" srcOrd="0" destOrd="0" presId="urn:microsoft.com/office/officeart/2005/8/layout/hierarchy3"/>
    <dgm:cxn modelId="{3F2035C5-13D6-4161-B9A1-85B10FBEBAF4}" type="presParOf" srcId="{88B808BE-B83C-4C72-AA8E-65006EFA2196}" destId="{8808E6AE-2980-4215-AFF0-07E55390359A}" srcOrd="1" destOrd="0" presId="urn:microsoft.com/office/officeart/2005/8/layout/hierarchy3"/>
    <dgm:cxn modelId="{3238BFF5-ECF5-46B1-90C0-9C0EAA0B2412}" type="presParOf" srcId="{88B808BE-B83C-4C72-AA8E-65006EFA2196}" destId="{4DA37EC2-5430-4355-B9F9-779540E4BB43}" srcOrd="2" destOrd="0" presId="urn:microsoft.com/office/officeart/2005/8/layout/hierarchy3"/>
    <dgm:cxn modelId="{6430BA7C-862F-4040-8A56-C9EA1D3279A1}" type="presParOf" srcId="{88B808BE-B83C-4C72-AA8E-65006EFA2196}" destId="{F2105CB2-CE8B-48F4-86D5-6665BF286383}" srcOrd="3" destOrd="0" presId="urn:microsoft.com/office/officeart/2005/8/layout/hierarchy3"/>
    <dgm:cxn modelId="{B41F7597-DDE7-4828-AFB6-D5AFD257E2B4}" type="presParOf" srcId="{97267DB6-AA8A-44B1-ADE8-8C03E8291435}" destId="{E9D6E059-1989-4AC5-B119-6C3B6E88B730}" srcOrd="1" destOrd="0" presId="urn:microsoft.com/office/officeart/2005/8/layout/hierarchy3"/>
    <dgm:cxn modelId="{DF3BC9BA-00D8-405F-85BD-3ABC2A20C2A9}" type="presParOf" srcId="{E9D6E059-1989-4AC5-B119-6C3B6E88B730}" destId="{3EB725F3-F26C-41B5-8A05-1D5714F02DF3}" srcOrd="0" destOrd="0" presId="urn:microsoft.com/office/officeart/2005/8/layout/hierarchy3"/>
    <dgm:cxn modelId="{816D99FE-1B08-4E71-A6A2-3E0010C2F4E3}" type="presParOf" srcId="{3EB725F3-F26C-41B5-8A05-1D5714F02DF3}" destId="{F548C07E-A4C3-45A8-A20E-F6CF1E36410A}" srcOrd="0" destOrd="0" presId="urn:microsoft.com/office/officeart/2005/8/layout/hierarchy3"/>
    <dgm:cxn modelId="{04FC1199-F30F-4E60-B229-406FA294881A}" type="presParOf" srcId="{3EB725F3-F26C-41B5-8A05-1D5714F02DF3}" destId="{94C95AC5-9CC8-4BB4-81F5-64A17DD5E830}" srcOrd="1" destOrd="0" presId="urn:microsoft.com/office/officeart/2005/8/layout/hierarchy3"/>
    <dgm:cxn modelId="{38F11CDF-7F05-4128-A9F0-0CF2F206E9E4}" type="presParOf" srcId="{E9D6E059-1989-4AC5-B119-6C3B6E88B730}" destId="{FACAA133-5070-46B3-94AB-A14EF355E67D}" srcOrd="1" destOrd="0" presId="urn:microsoft.com/office/officeart/2005/8/layout/hierarchy3"/>
    <dgm:cxn modelId="{05652975-CB6B-4D0A-A137-FF2F5927218D}" type="presParOf" srcId="{FACAA133-5070-46B3-94AB-A14EF355E67D}" destId="{C9033430-1959-4216-ADFD-B405F05D5F91}" srcOrd="0" destOrd="0" presId="urn:microsoft.com/office/officeart/2005/8/layout/hierarchy3"/>
    <dgm:cxn modelId="{53976AA6-4397-41E6-BBDC-4AD5E242FCA5}" type="presParOf" srcId="{FACAA133-5070-46B3-94AB-A14EF355E67D}" destId="{C644E01A-7C1B-49B6-BE18-CD003240CF0A}" srcOrd="1" destOrd="0" presId="urn:microsoft.com/office/officeart/2005/8/layout/hierarchy3"/>
    <dgm:cxn modelId="{0A87479A-C97E-48A2-9394-B7F0DED78BBA}" type="presParOf" srcId="{FACAA133-5070-46B3-94AB-A14EF355E67D}" destId="{9034701C-6A7C-4C85-B023-859C93245452}" srcOrd="2" destOrd="0" presId="urn:microsoft.com/office/officeart/2005/8/layout/hierarchy3"/>
    <dgm:cxn modelId="{8494BBAB-332F-4A35-9A93-8FF5C56B2A3D}" type="presParOf" srcId="{FACAA133-5070-46B3-94AB-A14EF355E67D}" destId="{0E6348FC-4308-4985-8D0A-6B2631426A2C}" srcOrd="3" destOrd="0" presId="urn:microsoft.com/office/officeart/2005/8/layout/hierarchy3"/>
    <dgm:cxn modelId="{222A983E-5ABA-493B-A3C8-EE6028FBBB6B}" type="presParOf" srcId="{FACAA133-5070-46B3-94AB-A14EF355E67D}" destId="{50C662A4-BC16-4C57-8B12-27B6C5EE2C86}" srcOrd="4" destOrd="0" presId="urn:microsoft.com/office/officeart/2005/8/layout/hierarchy3"/>
    <dgm:cxn modelId="{EC1C5656-1343-4EF4-AFA1-FACC5F250618}" type="presParOf" srcId="{FACAA133-5070-46B3-94AB-A14EF355E67D}" destId="{41D2A1F3-B449-4B22-B984-9A7FABF63B7F}" srcOrd="5" destOrd="0" presId="urn:microsoft.com/office/officeart/2005/8/layout/hierarchy3"/>
    <dgm:cxn modelId="{EE9AD146-4089-45D4-AA69-5C2F91893865}" type="presParOf" srcId="{97267DB6-AA8A-44B1-ADE8-8C03E8291435}" destId="{3DABB3D3-6A87-4DA0-921E-2C8726EA564E}" srcOrd="2" destOrd="0" presId="urn:microsoft.com/office/officeart/2005/8/layout/hierarchy3"/>
    <dgm:cxn modelId="{B3E53CCC-667A-47F7-B270-4E5254AF942A}" type="presParOf" srcId="{3DABB3D3-6A87-4DA0-921E-2C8726EA564E}" destId="{837D48DB-14F9-4838-AA07-52E9300D1DD3}" srcOrd="0" destOrd="0" presId="urn:microsoft.com/office/officeart/2005/8/layout/hierarchy3"/>
    <dgm:cxn modelId="{3A5D2AF1-7545-43D4-A457-2810186D72B5}" type="presParOf" srcId="{837D48DB-14F9-4838-AA07-52E9300D1DD3}" destId="{602926FB-0914-47DF-AE58-25B8534B5B5E}" srcOrd="0" destOrd="0" presId="urn:microsoft.com/office/officeart/2005/8/layout/hierarchy3"/>
    <dgm:cxn modelId="{D01B7C51-0FE2-4B48-92E9-84915184058C}" type="presParOf" srcId="{837D48DB-14F9-4838-AA07-52E9300D1DD3}" destId="{885A162A-A29B-41A7-A7E4-4C24AEAE4144}" srcOrd="1" destOrd="0" presId="urn:microsoft.com/office/officeart/2005/8/layout/hierarchy3"/>
    <dgm:cxn modelId="{5839AA5A-13D6-411A-AD1B-E388C6B378A7}" type="presParOf" srcId="{3DABB3D3-6A87-4DA0-921E-2C8726EA564E}" destId="{D60CD391-FE2B-46F0-ABA5-D87825A11BB5}" srcOrd="1" destOrd="0" presId="urn:microsoft.com/office/officeart/2005/8/layout/hierarchy3"/>
    <dgm:cxn modelId="{85B6149F-9063-45CB-B537-05D1DE178651}" type="presParOf" srcId="{D60CD391-FE2B-46F0-ABA5-D87825A11BB5}" destId="{2F050AE3-B006-4FC1-B6B2-9E0EDA740081}" srcOrd="0" destOrd="0" presId="urn:microsoft.com/office/officeart/2005/8/layout/hierarchy3"/>
    <dgm:cxn modelId="{CC96B754-64DA-418D-A865-27A756DB0243}" type="presParOf" srcId="{D60CD391-FE2B-46F0-ABA5-D87825A11BB5}" destId="{C60DB8AE-176F-419A-86D5-5FCB4879C430}" srcOrd="1" destOrd="0" presId="urn:microsoft.com/office/officeart/2005/8/layout/hierarchy3"/>
    <dgm:cxn modelId="{DC20F4A8-9346-4DA1-9C58-57E34EEC4F76}" type="presParOf" srcId="{D60CD391-FE2B-46F0-ABA5-D87825A11BB5}" destId="{272F7A79-9159-4E11-8E42-D60A200DE75E}" srcOrd="2" destOrd="0" presId="urn:microsoft.com/office/officeart/2005/8/layout/hierarchy3"/>
    <dgm:cxn modelId="{5CB38153-0205-441D-B6B1-F1C59C475DA2}" type="presParOf" srcId="{D60CD391-FE2B-46F0-ABA5-D87825A11BB5}" destId="{E72964AE-797D-4B81-BD30-0CE81D6A7FC8}" srcOrd="3" destOrd="0" presId="urn:microsoft.com/office/officeart/2005/8/layout/hierarchy3"/>
    <dgm:cxn modelId="{2799837D-784B-4A52-8D49-EBAB07DDA79C}" type="presParOf" srcId="{D60CD391-FE2B-46F0-ABA5-D87825A11BB5}" destId="{392A0945-AB01-4973-AC99-C4D6CCD0F855}" srcOrd="4" destOrd="0" presId="urn:microsoft.com/office/officeart/2005/8/layout/hierarchy3"/>
    <dgm:cxn modelId="{667702D7-0AB8-4249-9C79-08F44C47F456}" type="presParOf" srcId="{D60CD391-FE2B-46F0-ABA5-D87825A11BB5}" destId="{D36556F1-9D6C-4EAD-ADCF-332040A13A71}"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E0DAAD-AF40-42E2-AAD1-36BE81FF54B8}" type="doc">
      <dgm:prSet loTypeId="urn:microsoft.com/office/officeart/2005/8/layout/chevron2" loCatId="list" qsTypeId="urn:microsoft.com/office/officeart/2005/8/quickstyle/simple1#3" qsCatId="simple" csTypeId="urn:microsoft.com/office/officeart/2005/8/colors/accent1_2#3" csCatId="accent1" phldr="1"/>
      <dgm:spPr/>
      <dgm:t>
        <a:bodyPr/>
        <a:lstStyle/>
        <a:p>
          <a:endParaRPr lang="zh-TW" altLang="en-US"/>
        </a:p>
      </dgm:t>
    </dgm:pt>
    <dgm:pt modelId="{296A8020-5EBE-426A-B53E-7194AE4F95F1}">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3b</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67AE45F0-59FE-467A-8FE9-26EACBD80E54}" type="parTrans" cxnId="{55688C40-A1E6-4224-9EFD-AC1A37B23BD7}">
      <dgm:prSet/>
      <dgm:spPr/>
      <dgm:t>
        <a:bodyPr/>
        <a:lstStyle/>
        <a:p>
          <a:endParaRPr lang="zh-TW" altLang="en-US"/>
        </a:p>
      </dgm:t>
    </dgm:pt>
    <dgm:pt modelId="{DDFD17EE-D636-4718-8006-77BBF72A720F}" type="sibTrans" cxnId="{55688C40-A1E6-4224-9EFD-AC1A37B23BD7}">
      <dgm:prSet/>
      <dgm:spPr/>
      <dgm:t>
        <a:bodyPr/>
        <a:lstStyle/>
        <a:p>
          <a:endParaRPr lang="zh-TW" altLang="en-US"/>
        </a:p>
      </dgm:t>
    </dgm:pt>
    <dgm:pt modelId="{DB74357F-F512-42C1-ACC8-282EA12B55CE}">
      <dgm:prSet phldrT="[文字]"/>
      <dgm:spPr/>
      <dgm:t>
        <a:bodyPr/>
        <a:lstStyle/>
        <a:p>
          <a:r>
            <a:rPr lang="en-US" altLang="zh-TW" dirty="0" smtClean="0">
              <a:latin typeface="Times New Roman" pitchFamily="18" charset="0"/>
              <a:ea typeface="標楷體" pitchFamily="65" charset="-120"/>
              <a:cs typeface="Times New Roman" pitchFamily="18" charset="0"/>
            </a:rPr>
            <a:t>GFR 30-44.9ml/min/1.73 m</a:t>
          </a:r>
          <a:r>
            <a:rPr lang="en-US" altLang="zh-TW" baseline="30000" dirty="0" smtClean="0">
              <a:latin typeface="Times New Roman" pitchFamily="18" charset="0"/>
              <a:ea typeface="標楷體" pitchFamily="65" charset="-120"/>
              <a:cs typeface="Times New Roman" pitchFamily="18" charset="0"/>
            </a:rPr>
            <a:t>2</a:t>
          </a:r>
          <a:r>
            <a:rPr lang="zh-TW" altLang="zh-TW" dirty="0" smtClean="0">
              <a:latin typeface="Times New Roman" pitchFamily="18" charset="0"/>
              <a:ea typeface="標楷體" pitchFamily="65" charset="-120"/>
              <a:cs typeface="Times New Roman" pitchFamily="18" charset="0"/>
            </a:rPr>
            <a:t>之各種疾病病患</a:t>
          </a:r>
          <a:endParaRPr lang="zh-TW" altLang="en-US" dirty="0">
            <a:latin typeface="Times New Roman" pitchFamily="18" charset="0"/>
            <a:ea typeface="標楷體" pitchFamily="65" charset="-120"/>
            <a:cs typeface="Times New Roman" pitchFamily="18" charset="0"/>
          </a:endParaRPr>
        </a:p>
      </dgm:t>
    </dgm:pt>
    <dgm:pt modelId="{EB3751DB-5EA7-40CA-9F02-171B45880F75}" type="parTrans" cxnId="{8D6C031F-D41C-4690-9218-4A3DBC14B631}">
      <dgm:prSet/>
      <dgm:spPr/>
      <dgm:t>
        <a:bodyPr/>
        <a:lstStyle/>
        <a:p>
          <a:endParaRPr lang="zh-TW" altLang="en-US"/>
        </a:p>
      </dgm:t>
    </dgm:pt>
    <dgm:pt modelId="{95965234-59D7-4ACA-866F-E99B8F4554EB}" type="sibTrans" cxnId="{8D6C031F-D41C-4690-9218-4A3DBC14B631}">
      <dgm:prSet/>
      <dgm:spPr/>
      <dgm:t>
        <a:bodyPr/>
        <a:lstStyle/>
        <a:p>
          <a:endParaRPr lang="zh-TW" altLang="en-US"/>
        </a:p>
      </dgm:t>
    </dgm:pt>
    <dgm:pt modelId="{A670D8E2-EC43-4370-8C77-B70680CEC8FE}">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4 </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E993CF5B-0F13-4C6A-BCD0-78606CBBA3EA}" type="parTrans" cxnId="{4964DC9A-AFF6-4822-8456-3A4073E0172D}">
      <dgm:prSet/>
      <dgm:spPr/>
      <dgm:t>
        <a:bodyPr/>
        <a:lstStyle/>
        <a:p>
          <a:endParaRPr lang="zh-TW" altLang="en-US"/>
        </a:p>
      </dgm:t>
    </dgm:pt>
    <dgm:pt modelId="{5BBF07B0-AF49-4556-951A-A6F7F1E26E18}" type="sibTrans" cxnId="{4964DC9A-AFF6-4822-8456-3A4073E0172D}">
      <dgm:prSet/>
      <dgm:spPr/>
      <dgm:t>
        <a:bodyPr/>
        <a:lstStyle/>
        <a:p>
          <a:endParaRPr lang="zh-TW" altLang="en-US"/>
        </a:p>
      </dgm:t>
    </dgm:pt>
    <dgm:pt modelId="{0D2B68FA-0EDE-48A7-8873-7C132B23B2CD}">
      <dgm:prSet phldrT="[文字]"/>
      <dgm:spPr/>
      <dgm:t>
        <a:bodyPr/>
        <a:lstStyle/>
        <a:p>
          <a:r>
            <a:rPr lang="en-US" altLang="zh-TW" dirty="0" smtClean="0">
              <a:latin typeface="Times New Roman" pitchFamily="18" charset="0"/>
              <a:ea typeface="標楷體" pitchFamily="65" charset="-120"/>
              <a:cs typeface="Times New Roman" pitchFamily="18" charset="0"/>
            </a:rPr>
            <a:t>GFR 15-29.9ml/min/1.73m</a:t>
          </a:r>
          <a:r>
            <a:rPr lang="en-US" altLang="zh-TW" baseline="30000" dirty="0" smtClean="0">
              <a:latin typeface="Times New Roman" pitchFamily="18" charset="0"/>
              <a:ea typeface="標楷體" pitchFamily="65" charset="-120"/>
              <a:cs typeface="Times New Roman" pitchFamily="18" charset="0"/>
            </a:rPr>
            <a:t>2</a:t>
          </a:r>
          <a:r>
            <a:rPr lang="en-US" altLang="zh-TW" dirty="0" smtClean="0">
              <a:latin typeface="Times New Roman" pitchFamily="18" charset="0"/>
              <a:ea typeface="標楷體" pitchFamily="65" charset="-120"/>
              <a:cs typeface="Times New Roman" pitchFamily="18" charset="0"/>
            </a:rPr>
            <a:t> </a:t>
          </a:r>
          <a:r>
            <a:rPr lang="zh-TW" altLang="zh-TW" dirty="0" smtClean="0">
              <a:latin typeface="Times New Roman" pitchFamily="18" charset="0"/>
              <a:ea typeface="標楷體" pitchFamily="65" charset="-120"/>
              <a:cs typeface="Times New Roman" pitchFamily="18" charset="0"/>
            </a:rPr>
            <a:t>之各種疾病病患</a:t>
          </a:r>
          <a:endParaRPr lang="zh-TW" altLang="en-US" dirty="0">
            <a:latin typeface="Times New Roman" pitchFamily="18" charset="0"/>
            <a:ea typeface="標楷體" pitchFamily="65" charset="-120"/>
            <a:cs typeface="Times New Roman" pitchFamily="18" charset="0"/>
          </a:endParaRPr>
        </a:p>
      </dgm:t>
    </dgm:pt>
    <dgm:pt modelId="{CFFFAAAD-1698-41C8-AD0C-AEA421A09DD3}" type="parTrans" cxnId="{2CD00CDC-95DC-46A8-9E83-4ABCBAE0083F}">
      <dgm:prSet/>
      <dgm:spPr/>
      <dgm:t>
        <a:bodyPr/>
        <a:lstStyle/>
        <a:p>
          <a:endParaRPr lang="zh-TW" altLang="en-US"/>
        </a:p>
      </dgm:t>
    </dgm:pt>
    <dgm:pt modelId="{D4295B0B-F1D8-462F-96B9-F3A7E3CD3017}" type="sibTrans" cxnId="{2CD00CDC-95DC-46A8-9E83-4ABCBAE0083F}">
      <dgm:prSet/>
      <dgm:spPr/>
      <dgm:t>
        <a:bodyPr/>
        <a:lstStyle/>
        <a:p>
          <a:endParaRPr lang="zh-TW" altLang="en-US"/>
        </a:p>
      </dgm:t>
    </dgm:pt>
    <dgm:pt modelId="{97B360DF-4482-45C8-8844-D579A5415C63}">
      <dgm:prSet phldrT="[文字]" custT="1"/>
      <dgm:spPr/>
      <dgm:t>
        <a:bodyPr/>
        <a:lstStyle/>
        <a:p>
          <a:r>
            <a:rPr lang="en-US" altLang="zh-TW" sz="1600" dirty="0" smtClean="0">
              <a:latin typeface="Times New Roman" pitchFamily="18" charset="0"/>
              <a:ea typeface="標楷體" pitchFamily="65" charset="-120"/>
              <a:cs typeface="Times New Roman" pitchFamily="18" charset="0"/>
            </a:rPr>
            <a:t>CKD stage 5 </a:t>
          </a:r>
          <a:r>
            <a:rPr lang="zh-TW" altLang="zh-TW" sz="1600" dirty="0" smtClean="0">
              <a:latin typeface="Times New Roman" pitchFamily="18" charset="0"/>
              <a:ea typeface="標楷體" pitchFamily="65" charset="-120"/>
              <a:cs typeface="Times New Roman" pitchFamily="18" charset="0"/>
            </a:rPr>
            <a:t>病患</a:t>
          </a:r>
          <a:endParaRPr lang="zh-TW" altLang="en-US" sz="1600" dirty="0">
            <a:latin typeface="Times New Roman" pitchFamily="18" charset="0"/>
            <a:ea typeface="標楷體" pitchFamily="65" charset="-120"/>
            <a:cs typeface="Times New Roman" pitchFamily="18" charset="0"/>
          </a:endParaRPr>
        </a:p>
      </dgm:t>
    </dgm:pt>
    <dgm:pt modelId="{84020F46-F2F2-445D-9E89-8391B46FD59F}" type="parTrans" cxnId="{7184F5C7-B78A-47E3-AC65-AA89B3655B2F}">
      <dgm:prSet/>
      <dgm:spPr/>
      <dgm:t>
        <a:bodyPr/>
        <a:lstStyle/>
        <a:p>
          <a:endParaRPr lang="zh-TW" altLang="en-US"/>
        </a:p>
      </dgm:t>
    </dgm:pt>
    <dgm:pt modelId="{566B28DB-94CD-44EF-9A56-CC6535596B4B}" type="sibTrans" cxnId="{7184F5C7-B78A-47E3-AC65-AA89B3655B2F}">
      <dgm:prSet/>
      <dgm:spPr/>
      <dgm:t>
        <a:bodyPr/>
        <a:lstStyle/>
        <a:p>
          <a:endParaRPr lang="zh-TW" altLang="en-US"/>
        </a:p>
      </dgm:t>
    </dgm:pt>
    <dgm:pt modelId="{71DF9751-D802-4DCB-BC30-1A5D28118824}">
      <dgm:prSet phldrT="[文字]"/>
      <dgm:spPr/>
      <dgm:t>
        <a:bodyPr/>
        <a:lstStyle/>
        <a:p>
          <a:r>
            <a:rPr lang="en-US" altLang="zh-TW" dirty="0" smtClean="0">
              <a:latin typeface="Times New Roman" pitchFamily="18" charset="0"/>
              <a:ea typeface="標楷體" pitchFamily="65" charset="-120"/>
              <a:cs typeface="Times New Roman" pitchFamily="18" charset="0"/>
            </a:rPr>
            <a:t>24</a:t>
          </a:r>
          <a:r>
            <a:rPr lang="zh-TW" altLang="zh-TW" dirty="0" smtClean="0">
              <a:latin typeface="Times New Roman" pitchFamily="18" charset="0"/>
              <a:ea typeface="標楷體" pitchFamily="65" charset="-120"/>
              <a:cs typeface="Times New Roman" pitchFamily="18" charset="0"/>
            </a:rPr>
            <a:t>小時尿液總蛋白排出量大於</a:t>
          </a:r>
          <a:r>
            <a:rPr lang="en-US" altLang="zh-TW" dirty="0" smtClean="0">
              <a:latin typeface="Times New Roman" pitchFamily="18" charset="0"/>
              <a:ea typeface="標楷體" pitchFamily="65" charset="-120"/>
              <a:cs typeface="Times New Roman" pitchFamily="18" charset="0"/>
            </a:rPr>
            <a:t>1,000 mg </a:t>
          </a:r>
          <a:r>
            <a:rPr lang="zh-TW" altLang="zh-TW" dirty="0" smtClean="0">
              <a:latin typeface="Times New Roman" pitchFamily="18" charset="0"/>
              <a:ea typeface="標楷體" pitchFamily="65" charset="-120"/>
              <a:cs typeface="Times New Roman" pitchFamily="18" charset="0"/>
            </a:rPr>
            <a:t>或</a:t>
          </a:r>
          <a:r>
            <a:rPr lang="en-US" altLang="zh-TW" dirty="0" err="1" smtClean="0">
              <a:latin typeface="Times New Roman" pitchFamily="18" charset="0"/>
              <a:ea typeface="標楷體" pitchFamily="65" charset="-120"/>
              <a:cs typeface="Times New Roman" pitchFamily="18" charset="0"/>
            </a:rPr>
            <a:t>Upcr</a:t>
          </a:r>
          <a:r>
            <a:rPr lang="en-US" altLang="zh-TW" dirty="0" smtClean="0">
              <a:latin typeface="Times New Roman" pitchFamily="18" charset="0"/>
              <a:ea typeface="標楷體" pitchFamily="65" charset="-120"/>
              <a:cs typeface="Times New Roman" pitchFamily="18" charset="0"/>
            </a:rPr>
            <a:t> &gt; 1,000mg/gm</a:t>
          </a:r>
          <a:r>
            <a:rPr lang="zh-TW" altLang="zh-TW" dirty="0" smtClean="0">
              <a:latin typeface="Times New Roman" pitchFamily="18" charset="0"/>
              <a:ea typeface="標楷體" pitchFamily="65" charset="-120"/>
              <a:cs typeface="Times New Roman" pitchFamily="18" charset="0"/>
            </a:rPr>
            <a:t>之明顯蛋白尿病患，不限各</a:t>
          </a:r>
          <a:r>
            <a:rPr lang="en-US" altLang="zh-TW" dirty="0" smtClean="0">
              <a:latin typeface="Times New Roman" pitchFamily="18" charset="0"/>
              <a:ea typeface="標楷體" pitchFamily="65" charset="-120"/>
              <a:cs typeface="Times New Roman" pitchFamily="18" charset="0"/>
            </a:rPr>
            <a:t>Stage</a:t>
          </a:r>
          <a:endParaRPr lang="zh-TW" altLang="en-US" dirty="0">
            <a:latin typeface="Times New Roman" pitchFamily="18" charset="0"/>
            <a:ea typeface="標楷體" pitchFamily="65" charset="-120"/>
            <a:cs typeface="Times New Roman" pitchFamily="18" charset="0"/>
          </a:endParaRPr>
        </a:p>
      </dgm:t>
    </dgm:pt>
    <dgm:pt modelId="{7AF55584-C602-4ED3-847C-A340DB513BF6}" type="parTrans" cxnId="{66A87EAF-CC81-424A-A0CD-D04FB7A4E8DE}">
      <dgm:prSet/>
      <dgm:spPr/>
      <dgm:t>
        <a:bodyPr/>
        <a:lstStyle/>
        <a:p>
          <a:endParaRPr lang="zh-TW" altLang="en-US"/>
        </a:p>
      </dgm:t>
    </dgm:pt>
    <dgm:pt modelId="{8C0AB4AC-E3A2-4E34-AD93-0B57862675F0}" type="sibTrans" cxnId="{66A87EAF-CC81-424A-A0CD-D04FB7A4E8DE}">
      <dgm:prSet/>
      <dgm:spPr/>
      <dgm:t>
        <a:bodyPr/>
        <a:lstStyle/>
        <a:p>
          <a:endParaRPr lang="zh-TW" altLang="en-US"/>
        </a:p>
      </dgm:t>
    </dgm:pt>
    <dgm:pt modelId="{138BB86A-A50E-4C1A-9FFC-61D154288253}">
      <dgm:prSet phldrT="[文字]"/>
      <dgm:spPr/>
      <dgm:t>
        <a:bodyPr/>
        <a:lstStyle/>
        <a:p>
          <a:r>
            <a:rPr lang="zh-TW" altLang="zh-TW" dirty="0" smtClean="0">
              <a:latin typeface="標楷體" pitchFamily="65" charset="-120"/>
              <a:ea typeface="標楷體" pitchFamily="65" charset="-120"/>
            </a:rPr>
            <a:t>蛋白尿病患</a:t>
          </a:r>
          <a:endParaRPr lang="zh-TW" altLang="en-US" dirty="0">
            <a:latin typeface="標楷體" pitchFamily="65" charset="-120"/>
            <a:ea typeface="標楷體" pitchFamily="65" charset="-120"/>
          </a:endParaRPr>
        </a:p>
      </dgm:t>
    </dgm:pt>
    <dgm:pt modelId="{2E7EF016-951A-4DD0-8B66-454768D0B4D8}" type="parTrans" cxnId="{51F6251A-BA55-4CA1-9612-BC5598166144}">
      <dgm:prSet/>
      <dgm:spPr/>
      <dgm:t>
        <a:bodyPr/>
        <a:lstStyle/>
        <a:p>
          <a:endParaRPr lang="zh-TW" altLang="en-US"/>
        </a:p>
      </dgm:t>
    </dgm:pt>
    <dgm:pt modelId="{779C9D10-F495-4BCB-BE9D-A7FE53F7A1F6}" type="sibTrans" cxnId="{51F6251A-BA55-4CA1-9612-BC5598166144}">
      <dgm:prSet/>
      <dgm:spPr/>
      <dgm:t>
        <a:bodyPr/>
        <a:lstStyle/>
        <a:p>
          <a:endParaRPr lang="zh-TW" altLang="en-US"/>
        </a:p>
      </dgm:t>
    </dgm:pt>
    <dgm:pt modelId="{344F7B55-A3B3-4750-9F2E-3F794CA4FA33}">
      <dgm:prSet/>
      <dgm:spPr/>
      <dgm:t>
        <a:bodyPr/>
        <a:lstStyle/>
        <a:p>
          <a:r>
            <a:rPr lang="en-US" altLang="zh-TW" dirty="0" smtClean="0">
              <a:latin typeface="Times New Roman" pitchFamily="18" charset="0"/>
              <a:ea typeface="標楷體" pitchFamily="65" charset="-120"/>
              <a:cs typeface="Times New Roman" pitchFamily="18" charset="0"/>
            </a:rPr>
            <a:t>GFR &lt; 15 ml/min/1.73 m</a:t>
          </a:r>
          <a:r>
            <a:rPr lang="en-US" altLang="zh-TW" baseline="30000" dirty="0" smtClean="0">
              <a:latin typeface="Times New Roman" pitchFamily="18" charset="0"/>
              <a:ea typeface="標楷體" pitchFamily="65" charset="-120"/>
              <a:cs typeface="Times New Roman" pitchFamily="18" charset="0"/>
            </a:rPr>
            <a:t>2</a:t>
          </a:r>
          <a:r>
            <a:rPr lang="zh-TW" altLang="zh-TW" dirty="0" smtClean="0">
              <a:latin typeface="Times New Roman" pitchFamily="18" charset="0"/>
              <a:ea typeface="標楷體" pitchFamily="65" charset="-120"/>
              <a:cs typeface="Times New Roman" pitchFamily="18" charset="0"/>
            </a:rPr>
            <a:t>之各種疾病病患</a:t>
          </a:r>
          <a:endParaRPr lang="zh-TW" altLang="en-US" dirty="0">
            <a:latin typeface="Times New Roman" pitchFamily="18" charset="0"/>
            <a:ea typeface="標楷體" pitchFamily="65" charset="-120"/>
            <a:cs typeface="Times New Roman" pitchFamily="18" charset="0"/>
          </a:endParaRPr>
        </a:p>
      </dgm:t>
    </dgm:pt>
    <dgm:pt modelId="{BA27E54F-D2DF-44C5-BA35-9CB649362F6C}" type="parTrans" cxnId="{EAD47497-3081-4400-8487-70D90AF026E7}">
      <dgm:prSet/>
      <dgm:spPr/>
      <dgm:t>
        <a:bodyPr/>
        <a:lstStyle/>
        <a:p>
          <a:endParaRPr lang="zh-TW" altLang="en-US"/>
        </a:p>
      </dgm:t>
    </dgm:pt>
    <dgm:pt modelId="{CBDD53E9-A8E7-4738-A256-3245EF2FCC8F}" type="sibTrans" cxnId="{EAD47497-3081-4400-8487-70D90AF026E7}">
      <dgm:prSet/>
      <dgm:spPr/>
      <dgm:t>
        <a:bodyPr/>
        <a:lstStyle/>
        <a:p>
          <a:endParaRPr lang="zh-TW" altLang="en-US"/>
        </a:p>
      </dgm:t>
    </dgm:pt>
    <dgm:pt modelId="{F2BF71E7-F244-47CB-AF06-921F9C13CF7A}" type="pres">
      <dgm:prSet presAssocID="{3BE0DAAD-AF40-42E2-AAD1-36BE81FF54B8}" presName="linearFlow" presStyleCnt="0">
        <dgm:presLayoutVars>
          <dgm:dir/>
          <dgm:animLvl val="lvl"/>
          <dgm:resizeHandles val="exact"/>
        </dgm:presLayoutVars>
      </dgm:prSet>
      <dgm:spPr/>
      <dgm:t>
        <a:bodyPr/>
        <a:lstStyle/>
        <a:p>
          <a:endParaRPr lang="zh-TW" altLang="en-US"/>
        </a:p>
      </dgm:t>
    </dgm:pt>
    <dgm:pt modelId="{DAEF898D-B34D-4290-9633-F8AEAFDEF6EA}" type="pres">
      <dgm:prSet presAssocID="{296A8020-5EBE-426A-B53E-7194AE4F95F1}" presName="composite" presStyleCnt="0"/>
      <dgm:spPr/>
    </dgm:pt>
    <dgm:pt modelId="{92075EAF-4C7B-460A-B5FB-B770101B8157}" type="pres">
      <dgm:prSet presAssocID="{296A8020-5EBE-426A-B53E-7194AE4F95F1}" presName="parentText" presStyleLbl="alignNode1" presStyleIdx="0" presStyleCnt="4">
        <dgm:presLayoutVars>
          <dgm:chMax val="1"/>
          <dgm:bulletEnabled val="1"/>
        </dgm:presLayoutVars>
      </dgm:prSet>
      <dgm:spPr/>
      <dgm:t>
        <a:bodyPr/>
        <a:lstStyle/>
        <a:p>
          <a:endParaRPr lang="zh-TW" altLang="en-US"/>
        </a:p>
      </dgm:t>
    </dgm:pt>
    <dgm:pt modelId="{4ABB4A96-257D-40C8-853D-FC8398EA6905}" type="pres">
      <dgm:prSet presAssocID="{296A8020-5EBE-426A-B53E-7194AE4F95F1}" presName="descendantText" presStyleLbl="alignAcc1" presStyleIdx="0" presStyleCnt="4">
        <dgm:presLayoutVars>
          <dgm:bulletEnabled val="1"/>
        </dgm:presLayoutVars>
      </dgm:prSet>
      <dgm:spPr/>
      <dgm:t>
        <a:bodyPr/>
        <a:lstStyle/>
        <a:p>
          <a:endParaRPr lang="zh-TW" altLang="en-US"/>
        </a:p>
      </dgm:t>
    </dgm:pt>
    <dgm:pt modelId="{3331ED74-E169-4B1D-8765-046EAE8261F7}" type="pres">
      <dgm:prSet presAssocID="{DDFD17EE-D636-4718-8006-77BBF72A720F}" presName="sp" presStyleCnt="0"/>
      <dgm:spPr/>
    </dgm:pt>
    <dgm:pt modelId="{7FC26FA9-2C90-4AA7-B505-B6A778AA2A85}" type="pres">
      <dgm:prSet presAssocID="{A670D8E2-EC43-4370-8C77-B70680CEC8FE}" presName="composite" presStyleCnt="0"/>
      <dgm:spPr/>
    </dgm:pt>
    <dgm:pt modelId="{6BB449C3-78DA-4BBA-A331-6E93A11BF37A}" type="pres">
      <dgm:prSet presAssocID="{A670D8E2-EC43-4370-8C77-B70680CEC8FE}" presName="parentText" presStyleLbl="alignNode1" presStyleIdx="1" presStyleCnt="4">
        <dgm:presLayoutVars>
          <dgm:chMax val="1"/>
          <dgm:bulletEnabled val="1"/>
        </dgm:presLayoutVars>
      </dgm:prSet>
      <dgm:spPr/>
      <dgm:t>
        <a:bodyPr/>
        <a:lstStyle/>
        <a:p>
          <a:endParaRPr lang="zh-TW" altLang="en-US"/>
        </a:p>
      </dgm:t>
    </dgm:pt>
    <dgm:pt modelId="{2D654679-62AD-4D1F-A200-A8EA2F57AE6A}" type="pres">
      <dgm:prSet presAssocID="{A670D8E2-EC43-4370-8C77-B70680CEC8FE}" presName="descendantText" presStyleLbl="alignAcc1" presStyleIdx="1" presStyleCnt="4">
        <dgm:presLayoutVars>
          <dgm:bulletEnabled val="1"/>
        </dgm:presLayoutVars>
      </dgm:prSet>
      <dgm:spPr/>
      <dgm:t>
        <a:bodyPr/>
        <a:lstStyle/>
        <a:p>
          <a:endParaRPr lang="zh-TW" altLang="en-US"/>
        </a:p>
      </dgm:t>
    </dgm:pt>
    <dgm:pt modelId="{CB738E1D-886E-45FE-9309-427AF725E727}" type="pres">
      <dgm:prSet presAssocID="{5BBF07B0-AF49-4556-951A-A6F7F1E26E18}" presName="sp" presStyleCnt="0"/>
      <dgm:spPr/>
    </dgm:pt>
    <dgm:pt modelId="{800BFD7B-0E84-4F9A-9B17-53259B7027F9}" type="pres">
      <dgm:prSet presAssocID="{97B360DF-4482-45C8-8844-D579A5415C63}" presName="composite" presStyleCnt="0"/>
      <dgm:spPr/>
    </dgm:pt>
    <dgm:pt modelId="{FE3D37C8-7450-48C1-8B74-8E5D5F71E602}" type="pres">
      <dgm:prSet presAssocID="{97B360DF-4482-45C8-8844-D579A5415C63}" presName="parentText" presStyleLbl="alignNode1" presStyleIdx="2" presStyleCnt="4">
        <dgm:presLayoutVars>
          <dgm:chMax val="1"/>
          <dgm:bulletEnabled val="1"/>
        </dgm:presLayoutVars>
      </dgm:prSet>
      <dgm:spPr/>
      <dgm:t>
        <a:bodyPr/>
        <a:lstStyle/>
        <a:p>
          <a:endParaRPr lang="zh-TW" altLang="en-US"/>
        </a:p>
      </dgm:t>
    </dgm:pt>
    <dgm:pt modelId="{12307BBC-7DC2-4CC8-AF6E-29DD4FF46331}" type="pres">
      <dgm:prSet presAssocID="{97B360DF-4482-45C8-8844-D579A5415C63}" presName="descendantText" presStyleLbl="alignAcc1" presStyleIdx="2" presStyleCnt="4">
        <dgm:presLayoutVars>
          <dgm:bulletEnabled val="1"/>
        </dgm:presLayoutVars>
      </dgm:prSet>
      <dgm:spPr/>
      <dgm:t>
        <a:bodyPr/>
        <a:lstStyle/>
        <a:p>
          <a:endParaRPr lang="zh-TW" altLang="en-US"/>
        </a:p>
      </dgm:t>
    </dgm:pt>
    <dgm:pt modelId="{C0A6732D-33B7-4FE1-9A0A-20F4A1D3014E}" type="pres">
      <dgm:prSet presAssocID="{566B28DB-94CD-44EF-9A56-CC6535596B4B}" presName="sp" presStyleCnt="0"/>
      <dgm:spPr/>
    </dgm:pt>
    <dgm:pt modelId="{CF54BA20-1CBA-47C4-88D3-3EA13E2A95F1}" type="pres">
      <dgm:prSet presAssocID="{138BB86A-A50E-4C1A-9FFC-61D154288253}" presName="composite" presStyleCnt="0"/>
      <dgm:spPr/>
    </dgm:pt>
    <dgm:pt modelId="{4EED0932-43BF-4E84-B195-1B1324A6CC8B}" type="pres">
      <dgm:prSet presAssocID="{138BB86A-A50E-4C1A-9FFC-61D154288253}" presName="parentText" presStyleLbl="alignNode1" presStyleIdx="3" presStyleCnt="4">
        <dgm:presLayoutVars>
          <dgm:chMax val="1"/>
          <dgm:bulletEnabled val="1"/>
        </dgm:presLayoutVars>
      </dgm:prSet>
      <dgm:spPr/>
      <dgm:t>
        <a:bodyPr/>
        <a:lstStyle/>
        <a:p>
          <a:endParaRPr lang="zh-TW" altLang="en-US"/>
        </a:p>
      </dgm:t>
    </dgm:pt>
    <dgm:pt modelId="{CCA65606-3889-48E3-B093-4C0A74459F22}" type="pres">
      <dgm:prSet presAssocID="{138BB86A-A50E-4C1A-9FFC-61D154288253}" presName="descendantText" presStyleLbl="alignAcc1" presStyleIdx="3" presStyleCnt="4">
        <dgm:presLayoutVars>
          <dgm:bulletEnabled val="1"/>
        </dgm:presLayoutVars>
      </dgm:prSet>
      <dgm:spPr/>
      <dgm:t>
        <a:bodyPr/>
        <a:lstStyle/>
        <a:p>
          <a:endParaRPr lang="zh-TW" altLang="en-US"/>
        </a:p>
      </dgm:t>
    </dgm:pt>
  </dgm:ptLst>
  <dgm:cxnLst>
    <dgm:cxn modelId="{D3C9E3DC-6980-45DC-B4EB-C1CCFF4759D1}" type="presOf" srcId="{138BB86A-A50E-4C1A-9FFC-61D154288253}" destId="{4EED0932-43BF-4E84-B195-1B1324A6CC8B}" srcOrd="0" destOrd="0" presId="urn:microsoft.com/office/officeart/2005/8/layout/chevron2"/>
    <dgm:cxn modelId="{4964DC9A-AFF6-4822-8456-3A4073E0172D}" srcId="{3BE0DAAD-AF40-42E2-AAD1-36BE81FF54B8}" destId="{A670D8E2-EC43-4370-8C77-B70680CEC8FE}" srcOrd="1" destOrd="0" parTransId="{E993CF5B-0F13-4C6A-BCD0-78606CBBA3EA}" sibTransId="{5BBF07B0-AF49-4556-951A-A6F7F1E26E18}"/>
    <dgm:cxn modelId="{A1814D1F-31C4-4EDF-85FD-B2987F72653A}" type="presOf" srcId="{97B360DF-4482-45C8-8844-D579A5415C63}" destId="{FE3D37C8-7450-48C1-8B74-8E5D5F71E602}" srcOrd="0" destOrd="0" presId="urn:microsoft.com/office/officeart/2005/8/layout/chevron2"/>
    <dgm:cxn modelId="{CB36D1C8-46EA-41AA-98CB-C6C1E5FFC70E}" type="presOf" srcId="{DB74357F-F512-42C1-ACC8-282EA12B55CE}" destId="{4ABB4A96-257D-40C8-853D-FC8398EA6905}" srcOrd="0" destOrd="0" presId="urn:microsoft.com/office/officeart/2005/8/layout/chevron2"/>
    <dgm:cxn modelId="{7AEA3E00-00E0-480D-9955-E8F217E11D4A}" type="presOf" srcId="{A670D8E2-EC43-4370-8C77-B70680CEC8FE}" destId="{6BB449C3-78DA-4BBA-A331-6E93A11BF37A}" srcOrd="0" destOrd="0" presId="urn:microsoft.com/office/officeart/2005/8/layout/chevron2"/>
    <dgm:cxn modelId="{C53CAC8E-3073-4981-A841-50247DD08FB7}" type="presOf" srcId="{344F7B55-A3B3-4750-9F2E-3F794CA4FA33}" destId="{12307BBC-7DC2-4CC8-AF6E-29DD4FF46331}" srcOrd="0" destOrd="0" presId="urn:microsoft.com/office/officeart/2005/8/layout/chevron2"/>
    <dgm:cxn modelId="{EAD47497-3081-4400-8487-70D90AF026E7}" srcId="{97B360DF-4482-45C8-8844-D579A5415C63}" destId="{344F7B55-A3B3-4750-9F2E-3F794CA4FA33}" srcOrd="0" destOrd="0" parTransId="{BA27E54F-D2DF-44C5-BA35-9CB649362F6C}" sibTransId="{CBDD53E9-A8E7-4738-A256-3245EF2FCC8F}"/>
    <dgm:cxn modelId="{8D6C031F-D41C-4690-9218-4A3DBC14B631}" srcId="{296A8020-5EBE-426A-B53E-7194AE4F95F1}" destId="{DB74357F-F512-42C1-ACC8-282EA12B55CE}" srcOrd="0" destOrd="0" parTransId="{EB3751DB-5EA7-40CA-9F02-171B45880F75}" sibTransId="{95965234-59D7-4ACA-866F-E99B8F4554EB}"/>
    <dgm:cxn modelId="{0EE93AD9-D316-4AB1-92AA-6BD868D9D8CE}" type="presOf" srcId="{3BE0DAAD-AF40-42E2-AAD1-36BE81FF54B8}" destId="{F2BF71E7-F244-47CB-AF06-921F9C13CF7A}" srcOrd="0" destOrd="0" presId="urn:microsoft.com/office/officeart/2005/8/layout/chevron2"/>
    <dgm:cxn modelId="{71BF16F6-9108-49E5-B855-B3AEC39641F5}" type="presOf" srcId="{0D2B68FA-0EDE-48A7-8873-7C132B23B2CD}" destId="{2D654679-62AD-4D1F-A200-A8EA2F57AE6A}" srcOrd="0" destOrd="0" presId="urn:microsoft.com/office/officeart/2005/8/layout/chevron2"/>
    <dgm:cxn modelId="{7184F5C7-B78A-47E3-AC65-AA89B3655B2F}" srcId="{3BE0DAAD-AF40-42E2-AAD1-36BE81FF54B8}" destId="{97B360DF-4482-45C8-8844-D579A5415C63}" srcOrd="2" destOrd="0" parTransId="{84020F46-F2F2-445D-9E89-8391B46FD59F}" sibTransId="{566B28DB-94CD-44EF-9A56-CC6535596B4B}"/>
    <dgm:cxn modelId="{25652CDF-C520-465D-95E9-7E086383AE2D}" type="presOf" srcId="{71DF9751-D802-4DCB-BC30-1A5D28118824}" destId="{CCA65606-3889-48E3-B093-4C0A74459F22}" srcOrd="0" destOrd="0" presId="urn:microsoft.com/office/officeart/2005/8/layout/chevron2"/>
    <dgm:cxn modelId="{51F6251A-BA55-4CA1-9612-BC5598166144}" srcId="{3BE0DAAD-AF40-42E2-AAD1-36BE81FF54B8}" destId="{138BB86A-A50E-4C1A-9FFC-61D154288253}" srcOrd="3" destOrd="0" parTransId="{2E7EF016-951A-4DD0-8B66-454768D0B4D8}" sibTransId="{779C9D10-F495-4BCB-BE9D-A7FE53F7A1F6}"/>
    <dgm:cxn modelId="{2CD00CDC-95DC-46A8-9E83-4ABCBAE0083F}" srcId="{A670D8E2-EC43-4370-8C77-B70680CEC8FE}" destId="{0D2B68FA-0EDE-48A7-8873-7C132B23B2CD}" srcOrd="0" destOrd="0" parTransId="{CFFFAAAD-1698-41C8-AD0C-AEA421A09DD3}" sibTransId="{D4295B0B-F1D8-462F-96B9-F3A7E3CD3017}"/>
    <dgm:cxn modelId="{55688C40-A1E6-4224-9EFD-AC1A37B23BD7}" srcId="{3BE0DAAD-AF40-42E2-AAD1-36BE81FF54B8}" destId="{296A8020-5EBE-426A-B53E-7194AE4F95F1}" srcOrd="0" destOrd="0" parTransId="{67AE45F0-59FE-467A-8FE9-26EACBD80E54}" sibTransId="{DDFD17EE-D636-4718-8006-77BBF72A720F}"/>
    <dgm:cxn modelId="{66A87EAF-CC81-424A-A0CD-D04FB7A4E8DE}" srcId="{138BB86A-A50E-4C1A-9FFC-61D154288253}" destId="{71DF9751-D802-4DCB-BC30-1A5D28118824}" srcOrd="0" destOrd="0" parTransId="{7AF55584-C602-4ED3-847C-A340DB513BF6}" sibTransId="{8C0AB4AC-E3A2-4E34-AD93-0B57862675F0}"/>
    <dgm:cxn modelId="{308911FB-DF73-40A2-8A96-ADFAE887AFC9}" type="presOf" srcId="{296A8020-5EBE-426A-B53E-7194AE4F95F1}" destId="{92075EAF-4C7B-460A-B5FB-B770101B8157}" srcOrd="0" destOrd="0" presId="urn:microsoft.com/office/officeart/2005/8/layout/chevron2"/>
    <dgm:cxn modelId="{BCDBAD94-E75E-4A9C-BC2D-D254C9C31CDA}" type="presParOf" srcId="{F2BF71E7-F244-47CB-AF06-921F9C13CF7A}" destId="{DAEF898D-B34D-4290-9633-F8AEAFDEF6EA}" srcOrd="0" destOrd="0" presId="urn:microsoft.com/office/officeart/2005/8/layout/chevron2"/>
    <dgm:cxn modelId="{17CF8DD5-5048-49FF-8370-034E99965DAE}" type="presParOf" srcId="{DAEF898D-B34D-4290-9633-F8AEAFDEF6EA}" destId="{92075EAF-4C7B-460A-B5FB-B770101B8157}" srcOrd="0" destOrd="0" presId="urn:microsoft.com/office/officeart/2005/8/layout/chevron2"/>
    <dgm:cxn modelId="{91FEF142-C06D-4A4E-ADC7-68C9A8AF9AF0}" type="presParOf" srcId="{DAEF898D-B34D-4290-9633-F8AEAFDEF6EA}" destId="{4ABB4A96-257D-40C8-853D-FC8398EA6905}" srcOrd="1" destOrd="0" presId="urn:microsoft.com/office/officeart/2005/8/layout/chevron2"/>
    <dgm:cxn modelId="{4DD1E9D5-92C2-47EE-B079-E8ABE50512A4}" type="presParOf" srcId="{F2BF71E7-F244-47CB-AF06-921F9C13CF7A}" destId="{3331ED74-E169-4B1D-8765-046EAE8261F7}" srcOrd="1" destOrd="0" presId="urn:microsoft.com/office/officeart/2005/8/layout/chevron2"/>
    <dgm:cxn modelId="{046A8F42-6F08-440A-A712-2335157A4365}" type="presParOf" srcId="{F2BF71E7-F244-47CB-AF06-921F9C13CF7A}" destId="{7FC26FA9-2C90-4AA7-B505-B6A778AA2A85}" srcOrd="2" destOrd="0" presId="urn:microsoft.com/office/officeart/2005/8/layout/chevron2"/>
    <dgm:cxn modelId="{1359B176-B147-481A-96A9-3E762039F7F0}" type="presParOf" srcId="{7FC26FA9-2C90-4AA7-B505-B6A778AA2A85}" destId="{6BB449C3-78DA-4BBA-A331-6E93A11BF37A}" srcOrd="0" destOrd="0" presId="urn:microsoft.com/office/officeart/2005/8/layout/chevron2"/>
    <dgm:cxn modelId="{3AB95A65-365A-4204-8175-8AAF2B3B6709}" type="presParOf" srcId="{7FC26FA9-2C90-4AA7-B505-B6A778AA2A85}" destId="{2D654679-62AD-4D1F-A200-A8EA2F57AE6A}" srcOrd="1" destOrd="0" presId="urn:microsoft.com/office/officeart/2005/8/layout/chevron2"/>
    <dgm:cxn modelId="{2F41B196-1868-404F-9240-789C62045B37}" type="presParOf" srcId="{F2BF71E7-F244-47CB-AF06-921F9C13CF7A}" destId="{CB738E1D-886E-45FE-9309-427AF725E727}" srcOrd="3" destOrd="0" presId="urn:microsoft.com/office/officeart/2005/8/layout/chevron2"/>
    <dgm:cxn modelId="{5959073C-101B-43D8-84D9-43331C56E350}" type="presParOf" srcId="{F2BF71E7-F244-47CB-AF06-921F9C13CF7A}" destId="{800BFD7B-0E84-4F9A-9B17-53259B7027F9}" srcOrd="4" destOrd="0" presId="urn:microsoft.com/office/officeart/2005/8/layout/chevron2"/>
    <dgm:cxn modelId="{BA63A72B-3FF6-453C-9F09-A612543ED37E}" type="presParOf" srcId="{800BFD7B-0E84-4F9A-9B17-53259B7027F9}" destId="{FE3D37C8-7450-48C1-8B74-8E5D5F71E602}" srcOrd="0" destOrd="0" presId="urn:microsoft.com/office/officeart/2005/8/layout/chevron2"/>
    <dgm:cxn modelId="{40257AFC-B477-431A-AA2D-443F451A4329}" type="presParOf" srcId="{800BFD7B-0E84-4F9A-9B17-53259B7027F9}" destId="{12307BBC-7DC2-4CC8-AF6E-29DD4FF46331}" srcOrd="1" destOrd="0" presId="urn:microsoft.com/office/officeart/2005/8/layout/chevron2"/>
    <dgm:cxn modelId="{ED757E05-5412-4CD1-A7A3-F8FBC2525763}" type="presParOf" srcId="{F2BF71E7-F244-47CB-AF06-921F9C13CF7A}" destId="{C0A6732D-33B7-4FE1-9A0A-20F4A1D3014E}" srcOrd="5" destOrd="0" presId="urn:microsoft.com/office/officeart/2005/8/layout/chevron2"/>
    <dgm:cxn modelId="{1BC01B03-7EF3-4C68-A6E9-940295CF93AB}" type="presParOf" srcId="{F2BF71E7-F244-47CB-AF06-921F9C13CF7A}" destId="{CF54BA20-1CBA-47C4-88D3-3EA13E2A95F1}" srcOrd="6" destOrd="0" presId="urn:microsoft.com/office/officeart/2005/8/layout/chevron2"/>
    <dgm:cxn modelId="{689BE8DD-A8B3-4F83-AB51-B97F822950B6}" type="presParOf" srcId="{CF54BA20-1CBA-47C4-88D3-3EA13E2A95F1}" destId="{4EED0932-43BF-4E84-B195-1B1324A6CC8B}" srcOrd="0" destOrd="0" presId="urn:microsoft.com/office/officeart/2005/8/layout/chevron2"/>
    <dgm:cxn modelId="{5164B5B5-6390-4D42-8D7B-6BBEEFE09939}" type="presParOf" srcId="{CF54BA20-1CBA-47C4-88D3-3EA13E2A95F1}" destId="{CCA65606-3889-48E3-B093-4C0A74459F22}"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75EAF-4C7B-460A-B5FB-B770101B8157}">
      <dsp:nvSpPr>
        <dsp:cNvPr id="0" name=""/>
        <dsp:cNvSpPr/>
      </dsp:nvSpPr>
      <dsp:spPr>
        <a:xfrm rot="5400000">
          <a:off x="-267472" y="269275"/>
          <a:ext cx="1783147" cy="124820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altLang="zh-TW" sz="1600" kern="1200" dirty="0" smtClean="0">
              <a:latin typeface="Times New Roman" pitchFamily="18" charset="0"/>
              <a:ea typeface="標楷體" pitchFamily="65" charset="-120"/>
              <a:cs typeface="Times New Roman" pitchFamily="18" charset="0"/>
            </a:rPr>
            <a:t>CKD stage 1</a:t>
          </a:r>
          <a:r>
            <a:rPr lang="zh-TW" altLang="zh-TW" sz="1600" kern="1200" dirty="0" smtClean="0">
              <a:latin typeface="Times New Roman" pitchFamily="18" charset="0"/>
              <a:ea typeface="標楷體" pitchFamily="65" charset="-120"/>
              <a:cs typeface="Times New Roman" pitchFamily="18" charset="0"/>
            </a:rPr>
            <a:t>病患</a:t>
          </a:r>
          <a:endParaRPr lang="zh-TW" altLang="en-US" sz="1600" kern="1200" dirty="0">
            <a:latin typeface="Times New Roman" pitchFamily="18" charset="0"/>
            <a:ea typeface="標楷體" pitchFamily="65" charset="-120"/>
            <a:cs typeface="Times New Roman" pitchFamily="18" charset="0"/>
          </a:endParaRPr>
        </a:p>
      </dsp:txBody>
      <dsp:txXfrm rot="-5400000">
        <a:off x="1" y="625905"/>
        <a:ext cx="1248203" cy="534944"/>
      </dsp:txXfrm>
    </dsp:sp>
    <dsp:sp modelId="{4ABB4A96-257D-40C8-853D-FC8398EA6905}">
      <dsp:nvSpPr>
        <dsp:cNvPr id="0" name=""/>
        <dsp:cNvSpPr/>
      </dsp:nvSpPr>
      <dsp:spPr>
        <a:xfrm rot="5400000">
          <a:off x="3770992" y="-2520985"/>
          <a:ext cx="1159045" cy="620462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zh-TW" sz="2100" kern="1200" dirty="0" smtClean="0"/>
            <a:t>腎功能正常但有蛋白尿、血尿等腎臟損傷狀況</a:t>
          </a:r>
          <a:endParaRPr lang="zh-TW" altLang="en-US" sz="2100" kern="1200" dirty="0"/>
        </a:p>
        <a:p>
          <a:pPr marL="228600" lvl="1" indent="-228600" algn="l" defTabSz="933450">
            <a:lnSpc>
              <a:spcPct val="90000"/>
            </a:lnSpc>
            <a:spcBef>
              <a:spcPct val="0"/>
            </a:spcBef>
            <a:spcAft>
              <a:spcPct val="15000"/>
            </a:spcAft>
            <a:buChar char="••"/>
          </a:pPr>
          <a:r>
            <a:rPr lang="en-US" sz="2100" kern="1200" dirty="0" err="1" smtClean="0"/>
            <a:t>eGFR</a:t>
          </a:r>
          <a:r>
            <a:rPr lang="zh-TW" sz="2100" kern="1200" dirty="0" smtClean="0"/>
            <a:t>≧</a:t>
          </a:r>
          <a:r>
            <a:rPr lang="en-US" sz="2100" kern="1200" dirty="0" smtClean="0"/>
            <a:t>90 ml/min/1.73 m</a:t>
          </a:r>
          <a:r>
            <a:rPr lang="en-US" sz="2100" kern="1200" baseline="30000" dirty="0" smtClean="0"/>
            <a:t>2</a:t>
          </a:r>
          <a:r>
            <a:rPr lang="en-US" sz="2100" kern="1200" dirty="0" smtClean="0"/>
            <a:t> </a:t>
          </a:r>
          <a:r>
            <a:rPr lang="zh-TW" sz="2100" kern="1200" dirty="0" smtClean="0"/>
            <a:t>＋</a:t>
          </a:r>
          <a:r>
            <a:rPr lang="en-US" sz="2100" kern="1200" dirty="0" smtClean="0"/>
            <a:t>U</a:t>
          </a:r>
          <a:r>
            <a:rPr lang="en-US" sz="2100" kern="1200" baseline="-25000" dirty="0" smtClean="0"/>
            <a:t>PCR</a:t>
          </a:r>
          <a:r>
            <a:rPr lang="en-US" sz="2100" kern="1200" dirty="0" smtClean="0"/>
            <a:t>≧150 mg/gm(</a:t>
          </a:r>
          <a:r>
            <a:rPr lang="zh-TW" altLang="en-US" sz="2100" kern="1200" dirty="0" smtClean="0"/>
            <a:t>或</a:t>
          </a:r>
          <a:r>
            <a:rPr lang="zh-TW" sz="2100" kern="1200" dirty="0" smtClean="0"/>
            <a:t>糖尿病患者</a:t>
          </a:r>
          <a:r>
            <a:rPr lang="en-US" sz="2100" kern="1200" dirty="0" smtClean="0"/>
            <a:t>U</a:t>
          </a:r>
          <a:r>
            <a:rPr lang="en-US" sz="2100" kern="1200" baseline="-25000" dirty="0" smtClean="0"/>
            <a:t>ACR</a:t>
          </a:r>
          <a:r>
            <a:rPr lang="en-US" sz="2100" kern="1200" dirty="0" smtClean="0"/>
            <a:t>≧30 mg/gm)</a:t>
          </a:r>
          <a:endParaRPr lang="zh-TW" altLang="en-US" sz="2100" kern="1200" dirty="0">
            <a:latin typeface="標楷體" pitchFamily="65" charset="-120"/>
            <a:ea typeface="標楷體" pitchFamily="65" charset="-120"/>
            <a:cs typeface="Times New Roman" pitchFamily="18" charset="0"/>
          </a:endParaRPr>
        </a:p>
      </dsp:txBody>
      <dsp:txXfrm rot="-5400000">
        <a:off x="1248203" y="58384"/>
        <a:ext cx="6148043" cy="1045885"/>
      </dsp:txXfrm>
    </dsp:sp>
    <dsp:sp modelId="{6BB449C3-78DA-4BBA-A331-6E93A11BF37A}">
      <dsp:nvSpPr>
        <dsp:cNvPr id="0" name=""/>
        <dsp:cNvSpPr/>
      </dsp:nvSpPr>
      <dsp:spPr>
        <a:xfrm rot="5400000">
          <a:off x="-267472" y="1860174"/>
          <a:ext cx="1783147" cy="124820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altLang="zh-TW" sz="1600" kern="1200" dirty="0" smtClean="0">
              <a:latin typeface="Times New Roman" pitchFamily="18" charset="0"/>
              <a:ea typeface="標楷體" pitchFamily="65" charset="-120"/>
              <a:cs typeface="Times New Roman" pitchFamily="18" charset="0"/>
            </a:rPr>
            <a:t>CKD stage 2 </a:t>
          </a:r>
          <a:r>
            <a:rPr lang="zh-TW" altLang="zh-TW" sz="1600" kern="1200" dirty="0" smtClean="0">
              <a:latin typeface="Times New Roman" pitchFamily="18" charset="0"/>
              <a:ea typeface="標楷體" pitchFamily="65" charset="-120"/>
              <a:cs typeface="Times New Roman" pitchFamily="18" charset="0"/>
            </a:rPr>
            <a:t>病患</a:t>
          </a:r>
          <a:endParaRPr lang="zh-TW" altLang="en-US" sz="1600" kern="1200" dirty="0">
            <a:latin typeface="Times New Roman" pitchFamily="18" charset="0"/>
            <a:ea typeface="標楷體" pitchFamily="65" charset="-120"/>
            <a:cs typeface="Times New Roman" pitchFamily="18" charset="0"/>
          </a:endParaRPr>
        </a:p>
      </dsp:txBody>
      <dsp:txXfrm rot="-5400000">
        <a:off x="1" y="2216804"/>
        <a:ext cx="1248203" cy="534944"/>
      </dsp:txXfrm>
    </dsp:sp>
    <dsp:sp modelId="{2D654679-62AD-4D1F-A200-A8EA2F57AE6A}">
      <dsp:nvSpPr>
        <dsp:cNvPr id="0" name=""/>
        <dsp:cNvSpPr/>
      </dsp:nvSpPr>
      <dsp:spPr>
        <a:xfrm rot="5400000">
          <a:off x="3770992" y="-930086"/>
          <a:ext cx="1159045" cy="620462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zh-TW" sz="2100" kern="1200" dirty="0" smtClean="0"/>
            <a:t>輕度慢性腎衰竭，併有蛋白尿、血尿等</a:t>
          </a:r>
          <a:endParaRPr lang="zh-TW" altLang="en-US" sz="2100" kern="1200" dirty="0">
            <a:latin typeface="Times New Roman" pitchFamily="18" charset="0"/>
            <a:ea typeface="標楷體" pitchFamily="65" charset="-120"/>
            <a:cs typeface="Times New Roman" pitchFamily="18" charset="0"/>
          </a:endParaRPr>
        </a:p>
        <a:p>
          <a:pPr marL="228600" lvl="1" indent="-228600" algn="l" defTabSz="933450">
            <a:lnSpc>
              <a:spcPct val="90000"/>
            </a:lnSpc>
            <a:spcBef>
              <a:spcPct val="0"/>
            </a:spcBef>
            <a:spcAft>
              <a:spcPct val="15000"/>
            </a:spcAft>
            <a:buChar char="••"/>
          </a:pPr>
          <a:r>
            <a:rPr lang="en-US" sz="2100" kern="1200" dirty="0" err="1" smtClean="0"/>
            <a:t>eGFR</a:t>
          </a:r>
          <a:r>
            <a:rPr lang="en-US" sz="2100" kern="1200" dirty="0" smtClean="0"/>
            <a:t> 60~89.9 ml/min/1.73 m</a:t>
          </a:r>
          <a:r>
            <a:rPr lang="en-US" sz="2100" kern="1200" baseline="30000" dirty="0" smtClean="0"/>
            <a:t>2</a:t>
          </a:r>
          <a:r>
            <a:rPr lang="en-US" sz="2100" kern="1200" dirty="0" smtClean="0"/>
            <a:t> </a:t>
          </a:r>
          <a:r>
            <a:rPr lang="zh-TW" sz="2100" kern="1200" dirty="0" smtClean="0"/>
            <a:t>＋</a:t>
          </a:r>
          <a:r>
            <a:rPr lang="en-US" sz="2100" kern="1200" dirty="0" smtClean="0"/>
            <a:t>U</a:t>
          </a:r>
          <a:r>
            <a:rPr lang="en-US" sz="2100" kern="1200" baseline="-25000" dirty="0" smtClean="0"/>
            <a:t>PCR</a:t>
          </a:r>
          <a:r>
            <a:rPr lang="en-US" sz="2100" kern="1200" dirty="0" smtClean="0"/>
            <a:t>≧150 mg/gm </a:t>
          </a:r>
          <a:r>
            <a:rPr lang="en-US" altLang="zh-TW" sz="2100" kern="1200" dirty="0" smtClean="0"/>
            <a:t>(</a:t>
          </a:r>
          <a:r>
            <a:rPr lang="zh-TW" altLang="en-US" sz="2100" kern="1200" dirty="0" smtClean="0"/>
            <a:t>或</a:t>
          </a:r>
          <a:r>
            <a:rPr lang="zh-TW" sz="2100" kern="1200" dirty="0" smtClean="0"/>
            <a:t>糖尿病患者</a:t>
          </a:r>
          <a:r>
            <a:rPr lang="en-US" sz="2100" kern="1200" dirty="0" smtClean="0"/>
            <a:t>U</a:t>
          </a:r>
          <a:r>
            <a:rPr lang="en-US" sz="2100" kern="1200" baseline="-25000" dirty="0" smtClean="0"/>
            <a:t>ACR</a:t>
          </a:r>
          <a:r>
            <a:rPr lang="en-US" sz="2100" kern="1200" dirty="0" smtClean="0"/>
            <a:t>≧30 mg/gm</a:t>
          </a:r>
          <a:r>
            <a:rPr lang="en-US" altLang="zh-TW" sz="2100" kern="1200" dirty="0" smtClean="0"/>
            <a:t>)</a:t>
          </a:r>
          <a:endParaRPr lang="zh-TW" altLang="en-US" sz="2100" kern="1200" dirty="0">
            <a:latin typeface="Times New Roman" pitchFamily="18" charset="0"/>
            <a:ea typeface="標楷體" pitchFamily="65" charset="-120"/>
            <a:cs typeface="Times New Roman" pitchFamily="18" charset="0"/>
          </a:endParaRPr>
        </a:p>
      </dsp:txBody>
      <dsp:txXfrm rot="-5400000">
        <a:off x="1248203" y="1649283"/>
        <a:ext cx="6148043" cy="1045885"/>
      </dsp:txXfrm>
    </dsp:sp>
    <dsp:sp modelId="{FE3D37C8-7450-48C1-8B74-8E5D5F71E602}">
      <dsp:nvSpPr>
        <dsp:cNvPr id="0" name=""/>
        <dsp:cNvSpPr/>
      </dsp:nvSpPr>
      <dsp:spPr>
        <a:xfrm rot="5400000">
          <a:off x="-267472" y="3451073"/>
          <a:ext cx="1783147" cy="1248203"/>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altLang="zh-TW" sz="1600" kern="1200" dirty="0" smtClean="0">
              <a:latin typeface="Times New Roman" pitchFamily="18" charset="0"/>
              <a:ea typeface="標楷體" pitchFamily="65" charset="-120"/>
              <a:cs typeface="Times New Roman" pitchFamily="18" charset="0"/>
            </a:rPr>
            <a:t>CKD stage 3a </a:t>
          </a:r>
          <a:r>
            <a:rPr lang="zh-TW" altLang="zh-TW" sz="1600" kern="1200" dirty="0" smtClean="0">
              <a:latin typeface="Times New Roman" pitchFamily="18" charset="0"/>
              <a:ea typeface="標楷體" pitchFamily="65" charset="-120"/>
              <a:cs typeface="Times New Roman" pitchFamily="18" charset="0"/>
            </a:rPr>
            <a:t>病患</a:t>
          </a:r>
          <a:endParaRPr lang="zh-TW" altLang="en-US" sz="1600" kern="1200" dirty="0">
            <a:latin typeface="Times New Roman" pitchFamily="18" charset="0"/>
            <a:ea typeface="標楷體" pitchFamily="65" charset="-120"/>
            <a:cs typeface="Times New Roman" pitchFamily="18" charset="0"/>
          </a:endParaRPr>
        </a:p>
      </dsp:txBody>
      <dsp:txXfrm rot="-5400000">
        <a:off x="1" y="3807703"/>
        <a:ext cx="1248203" cy="534944"/>
      </dsp:txXfrm>
    </dsp:sp>
    <dsp:sp modelId="{12307BBC-7DC2-4CC8-AF6E-29DD4FF46331}">
      <dsp:nvSpPr>
        <dsp:cNvPr id="0" name=""/>
        <dsp:cNvSpPr/>
      </dsp:nvSpPr>
      <dsp:spPr>
        <a:xfrm rot="5400000">
          <a:off x="3770992" y="660812"/>
          <a:ext cx="1159045" cy="6204623"/>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zh-TW" altLang="en-US" sz="2100" kern="1200" dirty="0" smtClean="0"/>
            <a:t>中度慢性腎衰竭</a:t>
          </a:r>
          <a:endParaRPr lang="zh-TW" altLang="en-US" sz="2100" kern="1200" dirty="0"/>
        </a:p>
        <a:p>
          <a:pPr marL="228600" lvl="1" indent="-228600" algn="l" defTabSz="933450">
            <a:lnSpc>
              <a:spcPct val="90000"/>
            </a:lnSpc>
            <a:spcBef>
              <a:spcPct val="0"/>
            </a:spcBef>
            <a:spcAft>
              <a:spcPct val="15000"/>
            </a:spcAft>
            <a:buChar char="••"/>
          </a:pPr>
          <a:r>
            <a:rPr lang="en-US" sz="2100" kern="1200" dirty="0" err="1" smtClean="0"/>
            <a:t>eGFR</a:t>
          </a:r>
          <a:r>
            <a:rPr lang="en-US" sz="2100" kern="1200" dirty="0" smtClean="0"/>
            <a:t> 45~59.9 ml/min/1.73 m</a:t>
          </a:r>
          <a:r>
            <a:rPr lang="en-US" sz="2100" kern="1200" baseline="30000" dirty="0" smtClean="0"/>
            <a:t>2</a:t>
          </a:r>
          <a:r>
            <a:rPr lang="zh-TW" sz="2100" kern="1200" dirty="0" smtClean="0"/>
            <a:t>之各種疾病病患</a:t>
          </a:r>
          <a:endParaRPr lang="zh-TW" altLang="en-US" sz="2100" kern="1200" dirty="0">
            <a:latin typeface="Times New Roman" pitchFamily="18" charset="0"/>
            <a:ea typeface="標楷體" pitchFamily="65" charset="-120"/>
            <a:cs typeface="Times New Roman" pitchFamily="18" charset="0"/>
          </a:endParaRPr>
        </a:p>
      </dsp:txBody>
      <dsp:txXfrm rot="-5400000">
        <a:off x="1248203" y="3240181"/>
        <a:ext cx="6148043" cy="10458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0.32372</cdr:x>
      <cdr:y>0.06556</cdr:y>
    </cdr:from>
    <cdr:to>
      <cdr:x>0.68247</cdr:x>
      <cdr:y>0.16391</cdr:y>
    </cdr:to>
    <cdr:sp macro="" textlink="">
      <cdr:nvSpPr>
        <cdr:cNvPr id="2" name="文字方塊 3"/>
        <cdr:cNvSpPr txBox="1"/>
      </cdr:nvSpPr>
      <cdr:spPr>
        <a:xfrm xmlns:a="http://schemas.openxmlformats.org/drawingml/2006/main">
          <a:off x="2664098" y="288032"/>
          <a:ext cx="2952328" cy="432048"/>
        </a:xfrm>
        <a:prstGeom xmlns:a="http://schemas.openxmlformats.org/drawingml/2006/main" prst="rect">
          <a:avLst/>
        </a:prstGeom>
        <a:solidFill xmlns:a="http://schemas.openxmlformats.org/drawingml/2006/main">
          <a:sysClr val="window" lastClr="FFFFFF"/>
        </a:solidFill>
        <a:ln xmlns:a="http://schemas.openxmlformats.org/drawingml/2006/main" w="9525" cmpd="sng">
          <a:noFill/>
        </a:ln>
        <a:effectLst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r>
            <a:rPr lang="zh-TW" altLang="en-US" sz="2000" b="1" dirty="0"/>
            <a:t>收</a:t>
          </a:r>
          <a:r>
            <a:rPr lang="zh-TW" altLang="en-US" sz="2000" b="1" dirty="0" smtClean="0"/>
            <a:t>案數：</a:t>
          </a:r>
          <a:r>
            <a:rPr lang="en-US" altLang="zh-TW" sz="2000" b="1" dirty="0" smtClean="0"/>
            <a:t>77,590</a:t>
          </a:r>
          <a:r>
            <a:rPr lang="zh-TW" altLang="en-US" sz="2000" b="1" dirty="0" smtClean="0"/>
            <a:t>人</a:t>
          </a:r>
          <a:endParaRPr lang="en-US" altLang="zh-TW" sz="2000" b="1" dirty="0"/>
        </a:p>
        <a:p xmlns:a="http://schemas.openxmlformats.org/drawingml/2006/main">
          <a:endParaRPr lang="zh-TW" altLang="en-US" sz="16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atin typeface="Arial" pitchFamily="34" charset="0"/>
                <a:ea typeface="新細明體" pitchFamily="18" charset="-120"/>
              </a:defRPr>
            </a:lvl1pPr>
          </a:lstStyle>
          <a:p>
            <a:pPr>
              <a:defRPr/>
            </a:pPr>
            <a:endParaRPr lang="zh-TW" altLang="en-US"/>
          </a:p>
        </p:txBody>
      </p:sp>
      <p:sp>
        <p:nvSpPr>
          <p:cNvPr id="3" name="日期版面配置區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atin typeface="Arial" pitchFamily="34" charset="0"/>
                <a:ea typeface="新細明體" pitchFamily="18" charset="-120"/>
              </a:defRPr>
            </a:lvl1pPr>
          </a:lstStyle>
          <a:p>
            <a:pPr>
              <a:defRPr/>
            </a:pPr>
            <a:fld id="{A92223AF-C990-4E10-88E3-B52317679AE7}" type="datetimeFigureOut">
              <a:rPr lang="zh-TW" altLang="en-US"/>
              <a:pPr>
                <a:defRPr/>
              </a:pPr>
              <a:t>2013/8/19</a:t>
            </a:fld>
            <a:endParaRPr lang="zh-TW" altLang="en-US"/>
          </a:p>
        </p:txBody>
      </p:sp>
      <p:sp>
        <p:nvSpPr>
          <p:cNvPr id="4" name="頁尾版面配置區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atin typeface="Arial" pitchFamily="34" charset="0"/>
                <a:ea typeface="新細明體" pitchFamily="18" charset="-120"/>
              </a:defRPr>
            </a:lvl1pPr>
          </a:lstStyle>
          <a:p>
            <a:pPr>
              <a:defRPr/>
            </a:pPr>
            <a:endParaRPr lang="zh-TW" altLang="en-US"/>
          </a:p>
        </p:txBody>
      </p:sp>
      <p:sp>
        <p:nvSpPr>
          <p:cNvPr id="5" name="投影片編號版面配置區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atin typeface="Arial" pitchFamily="34" charset="0"/>
                <a:ea typeface="新細明體" pitchFamily="18" charset="-120"/>
              </a:defRPr>
            </a:lvl1pPr>
          </a:lstStyle>
          <a:p>
            <a:pPr>
              <a:defRPr/>
            </a:pPr>
            <a:fld id="{9D282522-B0CB-4B03-9CD9-0441E068B401}" type="slidenum">
              <a:rPr lang="zh-TW" altLang="en-US"/>
              <a:pPr>
                <a:defRPr/>
              </a:pPr>
              <a:t>‹#›</a:t>
            </a:fld>
            <a:endParaRPr lang="zh-TW" altLang="en-US"/>
          </a:p>
        </p:txBody>
      </p:sp>
    </p:spTree>
    <p:extLst>
      <p:ext uri="{BB962C8B-B14F-4D97-AF65-F5344CB8AC3E}">
        <p14:creationId xmlns:p14="http://schemas.microsoft.com/office/powerpoint/2010/main" val="19995048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6400" cy="496888"/>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49688" y="0"/>
            <a:ext cx="2946400" cy="496888"/>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733BA37D-26DB-46ED-8441-8C41DA8C3E6E}" type="datetimeFigureOut">
              <a:rPr lang="zh-TW" altLang="en-US"/>
              <a:pPr>
                <a:defRPr/>
              </a:pPr>
              <a:t>2013/8/19</a:t>
            </a:fld>
            <a:endParaRPr lang="zh-TW" altLang="en-US"/>
          </a:p>
        </p:txBody>
      </p:sp>
      <p:sp>
        <p:nvSpPr>
          <p:cNvPr id="4" name="投影片圖像版面配置區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zh-TW" altLang="en-US" noProof="0" smtClean="0"/>
          </a:p>
        </p:txBody>
      </p:sp>
      <p:sp>
        <p:nvSpPr>
          <p:cNvPr id="5" name="備忘稿版面配置區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6" name="頁尾版面配置區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562BA4C4-D34B-4D18-9588-291350EB3A0D}" type="slidenum">
              <a:rPr lang="zh-TW" altLang="en-US"/>
              <a:pPr>
                <a:defRPr/>
              </a:pPr>
              <a:t>‹#›</a:t>
            </a:fld>
            <a:endParaRPr lang="zh-TW" altLang="en-US"/>
          </a:p>
        </p:txBody>
      </p:sp>
    </p:spTree>
    <p:extLst>
      <p:ext uri="{BB962C8B-B14F-4D97-AF65-F5344CB8AC3E}">
        <p14:creationId xmlns:p14="http://schemas.microsoft.com/office/powerpoint/2010/main" val="61598638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bwMode="auto">
          <a:xfrm>
            <a:off x="922338" y="746125"/>
            <a:ext cx="4959350" cy="3719513"/>
          </a:xfrm>
          <a:solidFill>
            <a:srgbClr val="FFFFFF"/>
          </a:solidFill>
          <a:ln>
            <a:solidFill>
              <a:srgbClr val="000000"/>
            </a:solidFill>
            <a:miter lim="800000"/>
            <a:headEnd/>
            <a:tailEnd/>
          </a:ln>
        </p:spPr>
      </p:sp>
      <p:sp>
        <p:nvSpPr>
          <p:cNvPr id="22530" name="Rectangle 3"/>
          <p:cNvSpPr>
            <a:spLocks noGrp="1" noChangeArrowheads="1"/>
          </p:cNvSpPr>
          <p:nvPr>
            <p:ph type="body" idx="1"/>
          </p:nvPr>
        </p:nvSpPr>
        <p:spPr bwMode="auto">
          <a:xfrm>
            <a:off x="906463" y="4714875"/>
            <a:ext cx="4984750" cy="4465638"/>
          </a:xfrm>
          <a:solidFill>
            <a:srgbClr val="FFFFFF"/>
          </a:solidFill>
          <a:ln>
            <a:solidFill>
              <a:srgbClr val="000000"/>
            </a:solidFill>
            <a:miter lim="800000"/>
            <a:headEnd/>
            <a:tailEnd/>
          </a:ln>
        </p:spPr>
        <p:txBody>
          <a:bodyPr wrap="square" lIns="91412" tIns="45705" rIns="91412" bIns="45705" numCol="1" anchor="t" anchorCtr="0" compatLnSpc="1">
            <a:prstTxWarp prst="textNoShape">
              <a:avLst/>
            </a:prstTxWarp>
          </a:bodyPr>
          <a:lstStyle/>
          <a:p>
            <a:pPr eaLnBrk="1" hangingPunct="1">
              <a:spcBef>
                <a:spcPct val="0"/>
              </a:spcBef>
            </a:pPr>
            <a:endParaRPr lang="zh-TW" altLang="zh-TW" sz="1400" smtClean="0">
              <a:latin typeface="全真楷書"/>
              <a:ea typeface="全真楷書"/>
              <a:cs typeface="全真楷書"/>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25602"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03C2FE78-03FA-41EB-A4DD-419C1B604A57}" type="slidenum">
              <a:rPr lang="zh-TW" altLang="en-US" smtClean="0"/>
              <a:pPr>
                <a:defRPr/>
              </a:pPr>
              <a:t>8</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bwMode="auto">
          <a:xfrm>
            <a:off x="922338" y="746125"/>
            <a:ext cx="4959350" cy="3719513"/>
          </a:xfrm>
          <a:solidFill>
            <a:srgbClr val="FFFFFF"/>
          </a:solidFill>
          <a:ln>
            <a:solidFill>
              <a:srgbClr val="000000"/>
            </a:solidFill>
            <a:miter lim="800000"/>
            <a:headEnd/>
            <a:tailEnd/>
          </a:ln>
        </p:spPr>
      </p:sp>
      <p:sp>
        <p:nvSpPr>
          <p:cNvPr id="30722" name="Rectangle 3"/>
          <p:cNvSpPr>
            <a:spLocks noGrp="1" noChangeArrowheads="1"/>
          </p:cNvSpPr>
          <p:nvPr>
            <p:ph type="body" idx="1"/>
          </p:nvPr>
        </p:nvSpPr>
        <p:spPr bwMode="auto">
          <a:xfrm>
            <a:off x="906463" y="4714875"/>
            <a:ext cx="4984750" cy="4465638"/>
          </a:xfrm>
          <a:solidFill>
            <a:srgbClr val="FFFFFF"/>
          </a:solidFill>
          <a:ln>
            <a:solidFill>
              <a:srgbClr val="000000"/>
            </a:solidFill>
            <a:miter lim="800000"/>
            <a:headEnd/>
            <a:tailEnd/>
          </a:ln>
        </p:spPr>
        <p:txBody>
          <a:bodyPr wrap="square" lIns="91412" tIns="45705" rIns="91412" bIns="45705" numCol="1" anchor="t" anchorCtr="0" compatLnSpc="1">
            <a:prstTxWarp prst="textNoShape">
              <a:avLst/>
            </a:prstTxWarp>
          </a:bodyPr>
          <a:lstStyle/>
          <a:p>
            <a:pPr eaLnBrk="1" hangingPunct="1">
              <a:spcBef>
                <a:spcPct val="0"/>
              </a:spcBef>
            </a:pPr>
            <a:endParaRPr lang="zh-TW" altLang="zh-TW" sz="1400" smtClean="0">
              <a:latin typeface="全真楷書"/>
              <a:ea typeface="全真楷書"/>
              <a:cs typeface="全真楷書"/>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投影片圖像版面配置區 1"/>
          <p:cNvSpPr>
            <a:spLocks noGrp="1" noRot="1" noChangeAspect="1"/>
          </p:cNvSpPr>
          <p:nvPr>
            <p:ph type="sldImg"/>
          </p:nvPr>
        </p:nvSpPr>
        <p:spPr bwMode="auto">
          <a:noFill/>
          <a:ln>
            <a:solidFill>
              <a:srgbClr val="000000"/>
            </a:solidFill>
            <a:miter lim="800000"/>
            <a:headEnd/>
            <a:tailEnd/>
          </a:ln>
        </p:spPr>
      </p:sp>
      <p:sp>
        <p:nvSpPr>
          <p:cNvPr id="40962"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85783592-47EA-494A-83C5-16BADD9BC214}" type="slidenum">
              <a:rPr lang="zh-TW" altLang="en-US" smtClean="0"/>
              <a:pPr>
                <a:defRPr/>
              </a:pPr>
              <a:t>21</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投影片圖像版面配置區 1"/>
          <p:cNvSpPr>
            <a:spLocks noGrp="1" noRot="1" noChangeAspect="1"/>
          </p:cNvSpPr>
          <p:nvPr>
            <p:ph type="sldImg"/>
          </p:nvPr>
        </p:nvSpPr>
        <p:spPr bwMode="auto">
          <a:noFill/>
          <a:ln>
            <a:solidFill>
              <a:srgbClr val="000000"/>
            </a:solidFill>
            <a:miter lim="800000"/>
            <a:headEnd/>
            <a:tailEnd/>
          </a:ln>
        </p:spPr>
      </p:sp>
      <p:sp>
        <p:nvSpPr>
          <p:cNvPr id="46082"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4" name="投影片編號版面配置區 3"/>
          <p:cNvSpPr>
            <a:spLocks noGrp="1"/>
          </p:cNvSpPr>
          <p:nvPr>
            <p:ph type="sldNum" sz="quarter" idx="5"/>
          </p:nvPr>
        </p:nvSpPr>
        <p:spPr/>
        <p:txBody>
          <a:bodyPr/>
          <a:lstStyle/>
          <a:p>
            <a:pPr>
              <a:defRPr/>
            </a:pPr>
            <a:fld id="{8C09AE7E-0E24-4F53-8618-A912C2A7ECAE}" type="slidenum">
              <a:rPr lang="zh-TW" altLang="en-US" smtClean="0"/>
              <a:pPr>
                <a:defRPr/>
              </a:pPr>
              <a:t>25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49154" name="備忘稿版面配置區 2"/>
          <p:cNvSpPr>
            <a:spLocks noGrp="1"/>
          </p:cNvSpPr>
          <p:nvPr>
            <p:ph type="body" idx="1"/>
          </p:nvPr>
        </p:nvSpPr>
        <p:spPr bwMode="auto">
          <a:noFill/>
        </p:spPr>
        <p:txBody>
          <a:bodyPr wrap="square" numCol="1" anchor="t" anchorCtr="0" compatLnSpc="1">
            <a:prstTxWarp prst="textNoShape">
              <a:avLst/>
            </a:prstTxWarp>
          </a:bodyPr>
          <a:lstStyle/>
          <a:p>
            <a:endParaRPr lang="zh-TW" altLang="en-US" smtClean="0"/>
          </a:p>
        </p:txBody>
      </p:sp>
      <p:sp>
        <p:nvSpPr>
          <p:cNvPr id="74756" name="頁尾版面配置區 3"/>
          <p:cNvSpPr>
            <a:spLocks noGrp="1"/>
          </p:cNvSpPr>
          <p:nvPr>
            <p:ph type="ftr" sz="quarter" idx="4"/>
          </p:nvPr>
        </p:nvSpPr>
        <p:spPr/>
        <p:txBody>
          <a:bodyPr/>
          <a:lstStyle/>
          <a:p>
            <a:pPr defTabSz="750888">
              <a:defRPr/>
            </a:pPr>
            <a:endParaRPr lang="en-US" altLang="zh-TW" smtClean="0"/>
          </a:p>
        </p:txBody>
      </p:sp>
      <p:sp>
        <p:nvSpPr>
          <p:cNvPr id="74757" name="投影片編號版面配置區 4"/>
          <p:cNvSpPr>
            <a:spLocks noGrp="1"/>
          </p:cNvSpPr>
          <p:nvPr>
            <p:ph type="sldNum" sz="quarter" idx="5"/>
          </p:nvPr>
        </p:nvSpPr>
        <p:spPr/>
        <p:txBody>
          <a:bodyPr/>
          <a:lstStyle/>
          <a:p>
            <a:pPr defTabSz="750888">
              <a:defRPr/>
            </a:pPr>
            <a:fld id="{213ADDF9-C23A-4251-9F3C-E2EC7B919FA4}" type="slidenum">
              <a:rPr lang="en-US" altLang="zh-TW" smtClean="0"/>
              <a:pPr defTabSz="750888">
                <a:defRPr/>
              </a:pPr>
              <a:t>27</a:t>
            </a:fld>
            <a:endParaRPr lang="en-US" altLang="zh-TW"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ChangeArrowheads="1" noTextEdit="1"/>
          </p:cNvSpPr>
          <p:nvPr>
            <p:ph type="sldImg"/>
          </p:nvPr>
        </p:nvSpPr>
        <p:spPr bwMode="auto">
          <a:xfrm>
            <a:off x="922338" y="746125"/>
            <a:ext cx="4959350" cy="3719513"/>
          </a:xfrm>
          <a:solidFill>
            <a:srgbClr val="FFFFFF"/>
          </a:solidFill>
          <a:ln>
            <a:solidFill>
              <a:srgbClr val="000000"/>
            </a:solidFill>
            <a:miter lim="800000"/>
            <a:headEnd/>
            <a:tailEnd/>
          </a:ln>
        </p:spPr>
      </p:sp>
      <p:sp>
        <p:nvSpPr>
          <p:cNvPr id="51202" name="Rectangle 3"/>
          <p:cNvSpPr>
            <a:spLocks noGrp="1" noChangeArrowheads="1"/>
          </p:cNvSpPr>
          <p:nvPr>
            <p:ph type="body" idx="1"/>
          </p:nvPr>
        </p:nvSpPr>
        <p:spPr bwMode="auto">
          <a:xfrm>
            <a:off x="906463" y="4714875"/>
            <a:ext cx="4984750" cy="4465638"/>
          </a:xfrm>
          <a:solidFill>
            <a:srgbClr val="FFFFFF"/>
          </a:solidFill>
          <a:ln>
            <a:solidFill>
              <a:srgbClr val="000000"/>
            </a:solidFill>
            <a:miter lim="800000"/>
            <a:headEnd/>
            <a:tailEnd/>
          </a:ln>
        </p:spPr>
        <p:txBody>
          <a:bodyPr wrap="square" lIns="91412" tIns="45705" rIns="91412" bIns="45705" numCol="1" anchor="t" anchorCtr="0" compatLnSpc="1">
            <a:prstTxWarp prst="textNoShape">
              <a:avLst/>
            </a:prstTxWarp>
          </a:bodyPr>
          <a:lstStyle/>
          <a:p>
            <a:pPr eaLnBrk="1" hangingPunct="1">
              <a:spcBef>
                <a:spcPct val="0"/>
              </a:spcBef>
            </a:pPr>
            <a:endParaRPr lang="zh-TW" altLang="zh-TW" sz="1400" smtClean="0">
              <a:latin typeface="全真楷書"/>
              <a:ea typeface="全真楷書"/>
              <a:cs typeface="全真楷書"/>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ChangeArrowheads="1" noTextEdit="1"/>
          </p:cNvSpPr>
          <p:nvPr>
            <p:ph type="sldImg"/>
          </p:nvPr>
        </p:nvSpPr>
        <p:spPr bwMode="auto">
          <a:xfrm>
            <a:off x="922338" y="746125"/>
            <a:ext cx="4959350" cy="3719513"/>
          </a:xfrm>
          <a:solidFill>
            <a:srgbClr val="FFFFFF"/>
          </a:solidFill>
          <a:ln>
            <a:solidFill>
              <a:srgbClr val="000000"/>
            </a:solidFill>
            <a:miter lim="800000"/>
            <a:headEnd/>
            <a:tailEnd/>
          </a:ln>
        </p:spPr>
      </p:sp>
      <p:sp>
        <p:nvSpPr>
          <p:cNvPr id="53250" name="Rectangle 3"/>
          <p:cNvSpPr>
            <a:spLocks noGrp="1" noChangeArrowheads="1"/>
          </p:cNvSpPr>
          <p:nvPr>
            <p:ph type="body" idx="1"/>
          </p:nvPr>
        </p:nvSpPr>
        <p:spPr bwMode="auto">
          <a:xfrm>
            <a:off x="906463" y="4714875"/>
            <a:ext cx="4984750" cy="4465638"/>
          </a:xfrm>
          <a:solidFill>
            <a:srgbClr val="FFFFFF"/>
          </a:solidFill>
          <a:ln>
            <a:solidFill>
              <a:srgbClr val="000000"/>
            </a:solidFill>
            <a:miter lim="800000"/>
            <a:headEnd/>
            <a:tailEnd/>
          </a:ln>
        </p:spPr>
        <p:txBody>
          <a:bodyPr wrap="square" lIns="91412" tIns="45705" rIns="91412" bIns="45705" numCol="1" anchor="t" anchorCtr="0" compatLnSpc="1">
            <a:prstTxWarp prst="textNoShape">
              <a:avLst/>
            </a:prstTxWarp>
          </a:bodyPr>
          <a:lstStyle/>
          <a:p>
            <a:pPr eaLnBrk="1" hangingPunct="1">
              <a:spcBef>
                <a:spcPct val="0"/>
              </a:spcBef>
            </a:pPr>
            <a:endParaRPr lang="zh-TW" altLang="zh-TW" sz="1400" smtClean="0">
              <a:latin typeface="全真楷書"/>
              <a:ea typeface="全真楷書"/>
              <a:cs typeface="全真楷書"/>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ChangeArrowheads="1" noTextEdit="1"/>
          </p:cNvSpPr>
          <p:nvPr>
            <p:ph type="sldImg"/>
          </p:nvPr>
        </p:nvSpPr>
        <p:spPr bwMode="auto">
          <a:xfrm>
            <a:off x="922338" y="746125"/>
            <a:ext cx="4959350" cy="3719513"/>
          </a:xfrm>
          <a:solidFill>
            <a:srgbClr val="FFFFFF"/>
          </a:solidFill>
          <a:ln>
            <a:solidFill>
              <a:srgbClr val="000000"/>
            </a:solidFill>
            <a:miter lim="800000"/>
            <a:headEnd/>
            <a:tailEnd/>
          </a:ln>
        </p:spPr>
      </p:sp>
      <p:sp>
        <p:nvSpPr>
          <p:cNvPr id="55298" name="Rectangle 3"/>
          <p:cNvSpPr>
            <a:spLocks noGrp="1" noChangeArrowheads="1"/>
          </p:cNvSpPr>
          <p:nvPr>
            <p:ph type="body" idx="1"/>
          </p:nvPr>
        </p:nvSpPr>
        <p:spPr bwMode="auto">
          <a:xfrm>
            <a:off x="906463" y="4714875"/>
            <a:ext cx="4984750" cy="4465638"/>
          </a:xfrm>
          <a:solidFill>
            <a:srgbClr val="FFFFFF"/>
          </a:solidFill>
          <a:ln>
            <a:solidFill>
              <a:srgbClr val="000000"/>
            </a:solidFill>
            <a:miter lim="800000"/>
            <a:headEnd/>
            <a:tailEnd/>
          </a:ln>
        </p:spPr>
        <p:txBody>
          <a:bodyPr wrap="square" lIns="91412" tIns="45705" rIns="91412" bIns="45705" numCol="1" anchor="t" anchorCtr="0" compatLnSpc="1">
            <a:prstTxWarp prst="textNoShape">
              <a:avLst/>
            </a:prstTxWarp>
          </a:bodyPr>
          <a:lstStyle/>
          <a:p>
            <a:pPr eaLnBrk="1" hangingPunct="1">
              <a:spcBef>
                <a:spcPct val="0"/>
              </a:spcBef>
            </a:pPr>
            <a:endParaRPr lang="zh-TW" altLang="zh-TW" sz="1400" smtClean="0">
              <a:latin typeface="全真楷書"/>
              <a:ea typeface="全真楷書"/>
              <a:cs typeface="全真楷書"/>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79512" y="2130425"/>
            <a:ext cx="8964488" cy="1470025"/>
          </a:xfrm>
        </p:spPr>
        <p:txBody>
          <a:bodyPr/>
          <a:lstStyle>
            <a:lvl1pPr>
              <a:defRPr b="1"/>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7CFB0547-7F48-4E7B-A9FB-0DC226372E47}" type="datetime1">
              <a:rPr lang="zh-TW" altLang="en-US"/>
              <a:pPr>
                <a:defRPr/>
              </a:pPr>
              <a:t>2013/8/19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307464E3-8124-43FE-8EFB-735B864B5C7B}"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p:txBody>
          <a:bodyPr/>
          <a:lstStyle>
            <a:lvl1pPr>
              <a:defRPr sz="2800"/>
            </a:lvl1pPr>
            <a:lvl2pPr>
              <a:buFont typeface="Wingdings" pitchFamily="2" charset="2"/>
              <a:buChar char="l"/>
              <a:defRPr sz="2400"/>
            </a:lvl2pPr>
            <a:lvl3pPr>
              <a:buFont typeface="Wingdings" pitchFamily="2" charset="2"/>
              <a:buChar char="ü"/>
              <a:defRPr sz="2000"/>
            </a:lvl3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fld id="{432A03D8-8E8A-4577-9F4E-3AB42D7207BA}" type="datetime1">
              <a:rPr lang="zh-TW" altLang="en-US"/>
              <a:pPr>
                <a:defRPr/>
              </a:pPr>
              <a:t>2013/8/19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1DA7304-40A2-49CE-B047-736475306887}"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97BBA535-7595-47E5-BB16-E192CD6B0EED}" type="datetime1">
              <a:rPr lang="zh-TW" altLang="en-US"/>
              <a:pPr>
                <a:defRPr/>
              </a:pPr>
              <a:t>2013/8/19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216A2E5-5984-4B27-AA9B-B0F4749B3920}"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068B7E69-10AC-4079-A075-34C1E453A391}" type="datetime1">
              <a:rPr lang="zh-TW" altLang="en-US"/>
              <a:pPr>
                <a:defRPr/>
              </a:pPr>
              <a:t>2013/8/19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FA18A1D9-7A0A-4CFF-9AD0-899A19C94648}"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B2927B99-DD8E-46B7-B092-8EB4F8474719}" type="datetime1">
              <a:rPr lang="zh-TW" altLang="en-US"/>
              <a:pPr>
                <a:defRPr/>
              </a:pPr>
              <a:t>2013/8/19</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p:txBody>
          <a:bodyPr/>
          <a:lstStyle>
            <a:lvl1pPr>
              <a:defRPr/>
            </a:lvl1pPr>
          </a:lstStyle>
          <a:p>
            <a:pPr>
              <a:defRPr/>
            </a:pPr>
            <a:fld id="{5B9AEC18-1979-4ADD-8D2D-8A086020C8FE}"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0" y="44624"/>
            <a:ext cx="9144000" cy="1138138"/>
          </a:xfrm>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11D331BC-9AA7-4CEB-B83D-1C6C5BFB4BD5}" type="datetime1">
              <a:rPr lang="zh-TW" altLang="en-US"/>
              <a:pPr>
                <a:defRPr/>
              </a:pPr>
              <a:t>2013/8/19</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zh-TW" altLang="en-US"/>
          </a:p>
        </p:txBody>
      </p:sp>
      <p:sp>
        <p:nvSpPr>
          <p:cNvPr id="5" name="投影片編號版面配置區 5"/>
          <p:cNvSpPr>
            <a:spLocks noGrp="1"/>
          </p:cNvSpPr>
          <p:nvPr>
            <p:ph type="sldNum" sz="quarter" idx="12"/>
          </p:nvPr>
        </p:nvSpPr>
        <p:spPr/>
        <p:txBody>
          <a:bodyPr/>
          <a:lstStyle>
            <a:lvl1pPr>
              <a:defRPr/>
            </a:lvl1pPr>
          </a:lstStyle>
          <a:p>
            <a:pPr>
              <a:defRPr/>
            </a:pPr>
            <a:fld id="{DEBE1226-6AF1-4D45-9BE0-09A7E561ECE2}"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48D3E72A-99E4-4C15-8121-2687638550D0}" type="datetime1">
              <a:rPr lang="zh-TW" altLang="en-US"/>
              <a:pPr>
                <a:defRPr/>
              </a:pPr>
              <a:t>2013/8/19</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3A6C609C-D637-4677-AE20-88A49705B5F9}"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7D92EF6E-4FC8-46D3-BCBB-4D5C8081E061}" type="datetime1">
              <a:rPr lang="zh-TW" altLang="en-US"/>
              <a:pPr>
                <a:defRPr/>
              </a:pPr>
              <a:t>2013/8/19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C3015513-5428-48C6-8962-AAE40F9AD5F8}"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76F7B7E5-D38D-4DA1-9D9C-F3383FABB3AE}" type="datetime1">
              <a:rPr lang="zh-TW" altLang="en-US"/>
              <a:pPr>
                <a:defRPr/>
              </a:pPr>
              <a:t>2013/8/19</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zh-TW" altLang="en-US"/>
          </a:p>
        </p:txBody>
      </p:sp>
      <p:sp>
        <p:nvSpPr>
          <p:cNvPr id="7" name="投影片編號版面配置區 5"/>
          <p:cNvSpPr>
            <a:spLocks noGrp="1"/>
          </p:cNvSpPr>
          <p:nvPr>
            <p:ph type="sldNum" sz="quarter" idx="12"/>
          </p:nvPr>
        </p:nvSpPr>
        <p:spPr/>
        <p:txBody>
          <a:bodyPr/>
          <a:lstStyle>
            <a:lvl1pPr>
              <a:defRPr/>
            </a:lvl1pPr>
          </a:lstStyle>
          <a:p>
            <a:pPr>
              <a:defRPr/>
            </a:pPr>
            <a:fld id="{1A47E054-C443-4CBD-8F1C-1F6610D89027}"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8EA63866-E8F7-429E-945F-74D3E9B8B8F6}" type="datetime1">
              <a:rPr lang="zh-TW" altLang="en-US"/>
              <a:pPr>
                <a:defRPr/>
              </a:pPr>
              <a:t>2013/8/19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08466FB0-7754-4283-B3E9-12A3F872031D}"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C1D0157-D9CF-44E1-B67A-B7BBF722CADF}" type="datetime1">
              <a:rPr lang="zh-TW" altLang="en-US"/>
              <a:pPr>
                <a:defRPr/>
              </a:pPr>
              <a:t>2013/8/19</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F9D2366C-FE9D-4B4E-86D0-B3CDE2613CE0}" type="slidenum">
              <a:rPr lang="zh-TW" altLang="en-US"/>
              <a:pPr>
                <a:defRPr/>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標題及表格">
    <p:spTree>
      <p:nvGrpSpPr>
        <p:cNvPr id="1" name=""/>
        <p:cNvGrpSpPr/>
        <p:nvPr/>
      </p:nvGrpSpPr>
      <p:grpSpPr>
        <a:xfrm>
          <a:off x="0" y="0"/>
          <a:ext cx="0" cy="0"/>
          <a:chOff x="0" y="0"/>
          <a:chExt cx="0" cy="0"/>
        </a:xfrm>
      </p:grpSpPr>
      <p:sp>
        <p:nvSpPr>
          <p:cNvPr id="2" name="標題 1"/>
          <p:cNvSpPr>
            <a:spLocks noGrp="1"/>
          </p:cNvSpPr>
          <p:nvPr>
            <p:ph type="title"/>
          </p:nvPr>
        </p:nvSpPr>
        <p:spPr>
          <a:xfrm>
            <a:off x="609600" y="0"/>
            <a:ext cx="7772400" cy="1143000"/>
          </a:xfrm>
        </p:spPr>
        <p:txBody>
          <a:bodyPr/>
          <a:lstStyle/>
          <a:p>
            <a:r>
              <a:rPr lang="zh-TW" altLang="en-US" smtClean="0"/>
              <a:t>按一下以編輯母片標題樣式</a:t>
            </a:r>
            <a:endParaRPr lang="zh-TW" altLang="en-US"/>
          </a:p>
        </p:txBody>
      </p:sp>
      <p:sp>
        <p:nvSpPr>
          <p:cNvPr id="3" name="表格版面配置區 2"/>
          <p:cNvSpPr>
            <a:spLocks noGrp="1"/>
          </p:cNvSpPr>
          <p:nvPr>
            <p:ph type="tbl" idx="1"/>
          </p:nvPr>
        </p:nvSpPr>
        <p:spPr>
          <a:xfrm>
            <a:off x="685800" y="1981200"/>
            <a:ext cx="7772400" cy="4114800"/>
          </a:xfrm>
        </p:spPr>
        <p:txBody>
          <a:bodyPr rtlCol="0">
            <a:normAutofit/>
          </a:bodyPr>
          <a:lstStyle/>
          <a:p>
            <a:pPr lvl="0"/>
            <a:endParaRPr lang="zh-TW" altLang="en-US" noProof="0" smtClean="0"/>
          </a:p>
        </p:txBody>
      </p:sp>
      <p:sp>
        <p:nvSpPr>
          <p:cNvPr id="4" name="Rectangle 4"/>
          <p:cNvSpPr>
            <a:spLocks noGrp="1" noChangeArrowheads="1"/>
          </p:cNvSpPr>
          <p:nvPr>
            <p:ph type="dt" sz="half" idx="10"/>
          </p:nvPr>
        </p:nvSpPr>
        <p:spPr/>
        <p:txBody>
          <a:bodyPr/>
          <a:lstStyle>
            <a:lvl1pPr>
              <a:defRPr smtClean="0"/>
            </a:lvl1pPr>
          </a:lstStyle>
          <a:p>
            <a:pPr>
              <a:defRPr/>
            </a:pPr>
            <a:fld id="{555C6F3A-B7DB-4D20-8536-D1C5D406DBBE}" type="datetime1">
              <a:rPr lang="zh-TW" altLang="en-US"/>
              <a:pPr>
                <a:defRPr/>
              </a:pPr>
              <a:t>2013/8/19</a:t>
            </a:fld>
            <a:endParaRPr lang="en-US" altLang="zh-TW"/>
          </a:p>
        </p:txBody>
      </p:sp>
      <p:sp>
        <p:nvSpPr>
          <p:cNvPr id="5" name="Rectangle 5"/>
          <p:cNvSpPr>
            <a:spLocks noGrp="1" noChangeArrowheads="1"/>
          </p:cNvSpPr>
          <p:nvPr>
            <p:ph type="ftr" sz="quarter" idx="11"/>
          </p:nvPr>
        </p:nvSpPr>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p:txBody>
          <a:bodyPr/>
          <a:lstStyle>
            <a:lvl1pPr>
              <a:defRPr/>
            </a:lvl1pPr>
          </a:lstStyle>
          <a:p>
            <a:pPr>
              <a:defRPr/>
            </a:pPr>
            <a:fld id="{E8868047-A123-4B26-95F2-23EFF9EDE570}" type="slidenum">
              <a:rPr lang="en-US" altLang="zh-TW"/>
              <a:pPr>
                <a:defRPr/>
              </a:pPr>
              <a:t>‹#›</a:t>
            </a:fld>
            <a:endParaRPr lang="en-US" altLang="zh-TW"/>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smtClean="0">
                <a:solidFill>
                  <a:schemeClr val="tx1">
                    <a:tint val="75000"/>
                  </a:schemeClr>
                </a:solidFill>
                <a:latin typeface="+mn-lt"/>
                <a:ea typeface="+mn-ea"/>
              </a:defRPr>
            </a:lvl1pPr>
          </a:lstStyle>
          <a:p>
            <a:pPr>
              <a:defRPr/>
            </a:pPr>
            <a:fld id="{D52E493F-4337-4DFF-A320-B06C53245B1D}" type="datetime1">
              <a:rPr lang="zh-TW" altLang="en-US"/>
              <a:pPr>
                <a:defRPr/>
              </a:pPr>
              <a:t>2013/8/19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tx1">
                    <a:tint val="75000"/>
                  </a:schemeClr>
                </a:solidFill>
                <a:latin typeface="+mn-lt"/>
                <a:ea typeface="+mn-ea"/>
              </a:defRPr>
            </a:lvl1pPr>
          </a:lstStyle>
          <a:p>
            <a:pPr>
              <a:defRPr/>
            </a:pPr>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5ED6D8EE-E282-481F-A197-132CF800B905}"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61" r:id="rId12"/>
  </p:sldLayoutIdLst>
  <p:hf hdr="0" ftr="0" dt="0"/>
  <p:txStyles>
    <p:titleStyle>
      <a:lvl1pPr algn="ctr" rtl="0" eaLnBrk="0" fontAlgn="base" hangingPunct="0">
        <a:spcBef>
          <a:spcPct val="0"/>
        </a:spcBef>
        <a:spcAft>
          <a:spcPct val="0"/>
        </a:spcAft>
        <a:defRPr sz="4400" kern="1200">
          <a:solidFill>
            <a:schemeClr val="tx1"/>
          </a:solidFill>
          <a:latin typeface="標楷體" pitchFamily="65" charset="-120"/>
          <a:ea typeface="標楷體" pitchFamily="65" charset="-120"/>
          <a:cs typeface="+mj-cs"/>
        </a:defRPr>
      </a:lvl1pPr>
      <a:lvl2pPr algn="ctr" rtl="0" eaLnBrk="0" fontAlgn="base" hangingPunct="0">
        <a:spcBef>
          <a:spcPct val="0"/>
        </a:spcBef>
        <a:spcAft>
          <a:spcPct val="0"/>
        </a:spcAft>
        <a:defRPr sz="4400">
          <a:solidFill>
            <a:schemeClr val="tx1"/>
          </a:solidFill>
          <a:latin typeface="標楷體" pitchFamily="65" charset="-120"/>
          <a:ea typeface="標楷體" pitchFamily="65" charset="-120"/>
        </a:defRPr>
      </a:lvl2pPr>
      <a:lvl3pPr algn="ctr" rtl="0" eaLnBrk="0" fontAlgn="base" hangingPunct="0">
        <a:spcBef>
          <a:spcPct val="0"/>
        </a:spcBef>
        <a:spcAft>
          <a:spcPct val="0"/>
        </a:spcAft>
        <a:defRPr sz="4400">
          <a:solidFill>
            <a:schemeClr val="tx1"/>
          </a:solidFill>
          <a:latin typeface="標楷體" pitchFamily="65" charset="-120"/>
          <a:ea typeface="標楷體" pitchFamily="65" charset="-120"/>
        </a:defRPr>
      </a:lvl3pPr>
      <a:lvl4pPr algn="ctr" rtl="0" eaLnBrk="0" fontAlgn="base" hangingPunct="0">
        <a:spcBef>
          <a:spcPct val="0"/>
        </a:spcBef>
        <a:spcAft>
          <a:spcPct val="0"/>
        </a:spcAft>
        <a:defRPr sz="4400">
          <a:solidFill>
            <a:schemeClr val="tx1"/>
          </a:solidFill>
          <a:latin typeface="標楷體" pitchFamily="65" charset="-120"/>
          <a:ea typeface="標楷體" pitchFamily="65" charset="-120"/>
        </a:defRPr>
      </a:lvl4pPr>
      <a:lvl5pPr algn="ctr" rtl="0" eaLnBrk="0" fontAlgn="base" hangingPunct="0">
        <a:spcBef>
          <a:spcPct val="0"/>
        </a:spcBef>
        <a:spcAft>
          <a:spcPct val="0"/>
        </a:spcAft>
        <a:defRPr sz="4400">
          <a:solidFill>
            <a:schemeClr val="tx1"/>
          </a:solidFill>
          <a:latin typeface="標楷體" pitchFamily="65" charset="-120"/>
          <a:ea typeface="標楷體" pitchFamily="65"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p:titleStyle>
    <p:bodyStyle>
      <a:lvl1pPr marL="342900" indent="-342900" algn="l" rtl="0" eaLnBrk="0" fontAlgn="base" hangingPunct="0">
        <a:spcBef>
          <a:spcPct val="20000"/>
        </a:spcBef>
        <a:spcAft>
          <a:spcPct val="0"/>
        </a:spcAft>
        <a:buFont typeface="Wingdings" pitchFamily="2" charset="2"/>
        <a:buChar char="Ø"/>
        <a:defRPr sz="3200" kern="1200">
          <a:solidFill>
            <a:schemeClr val="tx1"/>
          </a:solidFill>
          <a:latin typeface="標楷體" pitchFamily="65" charset="-120"/>
          <a:ea typeface="標楷體" pitchFamily="65" charset="-120"/>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標楷體" pitchFamily="65" charset="-120"/>
          <a:ea typeface="標楷體" pitchFamily="65" charset="-120"/>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標楷體" pitchFamily="65" charset="-120"/>
          <a:ea typeface="標楷體" pitchFamily="65" charset="-120"/>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標楷體" pitchFamily="65" charset="-120"/>
          <a:ea typeface="標楷體" pitchFamily="65" charset="-120"/>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標題 1"/>
          <p:cNvSpPr>
            <a:spLocks noGrp="1"/>
          </p:cNvSpPr>
          <p:nvPr>
            <p:ph type="ctrTitle"/>
          </p:nvPr>
        </p:nvSpPr>
        <p:spPr>
          <a:xfrm>
            <a:off x="71438" y="1268413"/>
            <a:ext cx="8964612" cy="2160587"/>
          </a:xfrm>
        </p:spPr>
        <p:txBody>
          <a:bodyPr/>
          <a:lstStyle/>
          <a:p>
            <a:pPr eaLnBrk="1" hangingPunct="1"/>
            <a:r>
              <a:rPr lang="zh-TW" altLang="en-US" sz="4200" smtClean="0"/>
              <a:t>全民健康保險初期慢性腎臟病醫療給付改善方案及</a:t>
            </a:r>
            <a:r>
              <a:rPr lang="en-US" altLang="zh-TW" sz="4200" smtClean="0"/>
              <a:t>Pre-ESRD</a:t>
            </a:r>
            <a:r>
              <a:rPr lang="zh-TW" altLang="en-US" sz="4200" smtClean="0"/>
              <a:t>預防性計畫之執行成果</a:t>
            </a:r>
          </a:p>
        </p:txBody>
      </p:sp>
      <p:sp>
        <p:nvSpPr>
          <p:cNvPr id="16386" name="副標題 2"/>
          <p:cNvSpPr>
            <a:spLocks noGrp="1"/>
          </p:cNvSpPr>
          <p:nvPr>
            <p:ph type="subTitle" idx="1"/>
          </p:nvPr>
        </p:nvSpPr>
        <p:spPr>
          <a:xfrm>
            <a:off x="1116013" y="3886200"/>
            <a:ext cx="7016750" cy="1114425"/>
          </a:xfrm>
        </p:spPr>
        <p:txBody>
          <a:bodyPr/>
          <a:lstStyle/>
          <a:p>
            <a:pPr eaLnBrk="1" hangingPunct="1"/>
            <a:r>
              <a:rPr lang="zh-TW" altLang="en-US" sz="2800" smtClean="0">
                <a:solidFill>
                  <a:schemeClr val="tx1"/>
                </a:solidFill>
              </a:rPr>
              <a:t>中央健康保險局</a:t>
            </a:r>
            <a:endParaRPr lang="en-US" altLang="zh-TW" sz="2800" smtClean="0">
              <a:solidFill>
                <a:schemeClr val="tx1"/>
              </a:solidFill>
            </a:endParaRPr>
          </a:p>
          <a:p>
            <a:r>
              <a:rPr lang="en-US" altLang="zh-TW" sz="2800" smtClean="0">
                <a:solidFill>
                  <a:schemeClr val="tx1"/>
                </a:solidFill>
              </a:rPr>
              <a:t>101</a:t>
            </a:r>
            <a:r>
              <a:rPr lang="zh-TW" altLang="en-US" sz="2800" smtClean="0">
                <a:solidFill>
                  <a:schemeClr val="tx1"/>
                </a:solidFill>
              </a:rPr>
              <a:t>年</a:t>
            </a:r>
            <a:r>
              <a:rPr lang="en-US" altLang="zh-TW" sz="2800" smtClean="0">
                <a:solidFill>
                  <a:schemeClr val="tx1"/>
                </a:solidFill>
              </a:rPr>
              <a:t>4</a:t>
            </a:r>
            <a:r>
              <a:rPr lang="zh-TW" altLang="en-US" sz="2800" smtClean="0">
                <a:solidFill>
                  <a:schemeClr val="tx1"/>
                </a:solidFill>
              </a:rPr>
              <a:t>月</a:t>
            </a:r>
            <a:r>
              <a:rPr lang="en-US" altLang="zh-TW" sz="2800" smtClean="0">
                <a:solidFill>
                  <a:schemeClr val="tx1"/>
                </a:solidFill>
              </a:rPr>
              <a:t>27</a:t>
            </a:r>
            <a:r>
              <a:rPr lang="zh-TW" altLang="en-US" sz="2800" smtClean="0">
                <a:solidFill>
                  <a:schemeClr val="tx1"/>
                </a:solidFill>
              </a:rPr>
              <a:t>日</a:t>
            </a:r>
          </a:p>
        </p:txBody>
      </p:sp>
      <p:sp>
        <p:nvSpPr>
          <p:cNvPr id="2" name="投影片編號版面配置區 1"/>
          <p:cNvSpPr>
            <a:spLocks noGrp="1"/>
          </p:cNvSpPr>
          <p:nvPr>
            <p:ph type="sldNum" sz="quarter" idx="12"/>
          </p:nvPr>
        </p:nvSpPr>
        <p:spPr/>
        <p:txBody>
          <a:bodyPr/>
          <a:lstStyle/>
          <a:p>
            <a:pPr>
              <a:defRPr/>
            </a:pPr>
            <a:fld id="{1EB15021-2460-4079-A43F-8BAF3D6AE003}" type="slidenum">
              <a:rPr lang="zh-TW" altLang="en-US" smtClean="0"/>
              <a:pPr>
                <a:defRPr/>
              </a:pPr>
              <a:t>1</a:t>
            </a:fld>
            <a:endParaRPr lang="zh-TW" alt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標題 1"/>
          <p:cNvSpPr>
            <a:spLocks noGrp="1"/>
          </p:cNvSpPr>
          <p:nvPr>
            <p:ph type="title"/>
          </p:nvPr>
        </p:nvSpPr>
        <p:spPr>
          <a:xfrm>
            <a:off x="428625" y="0"/>
            <a:ext cx="8229600" cy="1143000"/>
          </a:xfrm>
        </p:spPr>
        <p:txBody>
          <a:bodyPr/>
          <a:lstStyle/>
          <a:p>
            <a:pPr eaLnBrk="1" hangingPunct="1"/>
            <a:r>
              <a:rPr lang="zh-TW" altLang="en-US" b="1" smtClean="0"/>
              <a:t>報告大綱</a:t>
            </a:r>
          </a:p>
        </p:txBody>
      </p:sp>
      <p:sp>
        <p:nvSpPr>
          <p:cNvPr id="17410" name="內容版面配置區 2"/>
          <p:cNvSpPr>
            <a:spLocks noGrp="1"/>
          </p:cNvSpPr>
          <p:nvPr>
            <p:ph idx="1"/>
          </p:nvPr>
        </p:nvSpPr>
        <p:spPr>
          <a:xfrm>
            <a:off x="500063" y="1214438"/>
            <a:ext cx="8229600" cy="5022850"/>
          </a:xfrm>
        </p:spPr>
        <p:txBody>
          <a:bodyPr/>
          <a:lstStyle/>
          <a:p>
            <a:pPr marL="630238" indent="-266700" eaLnBrk="1" hangingPunct="1">
              <a:buFont typeface="Wingdings" pitchFamily="2" charset="2"/>
              <a:buChar char="ü"/>
            </a:pPr>
            <a:r>
              <a:rPr lang="zh-TW" altLang="en-US" sz="3000" smtClean="0"/>
              <a:t>計劃緣由</a:t>
            </a:r>
            <a:endParaRPr lang="en-US" altLang="zh-TW" sz="3000" smtClean="0"/>
          </a:p>
          <a:p>
            <a:pPr marL="630238" indent="-266700" eaLnBrk="1" hangingPunct="1">
              <a:buFont typeface="Wingdings" pitchFamily="2" charset="2"/>
              <a:buNone/>
            </a:pPr>
            <a:endParaRPr lang="en-US" altLang="zh-TW" sz="3000" smtClean="0"/>
          </a:p>
          <a:p>
            <a:pPr marL="630238" indent="-266700" eaLnBrk="1" hangingPunct="1">
              <a:buFont typeface="Wingdings" pitchFamily="2" charset="2"/>
              <a:buChar char="ü"/>
            </a:pPr>
            <a:r>
              <a:rPr lang="zh-TW" altLang="en-US" sz="3000" smtClean="0"/>
              <a:t>全民健康保險初期慢性腎臟病醫療給付改善方案（</a:t>
            </a:r>
            <a:r>
              <a:rPr lang="en-US" altLang="zh-TW" smtClean="0"/>
              <a:t>Early-CKD</a:t>
            </a:r>
            <a:r>
              <a:rPr lang="zh-TW" altLang="en-US" sz="3000" smtClean="0"/>
              <a:t>）</a:t>
            </a:r>
            <a:endParaRPr lang="en-US" altLang="zh-TW" sz="3000" smtClean="0"/>
          </a:p>
          <a:p>
            <a:pPr marL="630238" indent="-266700" eaLnBrk="1" hangingPunct="1">
              <a:buFont typeface="Wingdings" pitchFamily="2" charset="2"/>
              <a:buNone/>
            </a:pPr>
            <a:endParaRPr lang="en-US" altLang="zh-TW" sz="3000" smtClean="0"/>
          </a:p>
          <a:p>
            <a:pPr marL="630238" indent="-266700" eaLnBrk="1" hangingPunct="1">
              <a:buFont typeface="Wingdings" pitchFamily="2" charset="2"/>
              <a:buChar char="ü"/>
            </a:pPr>
            <a:r>
              <a:rPr lang="zh-TW" altLang="en-US" smtClean="0"/>
              <a:t>全民健康保險</a:t>
            </a:r>
            <a:r>
              <a:rPr lang="en-US" altLang="zh-TW" smtClean="0"/>
              <a:t>Pre-ESRD</a:t>
            </a:r>
            <a:r>
              <a:rPr lang="zh-TW" altLang="en-US" smtClean="0"/>
              <a:t>預防性計畫及病人衛教計畫</a:t>
            </a:r>
            <a:endParaRPr lang="en-US" altLang="zh-TW" smtClean="0"/>
          </a:p>
          <a:p>
            <a:pPr marL="630238" indent="-266700" eaLnBrk="1" hangingPunct="1">
              <a:buFont typeface="Wingdings" pitchFamily="2" charset="2"/>
              <a:buChar char="ü"/>
            </a:pPr>
            <a:endParaRPr lang="en-US" altLang="zh-TW" smtClean="0"/>
          </a:p>
          <a:p>
            <a:pPr marL="630238" indent="-266700" eaLnBrk="1" hangingPunct="1">
              <a:buFont typeface="Wingdings" pitchFamily="2" charset="2"/>
              <a:buChar char="ü"/>
            </a:pPr>
            <a:r>
              <a:rPr lang="zh-TW" altLang="en-US" smtClean="0"/>
              <a:t>未來展望</a:t>
            </a:r>
            <a:endParaRPr lang="en-US" altLang="zh-TW" smtClean="0"/>
          </a:p>
          <a:p>
            <a:pPr marL="630238" indent="-266700" eaLnBrk="1" hangingPunct="1">
              <a:buFont typeface="Wingdings" pitchFamily="2" charset="2"/>
              <a:buChar char="ü"/>
            </a:pPr>
            <a:endParaRPr lang="zh-TW" altLang="en-US" smtClean="0"/>
          </a:p>
        </p:txBody>
      </p:sp>
      <p:sp>
        <p:nvSpPr>
          <p:cNvPr id="2" name="投影片編號版面配置區 1"/>
          <p:cNvSpPr>
            <a:spLocks noGrp="1"/>
          </p:cNvSpPr>
          <p:nvPr>
            <p:ph type="sldNum" sz="quarter" idx="12"/>
          </p:nvPr>
        </p:nvSpPr>
        <p:spPr/>
        <p:txBody>
          <a:bodyPr/>
          <a:lstStyle/>
          <a:p>
            <a:pPr>
              <a:defRPr/>
            </a:pPr>
            <a:fld id="{E705756D-A746-48AB-B92F-F045ADE352F2}" type="slidenum">
              <a:rPr lang="zh-TW" altLang="en-US" smtClean="0"/>
              <a:pPr>
                <a:defRPr/>
              </a:pPr>
              <a:t>2</a:t>
            </a:fld>
            <a:endParaRPr lang="zh-TW"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標題 1"/>
          <p:cNvSpPr>
            <a:spLocks noGrp="1"/>
          </p:cNvSpPr>
          <p:nvPr>
            <p:ph type="title"/>
          </p:nvPr>
        </p:nvSpPr>
        <p:spPr>
          <a:xfrm>
            <a:off x="428625" y="0"/>
            <a:ext cx="8229600" cy="1143000"/>
          </a:xfrm>
        </p:spPr>
        <p:txBody>
          <a:bodyPr/>
          <a:lstStyle/>
          <a:p>
            <a:pPr marL="630238" indent="-266700" eaLnBrk="1" hangingPunct="1"/>
            <a:r>
              <a:rPr lang="zh-TW" altLang="en-US" b="1" smtClean="0"/>
              <a:t>計畫緣由</a:t>
            </a:r>
            <a:endParaRPr lang="en-US" altLang="zh-TW" sz="3400" b="1" smtClean="0"/>
          </a:p>
        </p:txBody>
      </p:sp>
      <p:sp>
        <p:nvSpPr>
          <p:cNvPr id="10243" name="內容版面配置區 2"/>
          <p:cNvSpPr>
            <a:spLocks noGrp="1"/>
          </p:cNvSpPr>
          <p:nvPr>
            <p:ph idx="1"/>
          </p:nvPr>
        </p:nvSpPr>
        <p:spPr>
          <a:xfrm>
            <a:off x="500063" y="908050"/>
            <a:ext cx="8229600" cy="5761038"/>
          </a:xfrm>
        </p:spPr>
        <p:txBody>
          <a:bodyPr/>
          <a:lstStyle/>
          <a:p>
            <a:pPr marL="820738" indent="-457200" eaLnBrk="1" hangingPunct="1">
              <a:buFont typeface="+mj-ea"/>
              <a:buAutoNum type="ea1ChtPeriod"/>
              <a:defRPr/>
            </a:pPr>
            <a:r>
              <a:rPr lang="zh-TW" altLang="zh-TW" sz="2400" dirty="0" smtClean="0"/>
              <a:t>台灣洗腎發生率</a:t>
            </a:r>
            <a:r>
              <a:rPr lang="zh-TW" altLang="en-US" sz="2400" dirty="0" smtClean="0"/>
              <a:t>幾</a:t>
            </a:r>
            <a:r>
              <a:rPr lang="zh-TW" altLang="zh-TW" sz="2400" dirty="0" smtClean="0"/>
              <a:t>年</a:t>
            </a:r>
            <a:r>
              <a:rPr lang="zh-TW" altLang="en-US" sz="2400" dirty="0" smtClean="0"/>
              <a:t>前</a:t>
            </a:r>
            <a:r>
              <a:rPr lang="zh-TW" altLang="zh-TW" sz="2400" dirty="0" smtClean="0"/>
              <a:t>高居世界之冠，唯有早期預防、早期治療，方能免除洗腎之命運。</a:t>
            </a:r>
            <a:endParaRPr lang="en-US" altLang="zh-TW" sz="2400" dirty="0" smtClean="0"/>
          </a:p>
          <a:p>
            <a:pPr marL="820738" indent="-457200" eaLnBrk="1" hangingPunct="1">
              <a:buFont typeface="+mj-ea"/>
              <a:buAutoNum type="ea1ChtPeriod"/>
              <a:defRPr/>
            </a:pPr>
            <a:r>
              <a:rPr lang="zh-TW" altLang="zh-TW" sz="2400" dirty="0" smtClean="0"/>
              <a:t>健保局自</a:t>
            </a:r>
            <a:r>
              <a:rPr lang="en-US" altLang="zh-TW" sz="2400" dirty="0" smtClean="0"/>
              <a:t>95</a:t>
            </a:r>
            <a:r>
              <a:rPr lang="zh-TW" altLang="zh-TW" sz="2400" dirty="0" smtClean="0"/>
              <a:t>年</a:t>
            </a:r>
            <a:r>
              <a:rPr lang="en-US" altLang="zh-TW" sz="2400" dirty="0" smtClean="0"/>
              <a:t>11</a:t>
            </a:r>
            <a:r>
              <a:rPr lang="zh-TW" altLang="zh-TW" sz="2400" dirty="0" smtClean="0"/>
              <a:t>月起，針對慢性腎臟病第</a:t>
            </a:r>
            <a:r>
              <a:rPr lang="en-US" altLang="zh-TW" sz="2400" dirty="0" smtClean="0"/>
              <a:t>3b</a:t>
            </a:r>
            <a:r>
              <a:rPr lang="zh-TW" altLang="zh-TW" sz="2400" dirty="0" smtClean="0"/>
              <a:t>、</a:t>
            </a:r>
            <a:r>
              <a:rPr lang="en-US" altLang="zh-TW" sz="2400" dirty="0" smtClean="0"/>
              <a:t>4</a:t>
            </a:r>
            <a:r>
              <a:rPr lang="zh-TW" altLang="zh-TW" sz="2400" dirty="0" smtClean="0"/>
              <a:t>、</a:t>
            </a:r>
            <a:r>
              <a:rPr lang="en-US" altLang="zh-TW" sz="2400" dirty="0" smtClean="0"/>
              <a:t>5</a:t>
            </a:r>
            <a:r>
              <a:rPr lang="zh-TW" altLang="zh-TW" sz="2400" dirty="0" smtClean="0"/>
              <a:t>期病患提供洗腎前之個案管理及衛教計畫</a:t>
            </a:r>
            <a:r>
              <a:rPr lang="en-US" altLang="zh-TW" sz="2400" dirty="0" smtClean="0"/>
              <a:t>(Pre-ESRD</a:t>
            </a:r>
            <a:r>
              <a:rPr lang="zh-TW" altLang="zh-TW" sz="2400" dirty="0" smtClean="0"/>
              <a:t>計畫</a:t>
            </a:r>
            <a:r>
              <a:rPr lang="en-US" altLang="zh-TW" sz="2400" dirty="0" smtClean="0"/>
              <a:t>)</a:t>
            </a:r>
            <a:r>
              <a:rPr lang="zh-TW" altLang="zh-TW" sz="2400" dirty="0" smtClean="0"/>
              <a:t>，透過加強式衛教與個案管理後，經腎臟醫學會實證證明，可有效延緩腎功能惡化速度。</a:t>
            </a:r>
            <a:endParaRPr lang="en-US" altLang="zh-TW" sz="2400" dirty="0" smtClean="0"/>
          </a:p>
          <a:p>
            <a:pPr marL="820738" indent="-457200" eaLnBrk="1" hangingPunct="1">
              <a:buFont typeface="+mj-ea"/>
              <a:buAutoNum type="ea1ChtPeriod"/>
              <a:defRPr/>
            </a:pPr>
            <a:r>
              <a:rPr lang="zh-TW" altLang="zh-TW" sz="2400" dirty="0" smtClean="0"/>
              <a:t>為全面推動慢性腎臟病照護及病人衛教計畫，</a:t>
            </a:r>
            <a:r>
              <a:rPr lang="en-US" altLang="zh-TW" sz="2400" dirty="0" smtClean="0"/>
              <a:t>100</a:t>
            </a:r>
            <a:r>
              <a:rPr lang="zh-TW" altLang="zh-TW" sz="2400" dirty="0" smtClean="0"/>
              <a:t>年</a:t>
            </a:r>
            <a:r>
              <a:rPr lang="zh-TW" altLang="en-US" sz="2400" dirty="0" smtClean="0"/>
              <a:t>起</a:t>
            </a:r>
            <a:r>
              <a:rPr lang="zh-TW" altLang="zh-TW" sz="2400" dirty="0" smtClean="0"/>
              <a:t>將照護對象擴大</a:t>
            </a:r>
            <a:r>
              <a:rPr lang="zh-TW" altLang="en-US" sz="2400" dirty="0" smtClean="0"/>
              <a:t>辦理</a:t>
            </a:r>
            <a:r>
              <a:rPr lang="zh-TW" altLang="zh-TW" sz="2400" dirty="0" smtClean="0"/>
              <a:t>，對初期慢性腎臟病患者（</a:t>
            </a:r>
            <a:r>
              <a:rPr lang="en-US" altLang="zh-TW" sz="2400" dirty="0" smtClean="0"/>
              <a:t>Early-CKD</a:t>
            </a:r>
            <a:r>
              <a:rPr lang="zh-TW" altLang="zh-TW" sz="2400" dirty="0" smtClean="0"/>
              <a:t>第</a:t>
            </a:r>
            <a:r>
              <a:rPr lang="en-US" altLang="zh-TW" sz="2400" dirty="0" smtClean="0"/>
              <a:t>1</a:t>
            </a:r>
            <a:r>
              <a:rPr lang="zh-TW" altLang="zh-TW" sz="2400" dirty="0" smtClean="0"/>
              <a:t>、</a:t>
            </a:r>
            <a:r>
              <a:rPr lang="en-US" altLang="zh-TW" sz="2400" dirty="0" smtClean="0"/>
              <a:t>2</a:t>
            </a:r>
            <a:r>
              <a:rPr lang="zh-TW" altLang="zh-TW" sz="2400" dirty="0" smtClean="0"/>
              <a:t>、</a:t>
            </a:r>
            <a:r>
              <a:rPr lang="en-US" altLang="zh-TW" sz="2400" dirty="0" smtClean="0"/>
              <a:t>3a</a:t>
            </a:r>
            <a:r>
              <a:rPr lang="zh-TW" altLang="zh-TW" sz="2400" dirty="0" smtClean="0"/>
              <a:t>期）進行疾病管理，經由醫療團隊提供完整且正確的照護，監測腎功能，提供治療及衛教措施</a:t>
            </a:r>
            <a:r>
              <a:rPr lang="zh-TW" altLang="en-US" sz="2400" dirty="0" smtClean="0"/>
              <a:t>。 </a:t>
            </a:r>
            <a:endParaRPr lang="en-US" altLang="zh-TW" sz="2400" dirty="0" smtClean="0"/>
          </a:p>
          <a:p>
            <a:pPr marL="820738" indent="-457200" eaLnBrk="1" hangingPunct="1">
              <a:buFont typeface="+mj-ea"/>
              <a:buAutoNum type="ea1ChtPeriod"/>
              <a:defRPr/>
            </a:pPr>
            <a:r>
              <a:rPr lang="en-US" altLang="zh-TW" sz="2400" dirty="0" smtClean="0"/>
              <a:t>100</a:t>
            </a:r>
            <a:r>
              <a:rPr lang="zh-TW" altLang="en-US" sz="2400" dirty="0" smtClean="0"/>
              <a:t>年編列</a:t>
            </a:r>
            <a:r>
              <a:rPr lang="en-US" altLang="zh-TW" sz="2400" dirty="0" smtClean="0"/>
              <a:t>4.04</a:t>
            </a:r>
            <a:r>
              <a:rPr lang="zh-TW" altLang="en-US" sz="2400" dirty="0" smtClean="0"/>
              <a:t>億推動</a:t>
            </a:r>
            <a:r>
              <a:rPr lang="en-US" altLang="zh-TW" sz="2400" dirty="0" smtClean="0"/>
              <a:t>Early-CKD</a:t>
            </a:r>
            <a:r>
              <a:rPr lang="zh-TW" altLang="en-US" sz="2400" dirty="0" smtClean="0"/>
              <a:t>及</a:t>
            </a:r>
            <a:r>
              <a:rPr lang="en-US" altLang="zh-TW" sz="2400" dirty="0" smtClean="0"/>
              <a:t>Pre-ESRD</a:t>
            </a:r>
            <a:r>
              <a:rPr lang="zh-TW" altLang="zh-TW" sz="2400" dirty="0" smtClean="0"/>
              <a:t>計畫</a:t>
            </a:r>
            <a:r>
              <a:rPr lang="zh-TW" altLang="en-US" sz="2400" dirty="0" smtClean="0"/>
              <a:t>，</a:t>
            </a:r>
            <a:r>
              <a:rPr lang="zh-TW" altLang="zh-TW" sz="2400" dirty="0" smtClean="0"/>
              <a:t>使慢性腎臟病照護網絡更加完整周延，期藉由預防、降低或延緩腎功能惡化策略，進而提升慢性腎臟病患的照護與生活品質，減輕健保醫療負擔。</a:t>
            </a:r>
            <a:endParaRPr lang="en-US" altLang="zh-TW" sz="2400" dirty="0" smtClean="0"/>
          </a:p>
          <a:p>
            <a:pPr marL="820738" indent="-457200" eaLnBrk="1" hangingPunct="1">
              <a:buFont typeface="+mj-ea"/>
              <a:buAutoNum type="ea1ChtPeriod"/>
              <a:defRPr/>
            </a:pPr>
            <a:endParaRPr lang="zh-TW" altLang="zh-TW" sz="2400" dirty="0" smtClean="0"/>
          </a:p>
          <a:p>
            <a:pPr marL="630238" indent="-266700" eaLnBrk="1" hangingPunct="1">
              <a:buFont typeface="Wingdings" pitchFamily="2" charset="2"/>
              <a:buNone/>
              <a:defRPr/>
            </a:pPr>
            <a:endParaRPr lang="zh-TW" altLang="en-US" dirty="0" smtClean="0"/>
          </a:p>
        </p:txBody>
      </p:sp>
      <p:sp>
        <p:nvSpPr>
          <p:cNvPr id="2" name="投影片編號版面配置區 1"/>
          <p:cNvSpPr>
            <a:spLocks noGrp="1"/>
          </p:cNvSpPr>
          <p:nvPr>
            <p:ph type="sldNum" sz="quarter" idx="12"/>
          </p:nvPr>
        </p:nvSpPr>
        <p:spPr/>
        <p:txBody>
          <a:bodyPr/>
          <a:lstStyle/>
          <a:p>
            <a:pPr>
              <a:defRPr/>
            </a:pPr>
            <a:fld id="{67BC9522-85DB-4C63-9E0A-2424AC928DFA}" type="slidenum">
              <a:rPr lang="zh-TW" altLang="en-US" smtClean="0"/>
              <a:pPr>
                <a:defRPr/>
              </a:pPr>
              <a:t>3</a:t>
            </a:fld>
            <a:endParaRPr lang="zh-TW"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標題 3"/>
          <p:cNvSpPr>
            <a:spLocks noGrp="1"/>
          </p:cNvSpPr>
          <p:nvPr>
            <p:ph type="ctrTitle"/>
          </p:nvPr>
        </p:nvSpPr>
        <p:spPr>
          <a:xfrm>
            <a:off x="1285875" y="2130425"/>
            <a:ext cx="6858000" cy="1470025"/>
          </a:xfrm>
        </p:spPr>
        <p:txBody>
          <a:bodyPr/>
          <a:lstStyle/>
          <a:p>
            <a:r>
              <a:rPr lang="zh-TW" altLang="en-US" smtClean="0"/>
              <a:t>減緩</a:t>
            </a:r>
            <a:r>
              <a:rPr lang="zh-TW" altLang="zh-TW" smtClean="0">
                <a:ea typeface="華康新儷粗黑"/>
                <a:cs typeface="華康新儷粗黑"/>
              </a:rPr>
              <a:t>慢性腎臟病</a:t>
            </a:r>
            <a:r>
              <a:rPr lang="zh-TW" altLang="en-US" smtClean="0"/>
              <a:t>病人進入透析階段之預防性計畫</a:t>
            </a:r>
          </a:p>
        </p:txBody>
      </p:sp>
      <p:sp>
        <p:nvSpPr>
          <p:cNvPr id="2" name="投影片編號版面配置區 1"/>
          <p:cNvSpPr>
            <a:spLocks noGrp="1"/>
          </p:cNvSpPr>
          <p:nvPr>
            <p:ph type="sldNum" sz="quarter" idx="12"/>
          </p:nvPr>
        </p:nvSpPr>
        <p:spPr/>
        <p:txBody>
          <a:bodyPr/>
          <a:lstStyle/>
          <a:p>
            <a:pPr>
              <a:defRPr/>
            </a:pPr>
            <a:fld id="{883C9849-C43D-4439-8DA6-AD764B718BFE}" type="slidenum">
              <a:rPr lang="zh-TW" altLang="en-US" smtClean="0"/>
              <a:pPr>
                <a:defRPr/>
              </a:pPr>
              <a:t>4</a:t>
            </a:fld>
            <a:endParaRPr lang="zh-TW"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標題 1"/>
          <p:cNvSpPr>
            <a:spLocks noGrp="1"/>
          </p:cNvSpPr>
          <p:nvPr>
            <p:ph type="title"/>
          </p:nvPr>
        </p:nvSpPr>
        <p:spPr>
          <a:xfrm>
            <a:off x="179388" y="214313"/>
            <a:ext cx="8785225" cy="1008062"/>
          </a:xfrm>
        </p:spPr>
        <p:txBody>
          <a:bodyPr/>
          <a:lstStyle/>
          <a:p>
            <a:r>
              <a:rPr lang="zh-TW" altLang="zh-TW" sz="4000" b="1" smtClean="0">
                <a:ea typeface="華康新儷粗黑"/>
                <a:cs typeface="華康新儷粗黑"/>
              </a:rPr>
              <a:t>慢性腎臟病</a:t>
            </a:r>
            <a:r>
              <a:rPr lang="zh-TW" altLang="en-US" sz="4000" b="1" smtClean="0">
                <a:ea typeface="華康新儷粗黑"/>
                <a:cs typeface="華康新儷粗黑"/>
              </a:rPr>
              <a:t>收案對象</a:t>
            </a:r>
          </a:p>
        </p:txBody>
      </p:sp>
      <p:graphicFrame>
        <p:nvGraphicFramePr>
          <p:cNvPr id="5" name="表格 4"/>
          <p:cNvGraphicFramePr>
            <a:graphicFrameLocks noGrp="1"/>
          </p:cNvGraphicFramePr>
          <p:nvPr/>
        </p:nvGraphicFramePr>
        <p:xfrm>
          <a:off x="357188" y="1214438"/>
          <a:ext cx="7023124" cy="4643794"/>
        </p:xfrm>
        <a:graphic>
          <a:graphicData uri="http://schemas.openxmlformats.org/drawingml/2006/table">
            <a:tbl>
              <a:tblPr/>
              <a:tblGrid>
                <a:gridCol w="1449217"/>
                <a:gridCol w="5573907"/>
              </a:tblGrid>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FFFFCC"/>
                          </a:solidFill>
                          <a:effectLst/>
                          <a:latin typeface="標楷體" pitchFamily="65" charset="-120"/>
                          <a:ea typeface="標楷體" pitchFamily="65" charset="-120"/>
                        </a:rPr>
                        <a:t>階段</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000" b="1" i="0" u="none" strike="noStrike" cap="none" normalizeH="0" baseline="0" dirty="0" smtClean="0">
                          <a:ln>
                            <a:noFill/>
                          </a:ln>
                          <a:solidFill>
                            <a:srgbClr val="FFFFCC"/>
                          </a:solidFill>
                          <a:effectLst/>
                          <a:latin typeface="標楷體" pitchFamily="65" charset="-120"/>
                          <a:ea typeface="標楷體" pitchFamily="65" charset="-120"/>
                        </a:rPr>
                        <a:t>判斷方式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1"/>
                    </a:solidFill>
                  </a:tcPr>
                </a:tc>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smtClean="0">
                          <a:ln>
                            <a:noFill/>
                          </a:ln>
                          <a:solidFill>
                            <a:srgbClr val="3333FF"/>
                          </a:solidFill>
                          <a:effectLst/>
                          <a:latin typeface="標楷體" pitchFamily="65" charset="-120"/>
                          <a:ea typeface="標楷體" pitchFamily="65" charset="-120"/>
                        </a:rPr>
                        <a:t>1</a:t>
                      </a:r>
                      <a:endPar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eGFR≧90</a:t>
                      </a:r>
                      <a:endPar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腎功能正常但併有微量蛋白尿</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714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smtClean="0">
                          <a:ln>
                            <a:noFill/>
                          </a:ln>
                          <a:solidFill>
                            <a:srgbClr val="3333FF"/>
                          </a:solidFill>
                          <a:effectLst/>
                          <a:latin typeface="標楷體" pitchFamily="65" charset="-120"/>
                          <a:ea typeface="標楷體" pitchFamily="65" charset="-120"/>
                        </a:rPr>
                        <a:t>2</a:t>
                      </a:r>
                      <a:endParaRPr kumimoji="0" lang="zh-TW" altLang="en-US" sz="2000" b="0" i="0" u="none" strike="noStrike" cap="none" normalizeH="0" baseline="0" smtClean="0">
                        <a:ln>
                          <a:noFill/>
                        </a:ln>
                        <a:solidFill>
                          <a:srgbClr val="3333FF"/>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err="1" smtClean="0">
                          <a:ln>
                            <a:noFill/>
                          </a:ln>
                          <a:solidFill>
                            <a:srgbClr val="000000"/>
                          </a:solidFill>
                          <a:effectLst/>
                          <a:latin typeface="Times New Roman" pitchFamily="18" charset="0"/>
                          <a:ea typeface="新細明體" pitchFamily="18" charset="-120"/>
                        </a:rPr>
                        <a:t>eGFR</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60~89.9</a:t>
                      </a:r>
                      <a:endPar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輕度慢性腎衰竭</a:t>
                      </a:r>
                      <a:endParaRPr kumimoji="0" lang="zh-TW" altLang="en-US" sz="2000" b="0" i="0" u="none" strike="noStrike" cap="none" normalizeH="0" baseline="0" dirty="0" smtClean="0">
                        <a:ln>
                          <a:noFill/>
                        </a:ln>
                        <a:solidFill>
                          <a:srgbClr val="000000"/>
                        </a:solidFill>
                        <a:effectLst/>
                        <a:latin typeface="Times New Roman" pitchFamily="18" charset="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704274">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rPr>
                        <a:t>3a  </a:t>
                      </a:r>
                      <a:endParaRPr kumimoji="0" lang="zh-TW" altLang="en-US" sz="2000" b="0" i="0" u="none" strike="noStrike" cap="none" normalizeH="0" baseline="0" dirty="0" smtClean="0">
                        <a:ln>
                          <a:noFill/>
                        </a:ln>
                        <a:solidFill>
                          <a:srgbClr val="000000"/>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TW" sz="2000" b="0" i="0" u="none" strike="noStrike" cap="none" normalizeH="0" baseline="0" dirty="0" err="1" smtClean="0">
                          <a:ln>
                            <a:noFill/>
                          </a:ln>
                          <a:solidFill>
                            <a:srgbClr val="000000"/>
                          </a:solidFill>
                          <a:effectLst/>
                          <a:latin typeface="Times New Roman" pitchFamily="18" charset="0"/>
                          <a:ea typeface="新細明體" pitchFamily="18" charset="-120"/>
                        </a:rPr>
                        <a:t>eGFR</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45~59.9</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kern="1200" cap="none" normalizeH="0" baseline="0" dirty="0" smtClean="0">
                          <a:ln>
                            <a:noFill/>
                          </a:ln>
                          <a:solidFill>
                            <a:srgbClr val="3333FF"/>
                          </a:solidFill>
                          <a:effectLst/>
                          <a:latin typeface="標楷體" pitchFamily="65" charset="-120"/>
                          <a:ea typeface="標楷體" pitchFamily="65" charset="-120"/>
                          <a:cs typeface="+mn-cs"/>
                        </a:rPr>
                        <a:t>中度</a:t>
                      </a: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慢性腎衰竭</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a:t>
                      </a:r>
                      <a:endParaRPr kumimoji="0" lang="zh-TW" altLang="en-US" sz="2000" b="0" i="0" u="none" strike="noStrike" cap="none" normalizeH="0" baseline="0" dirty="0" smtClean="0">
                        <a:ln>
                          <a:noFill/>
                        </a:ln>
                        <a:solidFill>
                          <a:srgbClr val="000000"/>
                        </a:solidFill>
                        <a:effectLst/>
                        <a:latin typeface="Times New Roman" pitchFamily="18" charset="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64807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smtClean="0">
                          <a:ln>
                            <a:noFill/>
                          </a:ln>
                          <a:solidFill>
                            <a:srgbClr val="000000"/>
                          </a:solidFill>
                          <a:effectLst/>
                          <a:latin typeface="標楷體" pitchFamily="65" charset="-120"/>
                          <a:ea typeface="標楷體" pitchFamily="65" charset="-120"/>
                        </a:rPr>
                        <a:t>3b</a:t>
                      </a:r>
                      <a:endParaRPr kumimoji="0" lang="zh-TW" altLang="en-US" sz="2000" b="0" i="0" u="none" strike="noStrike" cap="none" normalizeH="0" baseline="0" dirty="0" smtClean="0">
                        <a:ln>
                          <a:noFill/>
                        </a:ln>
                        <a:solidFill>
                          <a:srgbClr val="000000"/>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err="1" smtClean="0">
                          <a:ln>
                            <a:noFill/>
                          </a:ln>
                          <a:solidFill>
                            <a:srgbClr val="000000"/>
                          </a:solidFill>
                          <a:effectLst/>
                          <a:latin typeface="Times New Roman" pitchFamily="18" charset="0"/>
                          <a:ea typeface="新細明體" pitchFamily="18" charset="-120"/>
                        </a:rPr>
                        <a:t>eGFR</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30~44.9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kern="1200" cap="none" normalizeH="0" baseline="0" dirty="0" smtClean="0">
                          <a:ln>
                            <a:noFill/>
                          </a:ln>
                          <a:solidFill>
                            <a:srgbClr val="3333FF"/>
                          </a:solidFill>
                          <a:effectLst/>
                          <a:latin typeface="標楷體" pitchFamily="65" charset="-120"/>
                          <a:ea typeface="標楷體" pitchFamily="65" charset="-120"/>
                          <a:cs typeface="+mn-cs"/>
                        </a:rPr>
                        <a:t>中度</a:t>
                      </a: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慢性腎衰竭</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a:t>
                      </a:r>
                      <a:endParaRPr kumimoji="0" lang="zh-TW" altLang="en-US" sz="2000" b="0" i="0" u="none" strike="noStrike" cap="none" normalizeH="0" baseline="0" dirty="0" smtClean="0">
                        <a:ln>
                          <a:noFill/>
                        </a:ln>
                        <a:solidFill>
                          <a:srgbClr val="000000"/>
                        </a:solidFill>
                        <a:effectLst/>
                        <a:latin typeface="Times New Roman" pitchFamily="18" charset="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r>
              <a:tr h="73912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smtClean="0">
                          <a:ln>
                            <a:noFill/>
                          </a:ln>
                          <a:solidFill>
                            <a:srgbClr val="000000"/>
                          </a:solidFill>
                          <a:effectLst/>
                          <a:latin typeface="標楷體" pitchFamily="65" charset="-120"/>
                          <a:ea typeface="標楷體" pitchFamily="65" charset="-120"/>
                        </a:rPr>
                        <a:t>4</a:t>
                      </a:r>
                      <a:endParaRPr kumimoji="0" lang="zh-TW" altLang="en-US" sz="2000" b="0" i="0" u="none" strike="noStrike" cap="none" normalizeH="0" baseline="0" smtClean="0">
                        <a:ln>
                          <a:noFill/>
                        </a:ln>
                        <a:solidFill>
                          <a:srgbClr val="000000"/>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err="1" smtClean="0">
                          <a:ln>
                            <a:noFill/>
                          </a:ln>
                          <a:solidFill>
                            <a:srgbClr val="000000"/>
                          </a:solidFill>
                          <a:effectLst/>
                          <a:latin typeface="Times New Roman" pitchFamily="18" charset="0"/>
                          <a:ea typeface="新細明體" pitchFamily="18" charset="-120"/>
                        </a:rPr>
                        <a:t>eGFR</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15~29.9</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kern="1200" cap="none" normalizeH="0" baseline="0" dirty="0" smtClean="0">
                          <a:ln>
                            <a:noFill/>
                          </a:ln>
                          <a:solidFill>
                            <a:srgbClr val="3333FF"/>
                          </a:solidFill>
                          <a:effectLst/>
                          <a:latin typeface="標楷體" pitchFamily="65" charset="-120"/>
                          <a:ea typeface="標楷體" pitchFamily="65" charset="-120"/>
                          <a:cs typeface="+mn-cs"/>
                        </a:rPr>
                        <a:t>重度</a:t>
                      </a: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慢性腎衰竭</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a:t>
                      </a:r>
                      <a:endParaRPr kumimoji="0" lang="zh-TW" altLang="en-US" sz="2000" b="0" i="0" u="none" strike="noStrike" cap="none" normalizeH="0" baseline="0" dirty="0" smtClean="0">
                        <a:ln>
                          <a:noFill/>
                        </a:ln>
                        <a:solidFill>
                          <a:srgbClr val="000000"/>
                        </a:solidFill>
                        <a:effectLst/>
                        <a:latin typeface="Times New Roman" pitchFamily="18" charset="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r>
              <a:tr h="64807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smtClean="0">
                          <a:ln>
                            <a:noFill/>
                          </a:ln>
                          <a:solidFill>
                            <a:srgbClr val="000000"/>
                          </a:solidFill>
                          <a:effectLst/>
                          <a:latin typeface="標楷體" pitchFamily="65" charset="-120"/>
                          <a:ea typeface="標楷體" pitchFamily="65" charset="-120"/>
                        </a:rPr>
                        <a:t>5</a:t>
                      </a:r>
                      <a:endParaRPr kumimoji="0" lang="zh-TW" altLang="en-US" sz="2000" b="0" i="0" u="none" strike="noStrike" cap="none" normalizeH="0" baseline="0" smtClean="0">
                        <a:ln>
                          <a:noFill/>
                        </a:ln>
                        <a:solidFill>
                          <a:srgbClr val="000000"/>
                        </a:solidFill>
                        <a:effectLst/>
                        <a:latin typeface="標楷體" pitchFamily="65" charset="-12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000" b="0" i="0" u="none" strike="noStrike" cap="none" normalizeH="0" baseline="0" dirty="0" err="1" smtClean="0">
                          <a:ln>
                            <a:noFill/>
                          </a:ln>
                          <a:solidFill>
                            <a:srgbClr val="000000"/>
                          </a:solidFill>
                          <a:effectLst/>
                          <a:latin typeface="Times New Roman" pitchFamily="18" charset="0"/>
                          <a:ea typeface="新細明體" pitchFamily="18" charset="-120"/>
                        </a:rPr>
                        <a:t>eGFR</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a:t>
                      </a:r>
                      <a:r>
                        <a:rPr kumimoji="0" lang="en-US" sz="2000" b="0" i="0" u="none" strike="noStrike" cap="none" normalizeH="0" baseline="0" dirty="0" smtClean="0">
                          <a:ln>
                            <a:noFill/>
                          </a:ln>
                          <a:solidFill>
                            <a:srgbClr val="000000"/>
                          </a:solidFill>
                          <a:effectLst/>
                          <a:latin typeface="Times New Roman" pitchFamily="18" charset="0"/>
                          <a:ea typeface="新細明體" pitchFamily="18" charset="-120"/>
                        </a:rPr>
                        <a:t>＜</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15</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zh-TW" altLang="en-US" sz="2000" b="0" i="0" u="none" strike="noStrike" cap="none" normalizeH="0" baseline="0" dirty="0" smtClean="0">
                          <a:ln>
                            <a:noFill/>
                          </a:ln>
                          <a:solidFill>
                            <a:srgbClr val="3333FF"/>
                          </a:solidFill>
                          <a:effectLst/>
                          <a:latin typeface="標楷體" pitchFamily="65" charset="-120"/>
                          <a:ea typeface="標楷體" pitchFamily="65" charset="-120"/>
                        </a:rPr>
                        <a:t>末期腎臟病變</a:t>
                      </a:r>
                      <a:r>
                        <a:rPr kumimoji="0" lang="en-US" altLang="zh-TW" sz="2000" b="0" i="0" u="none" strike="noStrike" cap="none" normalizeH="0" baseline="0" dirty="0" smtClean="0">
                          <a:ln>
                            <a:noFill/>
                          </a:ln>
                          <a:solidFill>
                            <a:srgbClr val="000000"/>
                          </a:solidFill>
                          <a:effectLst/>
                          <a:latin typeface="Times New Roman" pitchFamily="18" charset="0"/>
                          <a:ea typeface="新細明體" pitchFamily="18" charset="-120"/>
                        </a:rPr>
                        <a:t>                           </a:t>
                      </a:r>
                      <a:endParaRPr kumimoji="0" lang="zh-TW" altLang="en-US" sz="2000" b="0" i="0" u="none" strike="noStrike" cap="none" normalizeH="0" baseline="0" dirty="0" smtClean="0">
                        <a:ln>
                          <a:noFill/>
                        </a:ln>
                        <a:solidFill>
                          <a:srgbClr val="000000"/>
                        </a:solidFill>
                        <a:effectLst/>
                        <a:latin typeface="Times New Roman" pitchFamily="18" charset="0"/>
                        <a:ea typeface="標楷體" pitchFamily="65"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CFF"/>
                    </a:solidFill>
                  </a:tcPr>
                </a:tc>
              </a:tr>
            </a:tbl>
          </a:graphicData>
        </a:graphic>
      </p:graphicFrame>
      <p:sp>
        <p:nvSpPr>
          <p:cNvPr id="20508" name="投影片編號版面配置區 4"/>
          <p:cNvSpPr txBox="1">
            <a:spLocks/>
          </p:cNvSpPr>
          <p:nvPr/>
        </p:nvSpPr>
        <p:spPr bwMode="auto">
          <a:xfrm>
            <a:off x="6084888" y="6237288"/>
            <a:ext cx="2895600" cy="457200"/>
          </a:xfrm>
          <a:prstGeom prst="rect">
            <a:avLst/>
          </a:prstGeom>
          <a:noFill/>
          <a:ln w="9525">
            <a:noFill/>
            <a:miter lim="800000"/>
            <a:headEnd/>
            <a:tailEnd/>
          </a:ln>
        </p:spPr>
        <p:txBody>
          <a:bodyPr anchor="ctr"/>
          <a:lstStyle/>
          <a:p>
            <a:pPr algn="r"/>
            <a:endParaRPr lang="en-US" altLang="zh-TW" sz="1400"/>
          </a:p>
        </p:txBody>
      </p:sp>
      <p:sp>
        <p:nvSpPr>
          <p:cNvPr id="9" name="右中括弧 8"/>
          <p:cNvSpPr/>
          <p:nvPr/>
        </p:nvSpPr>
        <p:spPr>
          <a:xfrm>
            <a:off x="7524750" y="3871913"/>
            <a:ext cx="142875" cy="1717675"/>
          </a:xfrm>
          <a:prstGeom prst="rightBracket">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TW" altLang="en-US"/>
          </a:p>
        </p:txBody>
      </p:sp>
      <p:sp>
        <p:nvSpPr>
          <p:cNvPr id="20510" name="標題 1"/>
          <p:cNvSpPr txBox="1">
            <a:spLocks/>
          </p:cNvSpPr>
          <p:nvPr/>
        </p:nvSpPr>
        <p:spPr bwMode="auto">
          <a:xfrm>
            <a:off x="7451725" y="2349500"/>
            <a:ext cx="1668463" cy="642938"/>
          </a:xfrm>
          <a:prstGeom prst="rect">
            <a:avLst/>
          </a:prstGeom>
          <a:noFill/>
          <a:ln w="9525">
            <a:noFill/>
            <a:miter lim="800000"/>
            <a:headEnd/>
            <a:tailEnd/>
          </a:ln>
        </p:spPr>
        <p:txBody>
          <a:bodyPr anchor="ctr"/>
          <a:lstStyle/>
          <a:p>
            <a:pPr algn="ctr" eaLnBrk="0" hangingPunct="0"/>
            <a:r>
              <a:rPr kumimoji="0" lang="zh-TW" altLang="en-US" sz="2000" b="1">
                <a:latin typeface="標楷體" pitchFamily="65" charset="-120"/>
                <a:ea typeface="標楷體" pitchFamily="65" charset="-120"/>
                <a:cs typeface="華康新儷粗黑"/>
              </a:rPr>
              <a:t>初期</a:t>
            </a:r>
            <a:r>
              <a:rPr kumimoji="0" lang="en-US" altLang="zh-TW" sz="2000" b="1">
                <a:latin typeface="標楷體" pitchFamily="65" charset="-120"/>
                <a:ea typeface="標楷體" pitchFamily="65" charset="-120"/>
                <a:cs typeface="華康新儷粗黑"/>
              </a:rPr>
              <a:t>CKD</a:t>
            </a:r>
          </a:p>
          <a:p>
            <a:pPr algn="ctr" eaLnBrk="0" hangingPunct="0"/>
            <a:r>
              <a:rPr kumimoji="0" lang="zh-TW" altLang="en-US" sz="2000" b="1">
                <a:latin typeface="標楷體" pitchFamily="65" charset="-120"/>
                <a:ea typeface="標楷體" pitchFamily="65" charset="-120"/>
                <a:cs typeface="華康新儷粗黑"/>
              </a:rPr>
              <a:t>方案</a:t>
            </a:r>
          </a:p>
        </p:txBody>
      </p:sp>
      <p:sp>
        <p:nvSpPr>
          <p:cNvPr id="20511" name="標題 1"/>
          <p:cNvSpPr txBox="1">
            <a:spLocks/>
          </p:cNvSpPr>
          <p:nvPr/>
        </p:nvSpPr>
        <p:spPr bwMode="auto">
          <a:xfrm>
            <a:off x="7524750" y="4437063"/>
            <a:ext cx="1668463" cy="500062"/>
          </a:xfrm>
          <a:prstGeom prst="rect">
            <a:avLst/>
          </a:prstGeom>
          <a:noFill/>
          <a:ln w="9525">
            <a:noFill/>
            <a:miter lim="800000"/>
            <a:headEnd/>
            <a:tailEnd/>
          </a:ln>
        </p:spPr>
        <p:txBody>
          <a:bodyPr anchor="ctr"/>
          <a:lstStyle/>
          <a:p>
            <a:pPr algn="ctr" eaLnBrk="0" hangingPunct="0"/>
            <a:r>
              <a:rPr kumimoji="0" lang="en-US" altLang="zh-TW" sz="2000" b="1">
                <a:latin typeface="標楷體" pitchFamily="65" charset="-120"/>
                <a:ea typeface="標楷體" pitchFamily="65" charset="-120"/>
                <a:cs typeface="華康新儷粗黑"/>
              </a:rPr>
              <a:t>Pre-ESRD</a:t>
            </a:r>
          </a:p>
          <a:p>
            <a:pPr algn="ctr" eaLnBrk="0" hangingPunct="0"/>
            <a:r>
              <a:rPr kumimoji="0" lang="zh-TW" altLang="en-US" sz="2000" b="1">
                <a:latin typeface="標楷體" pitchFamily="65" charset="-120"/>
                <a:ea typeface="標楷體" pitchFamily="65" charset="-120"/>
                <a:cs typeface="華康新儷粗黑"/>
              </a:rPr>
              <a:t>計畫</a:t>
            </a:r>
          </a:p>
        </p:txBody>
      </p:sp>
      <p:sp>
        <p:nvSpPr>
          <p:cNvPr id="11" name="右中括弧 10"/>
          <p:cNvSpPr/>
          <p:nvPr/>
        </p:nvSpPr>
        <p:spPr>
          <a:xfrm>
            <a:off x="7524750" y="1773238"/>
            <a:ext cx="142875" cy="1717675"/>
          </a:xfrm>
          <a:prstGeom prst="rightBracket">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TW" altLang="en-US"/>
          </a:p>
        </p:txBody>
      </p:sp>
      <p:sp>
        <p:nvSpPr>
          <p:cNvPr id="2" name="投影片編號版面配置區 1"/>
          <p:cNvSpPr>
            <a:spLocks noGrp="1"/>
          </p:cNvSpPr>
          <p:nvPr>
            <p:ph type="sldNum" sz="quarter" idx="12"/>
          </p:nvPr>
        </p:nvSpPr>
        <p:spPr/>
        <p:txBody>
          <a:bodyPr/>
          <a:lstStyle/>
          <a:p>
            <a:pPr>
              <a:defRPr/>
            </a:pPr>
            <a:fld id="{C496DE07-42A1-4B2F-B97E-C4EDF693EF0B}" type="slidenum">
              <a:rPr lang="zh-TW" altLang="en-US" smtClean="0"/>
              <a:pPr>
                <a:defRPr/>
              </a:pPr>
              <a:t>5</a:t>
            </a:fld>
            <a:endParaRPr lang="zh-TW"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投影片編號版面配置區 4"/>
          <p:cNvSpPr>
            <a:spLocks noGrp="1"/>
          </p:cNvSpPr>
          <p:nvPr>
            <p:ph type="sldNum" sz="quarter" idx="12"/>
          </p:nvPr>
        </p:nvSpPr>
        <p:spPr/>
        <p:txBody>
          <a:bodyPr/>
          <a:lstStyle/>
          <a:p>
            <a:pPr>
              <a:defRPr/>
            </a:pPr>
            <a:fld id="{0C71D25F-632D-4232-91C4-A2EC3569A7BA}" type="slidenum">
              <a:rPr lang="zh-TW" altLang="en-US"/>
              <a:pPr>
                <a:defRPr/>
              </a:pPr>
              <a:t>6</a:t>
            </a:fld>
            <a:endParaRPr lang="zh-TW" altLang="en-US"/>
          </a:p>
        </p:txBody>
      </p:sp>
      <p:sp>
        <p:nvSpPr>
          <p:cNvPr id="21506" name="標題 7"/>
          <p:cNvSpPr>
            <a:spLocks noGrp="1"/>
          </p:cNvSpPr>
          <p:nvPr>
            <p:ph type="ctrTitle" idx="4294967295"/>
          </p:nvPr>
        </p:nvSpPr>
        <p:spPr>
          <a:xfrm>
            <a:off x="179388" y="2565400"/>
            <a:ext cx="8964612" cy="1470025"/>
          </a:xfrm>
        </p:spPr>
        <p:txBody>
          <a:bodyPr/>
          <a:lstStyle/>
          <a:p>
            <a:r>
              <a:rPr lang="zh-TW" altLang="en-US" b="1" smtClean="0"/>
              <a:t>初期慢性腎臟病醫療給付改善方案</a:t>
            </a:r>
            <a:r>
              <a:rPr lang="en-US" altLang="zh-TW" b="1" smtClean="0"/>
              <a:t>(Early-CKD)</a:t>
            </a:r>
            <a:r>
              <a:rPr lang="zh-TW" altLang="en-US" b="1" smtClean="0"/>
              <a:t>執行情形</a:t>
            </a:r>
            <a:br>
              <a:rPr lang="zh-TW" altLang="en-US" b="1" smtClean="0"/>
            </a:br>
            <a:endParaRPr lang="zh-TW" altLang="en-US" b="1"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標題 1"/>
          <p:cNvSpPr>
            <a:spLocks noGrp="1"/>
          </p:cNvSpPr>
          <p:nvPr>
            <p:ph type="title"/>
          </p:nvPr>
        </p:nvSpPr>
        <p:spPr>
          <a:xfrm>
            <a:off x="357188" y="0"/>
            <a:ext cx="8229600" cy="1143000"/>
          </a:xfrm>
        </p:spPr>
        <p:txBody>
          <a:bodyPr/>
          <a:lstStyle/>
          <a:p>
            <a:pPr marL="534988" indent="-534988" eaLnBrk="1" hangingPunct="1"/>
            <a:r>
              <a:rPr lang="en-US" altLang="zh-TW" b="1" smtClean="0"/>
              <a:t>Early-</a:t>
            </a:r>
            <a:r>
              <a:rPr lang="en-US" altLang="zh-TW" b="1" smtClean="0">
                <a:cs typeface="Times New Roman" pitchFamily="18" charset="0"/>
              </a:rPr>
              <a:t>CKD</a:t>
            </a:r>
            <a:r>
              <a:rPr lang="zh-TW" altLang="en-US" b="1" smtClean="0">
                <a:cs typeface="Times New Roman" pitchFamily="18" charset="0"/>
              </a:rPr>
              <a:t>方案目的</a:t>
            </a:r>
            <a:endParaRPr kumimoji="1" lang="zh-TW" altLang="en-US" b="1" smtClean="0">
              <a:cs typeface="Times New Roman" pitchFamily="18" charset="0"/>
            </a:endParaRPr>
          </a:p>
        </p:txBody>
      </p:sp>
      <p:sp>
        <p:nvSpPr>
          <p:cNvPr id="23554" name="內容版面配置區 2"/>
          <p:cNvSpPr>
            <a:spLocks noGrp="1"/>
          </p:cNvSpPr>
          <p:nvPr>
            <p:ph idx="1"/>
          </p:nvPr>
        </p:nvSpPr>
        <p:spPr>
          <a:xfrm>
            <a:off x="500063" y="1357313"/>
            <a:ext cx="8243887" cy="4686300"/>
          </a:xfrm>
        </p:spPr>
        <p:txBody>
          <a:bodyPr/>
          <a:lstStyle/>
          <a:p>
            <a:pPr eaLnBrk="1" hangingPunct="1">
              <a:buFont typeface="Wingdings" pitchFamily="2" charset="2"/>
              <a:buNone/>
            </a:pPr>
            <a:r>
              <a:rPr lang="zh-TW" altLang="en-US" sz="2600" smtClean="0"/>
              <a:t>本方案自</a:t>
            </a:r>
            <a:r>
              <a:rPr lang="en-US" altLang="zh-TW" sz="2600" smtClean="0"/>
              <a:t>100</a:t>
            </a:r>
            <a:r>
              <a:rPr lang="zh-TW" altLang="en-US" sz="2600" smtClean="0"/>
              <a:t>年</a:t>
            </a:r>
            <a:r>
              <a:rPr lang="en-US" altLang="zh-TW" sz="2600" smtClean="0"/>
              <a:t>1</a:t>
            </a:r>
            <a:r>
              <a:rPr lang="zh-TW" altLang="en-US" sz="2600" smtClean="0"/>
              <a:t>月</a:t>
            </a:r>
            <a:r>
              <a:rPr lang="en-US" altLang="zh-TW" sz="2600" smtClean="0"/>
              <a:t>1</a:t>
            </a:r>
            <a:r>
              <a:rPr lang="zh-TW" altLang="en-US" sz="2600" smtClean="0"/>
              <a:t>日起開始實施，其目的如下：</a:t>
            </a:r>
            <a:endParaRPr lang="en-US" altLang="zh-TW" sz="2600" smtClean="0"/>
          </a:p>
          <a:p>
            <a:pPr eaLnBrk="1" hangingPunct="1"/>
            <a:r>
              <a:rPr lang="zh-TW" altLang="en-US" sz="2600" smtClean="0"/>
              <a:t>減少洗腎發生率：依照實證</a:t>
            </a:r>
            <a:r>
              <a:rPr lang="en-US" altLang="zh-TW" sz="2600" smtClean="0"/>
              <a:t>Guideline</a:t>
            </a:r>
            <a:r>
              <a:rPr lang="zh-TW" altLang="en-US" sz="2600" smtClean="0"/>
              <a:t>給予病患最適切的醫療</a:t>
            </a:r>
            <a:r>
              <a:rPr lang="zh-TW" altLang="en-US" sz="2600" b="1" smtClean="0"/>
              <a:t>，</a:t>
            </a:r>
            <a:r>
              <a:rPr lang="zh-TW" altLang="en-US" sz="2600" smtClean="0"/>
              <a:t>並預防阻緩腎功能的惡化、蛋白尿的緩解、避免不當藥物的傷害、預防併發症發生。</a:t>
            </a:r>
          </a:p>
          <a:p>
            <a:pPr eaLnBrk="1" hangingPunct="1"/>
            <a:r>
              <a:rPr lang="zh-TW" altLang="en-US" sz="2600" smtClean="0"/>
              <a:t>提供衛教諮詢：教導適切的腎病衛教知識，掌握病患狀況，追蹤病況與檢驗結果，提供醫師與家屬在照護上的溝通介面。</a:t>
            </a:r>
            <a:endParaRPr lang="en-US" altLang="zh-TW" sz="2600" smtClean="0"/>
          </a:p>
          <a:p>
            <a:pPr eaLnBrk="1" hangingPunct="1"/>
            <a:r>
              <a:rPr lang="zh-TW" altLang="en-US" sz="2600" smtClean="0"/>
              <a:t>提供定期重要的追蹤檢查：</a:t>
            </a:r>
            <a:r>
              <a:rPr lang="en-US" altLang="en-US" sz="2600" smtClean="0"/>
              <a:t>eGFR(</a:t>
            </a:r>
            <a:r>
              <a:rPr lang="zh-TW" altLang="en-US" sz="2600" smtClean="0"/>
              <a:t>腎絲球濾過率</a:t>
            </a:r>
            <a:r>
              <a:rPr lang="en-US" altLang="en-US" sz="2600" smtClean="0"/>
              <a:t>)</a:t>
            </a:r>
            <a:r>
              <a:rPr lang="zh-TW" altLang="en-US" sz="2600" smtClean="0"/>
              <a:t>、</a:t>
            </a:r>
            <a:r>
              <a:rPr lang="en-US" altLang="en-US" sz="2600" smtClean="0"/>
              <a:t>Upcr(</a:t>
            </a:r>
            <a:r>
              <a:rPr lang="zh-TW" altLang="en-US" sz="2600" smtClean="0"/>
              <a:t>尿蛋白比值</a:t>
            </a:r>
            <a:r>
              <a:rPr lang="en-US" altLang="en-US" sz="2600" smtClean="0"/>
              <a:t>)</a:t>
            </a:r>
            <a:r>
              <a:rPr lang="zh-TW" altLang="en-US" sz="2600" smtClean="0"/>
              <a:t>、血清肌酸酐、</a:t>
            </a:r>
            <a:r>
              <a:rPr lang="en-US" altLang="en-US" sz="2600" smtClean="0"/>
              <a:t>LDL(</a:t>
            </a:r>
            <a:r>
              <a:rPr lang="zh-TW" altLang="en-US" sz="2600" smtClean="0"/>
              <a:t>低密度脂蛋白</a:t>
            </a:r>
            <a:r>
              <a:rPr lang="en-US" altLang="en-US" sz="2600" smtClean="0"/>
              <a:t>)</a:t>
            </a:r>
            <a:r>
              <a:rPr lang="zh-TW" altLang="en-US" sz="2600" smtClean="0"/>
              <a:t>等重要的腎功能檢查。</a:t>
            </a:r>
          </a:p>
          <a:p>
            <a:pPr eaLnBrk="1" hangingPunct="1">
              <a:spcAft>
                <a:spcPts val="600"/>
              </a:spcAft>
            </a:pPr>
            <a:endParaRPr lang="zh-TW" altLang="en-US" b="1" smtClean="0"/>
          </a:p>
        </p:txBody>
      </p:sp>
      <p:sp>
        <p:nvSpPr>
          <p:cNvPr id="6" name="投影片編號版面配置區 5"/>
          <p:cNvSpPr>
            <a:spLocks noGrp="1"/>
          </p:cNvSpPr>
          <p:nvPr>
            <p:ph type="sldNum" sz="quarter" idx="12"/>
          </p:nvPr>
        </p:nvSpPr>
        <p:spPr/>
        <p:txBody>
          <a:bodyPr/>
          <a:lstStyle/>
          <a:p>
            <a:pPr>
              <a:defRPr/>
            </a:pPr>
            <a:fld id="{C16EB93B-79D8-41D1-8F7B-967B65C45FEE}" type="slidenum">
              <a:rPr lang="zh-TW" altLang="en-US"/>
              <a:pPr>
                <a:defRPr/>
              </a:pPr>
              <a:t>7</a:t>
            </a:fld>
            <a:endParaRPr lang="zh-TW"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標題 1"/>
          <p:cNvSpPr>
            <a:spLocks noGrp="1"/>
          </p:cNvSpPr>
          <p:nvPr>
            <p:ph type="title"/>
          </p:nvPr>
        </p:nvSpPr>
        <p:spPr>
          <a:xfrm>
            <a:off x="468313" y="0"/>
            <a:ext cx="8229600" cy="1143000"/>
          </a:xfrm>
        </p:spPr>
        <p:txBody>
          <a:bodyPr/>
          <a:lstStyle/>
          <a:p>
            <a:r>
              <a:rPr lang="zh-TW" altLang="en-US" b="1" smtClean="0"/>
              <a:t>收案對象</a:t>
            </a:r>
          </a:p>
        </p:txBody>
      </p:sp>
      <p:graphicFrame>
        <p:nvGraphicFramePr>
          <p:cNvPr id="4" name="資料庫圖表 3"/>
          <p:cNvGraphicFramePr/>
          <p:nvPr/>
        </p:nvGraphicFramePr>
        <p:xfrm>
          <a:off x="744464" y="1447701"/>
          <a:ext cx="7452827"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4579" name="文字方塊 4"/>
          <p:cNvSpPr txBox="1">
            <a:spLocks noChangeArrowheads="1"/>
          </p:cNvSpPr>
          <p:nvPr/>
        </p:nvSpPr>
        <p:spPr bwMode="auto">
          <a:xfrm>
            <a:off x="684213" y="1042988"/>
            <a:ext cx="7775575" cy="366712"/>
          </a:xfrm>
          <a:prstGeom prst="rect">
            <a:avLst/>
          </a:prstGeom>
          <a:noFill/>
          <a:ln w="9525">
            <a:noFill/>
            <a:miter lim="800000"/>
            <a:headEnd/>
            <a:tailEnd/>
          </a:ln>
        </p:spPr>
        <p:txBody>
          <a:bodyPr>
            <a:spAutoFit/>
          </a:bodyPr>
          <a:lstStyle/>
          <a:p>
            <a:r>
              <a:rPr lang="zh-TW" altLang="en-US">
                <a:latin typeface="標楷體" pitchFamily="65" charset="-120"/>
                <a:ea typeface="標楷體" pitchFamily="65" charset="-120"/>
              </a:rPr>
              <a:t>收案前</a:t>
            </a:r>
            <a:r>
              <a:rPr lang="en-US" altLang="zh-TW">
                <a:latin typeface="標楷體" pitchFamily="65" charset="-120"/>
                <a:ea typeface="標楷體" pitchFamily="65" charset="-120"/>
              </a:rPr>
              <a:t>90</a:t>
            </a:r>
            <a:r>
              <a:rPr lang="zh-TW" altLang="en-US">
                <a:latin typeface="標楷體" pitchFamily="65" charset="-120"/>
                <a:ea typeface="標楷體" pitchFamily="65" charset="-120"/>
              </a:rPr>
              <a:t>天內曾在該院所就醫，新收案當次需以「慢性腎臟疾病」為主診斷</a:t>
            </a:r>
          </a:p>
        </p:txBody>
      </p:sp>
      <p:sp>
        <p:nvSpPr>
          <p:cNvPr id="2" name="投影片編號版面配置區 1"/>
          <p:cNvSpPr>
            <a:spLocks noGrp="1"/>
          </p:cNvSpPr>
          <p:nvPr>
            <p:ph type="sldNum" sz="quarter" idx="12"/>
          </p:nvPr>
        </p:nvSpPr>
        <p:spPr/>
        <p:txBody>
          <a:bodyPr/>
          <a:lstStyle/>
          <a:p>
            <a:pPr>
              <a:defRPr/>
            </a:pPr>
            <a:fld id="{866787CA-5391-4707-8D5B-B3B2E85E6673}" type="slidenum">
              <a:rPr lang="zh-TW" altLang="en-US" smtClean="0"/>
              <a:pPr>
                <a:defRPr/>
              </a:pPr>
              <a:t>8</a:t>
            </a:fld>
            <a:endParaRPr lang="zh-TW"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標題 1"/>
          <p:cNvSpPr>
            <a:spLocks noGrp="1"/>
          </p:cNvSpPr>
          <p:nvPr>
            <p:ph type="title"/>
          </p:nvPr>
        </p:nvSpPr>
        <p:spPr/>
        <p:txBody>
          <a:bodyPr/>
          <a:lstStyle/>
          <a:p>
            <a:r>
              <a:rPr lang="zh-TW" altLang="en-US" b="1" smtClean="0"/>
              <a:t>參與醫事人員資格及退場機制</a:t>
            </a:r>
          </a:p>
        </p:txBody>
      </p:sp>
      <p:sp>
        <p:nvSpPr>
          <p:cNvPr id="3" name="內容版面配置區 2"/>
          <p:cNvSpPr>
            <a:spLocks noGrp="1"/>
          </p:cNvSpPr>
          <p:nvPr>
            <p:ph idx="1"/>
          </p:nvPr>
        </p:nvSpPr>
        <p:spPr>
          <a:xfrm>
            <a:off x="457200" y="1341438"/>
            <a:ext cx="8229600" cy="5327650"/>
          </a:xfrm>
        </p:spPr>
        <p:txBody>
          <a:bodyPr/>
          <a:lstStyle/>
          <a:p>
            <a:r>
              <a:rPr lang="zh-TW" altLang="zh-TW" smtClean="0"/>
              <a:t>參與</a:t>
            </a:r>
            <a:r>
              <a:rPr lang="zh-TW" altLang="en-US" smtClean="0"/>
              <a:t>醫事人員</a:t>
            </a:r>
            <a:r>
              <a:rPr lang="zh-TW" altLang="zh-TW" smtClean="0"/>
              <a:t>：具下列資格之醫療院所</a:t>
            </a:r>
            <a:endParaRPr lang="en-US" altLang="zh-TW" smtClean="0"/>
          </a:p>
          <a:p>
            <a:pPr marL="534988" lvl="1" indent="0" algn="just">
              <a:buFont typeface="Arial" charset="0"/>
              <a:buNone/>
            </a:pPr>
            <a:r>
              <a:rPr lang="en-US" altLang="zh-TW" smtClean="0"/>
              <a:t>1</a:t>
            </a:r>
            <a:r>
              <a:rPr lang="zh-TW" altLang="en-US" smtClean="0"/>
              <a:t>、</a:t>
            </a:r>
            <a:r>
              <a:rPr lang="zh-TW" altLang="zh-TW" smtClean="0"/>
              <a:t>腎臟、心臟、新陳代謝專科醫師</a:t>
            </a:r>
            <a:r>
              <a:rPr lang="zh-TW" altLang="en-US" smtClean="0"/>
              <a:t>。</a:t>
            </a:r>
            <a:endParaRPr lang="en-US" altLang="zh-TW" smtClean="0"/>
          </a:p>
          <a:p>
            <a:pPr marL="534988" lvl="1" indent="0" algn="just">
              <a:buFont typeface="Arial" charset="0"/>
              <a:buNone/>
            </a:pPr>
            <a:r>
              <a:rPr lang="en-US" altLang="zh-TW" smtClean="0"/>
              <a:t>2</a:t>
            </a:r>
            <a:r>
              <a:rPr lang="zh-TW" altLang="zh-TW" smtClean="0"/>
              <a:t>、內、外、婦產、兒、家醫、神經科專科醫師</a:t>
            </a:r>
            <a:r>
              <a:rPr lang="en-US" altLang="zh-TW" smtClean="0"/>
              <a:t>:</a:t>
            </a:r>
            <a:r>
              <a:rPr lang="zh-TW" altLang="zh-TW" smtClean="0"/>
              <a:t>需接受</a:t>
            </a:r>
            <a:endParaRPr lang="zh-TW" altLang="en-US" smtClean="0"/>
          </a:p>
          <a:p>
            <a:pPr marL="534988" lvl="1" indent="0" algn="just">
              <a:buFont typeface="Arial" charset="0"/>
              <a:buNone/>
            </a:pPr>
            <a:r>
              <a:rPr lang="zh-TW" altLang="en-US" smtClean="0"/>
              <a:t>   </a:t>
            </a:r>
            <a:r>
              <a:rPr lang="zh-TW" altLang="zh-TW" smtClean="0"/>
              <a:t>本局認可之慢性腎臟病照護訓練，上課時數至少</a:t>
            </a:r>
            <a:r>
              <a:rPr lang="en-US" altLang="zh-TW" smtClean="0"/>
              <a:t>6</a:t>
            </a:r>
          </a:p>
          <a:p>
            <a:pPr marL="534988" lvl="1" indent="0" algn="just">
              <a:buFont typeface="Arial" charset="0"/>
              <a:buNone/>
            </a:pPr>
            <a:r>
              <a:rPr lang="zh-TW" altLang="en-US" smtClean="0"/>
              <a:t>   </a:t>
            </a:r>
            <a:r>
              <a:rPr lang="zh-TW" altLang="zh-TW" smtClean="0"/>
              <a:t>小時</a:t>
            </a:r>
            <a:r>
              <a:rPr lang="en-US" altLang="zh-TW" smtClean="0"/>
              <a:t>(4</a:t>
            </a:r>
            <a:r>
              <a:rPr lang="zh-TW" altLang="zh-TW" smtClean="0"/>
              <a:t>小時上課＋</a:t>
            </a:r>
            <a:r>
              <a:rPr lang="en-US" altLang="zh-TW" smtClean="0"/>
              <a:t>2</a:t>
            </a:r>
            <a:r>
              <a:rPr lang="zh-TW" altLang="zh-TW" smtClean="0"/>
              <a:t>小時</a:t>
            </a:r>
            <a:r>
              <a:rPr lang="en-US" altLang="zh-TW" smtClean="0"/>
              <a:t>e-learning</a:t>
            </a:r>
            <a:r>
              <a:rPr lang="zh-TW" altLang="zh-TW" smtClean="0"/>
              <a:t>課程</a:t>
            </a:r>
            <a:r>
              <a:rPr lang="en-US" altLang="zh-TW" smtClean="0"/>
              <a:t>)</a:t>
            </a:r>
            <a:r>
              <a:rPr lang="zh-TW" altLang="zh-TW" smtClean="0"/>
              <a:t>，並取得證</a:t>
            </a:r>
            <a:endParaRPr lang="zh-TW" altLang="en-US" smtClean="0"/>
          </a:p>
          <a:p>
            <a:pPr marL="534988" lvl="1" indent="0" algn="just">
              <a:buFont typeface="Arial" charset="0"/>
              <a:buNone/>
            </a:pPr>
            <a:r>
              <a:rPr lang="zh-TW" altLang="en-US" smtClean="0"/>
              <a:t>   </a:t>
            </a:r>
            <a:r>
              <a:rPr lang="zh-TW" altLang="zh-TW" smtClean="0"/>
              <a:t>明。</a:t>
            </a:r>
            <a:endParaRPr lang="en-US" altLang="zh-TW" smtClean="0"/>
          </a:p>
          <a:p>
            <a:pPr algn="just">
              <a:buFont typeface="Wingdings" pitchFamily="2" charset="2"/>
              <a:buNone/>
            </a:pPr>
            <a:endParaRPr lang="en-US" altLang="zh-TW" sz="1000" smtClean="0"/>
          </a:p>
          <a:p>
            <a:pPr algn="just"/>
            <a:r>
              <a:rPr lang="zh-TW" altLang="en-US" smtClean="0"/>
              <a:t>退場機制</a:t>
            </a:r>
            <a:r>
              <a:rPr lang="en-US" altLang="zh-TW" smtClean="0"/>
              <a:t>:</a:t>
            </a:r>
          </a:p>
          <a:p>
            <a:pPr marL="534988" lvl="1" indent="0" algn="just">
              <a:buFont typeface="Wingdings" pitchFamily="2" charset="2"/>
              <a:buNone/>
            </a:pPr>
            <a:r>
              <a:rPr lang="zh-TW" altLang="zh-TW" smtClean="0"/>
              <a:t>參與本方案之醫師，年度追蹤率小於</a:t>
            </a:r>
            <a:r>
              <a:rPr lang="en-US" altLang="zh-TW" smtClean="0"/>
              <a:t>20%</a:t>
            </a:r>
            <a:r>
              <a:rPr lang="zh-TW" altLang="zh-TW" smtClean="0"/>
              <a:t>者</a:t>
            </a:r>
            <a:r>
              <a:rPr lang="en-US" altLang="zh-TW" smtClean="0"/>
              <a:t>(</a:t>
            </a:r>
            <a:r>
              <a:rPr lang="zh-TW" altLang="zh-TW" smtClean="0"/>
              <a:t>指前一年度已收案之個案中，於本年度完成追蹤者</a:t>
            </a:r>
            <a:r>
              <a:rPr lang="en-US" altLang="zh-TW" smtClean="0"/>
              <a:t>)</a:t>
            </a:r>
            <a:r>
              <a:rPr lang="zh-TW" altLang="zh-TW" smtClean="0"/>
              <a:t>，經輔導未改善，自本保險人文到日之次月起，一年內不得再申報本方案之相關費用。</a:t>
            </a:r>
          </a:p>
        </p:txBody>
      </p:sp>
      <p:sp>
        <p:nvSpPr>
          <p:cNvPr id="2" name="投影片編號版面配置區 1"/>
          <p:cNvSpPr>
            <a:spLocks noGrp="1"/>
          </p:cNvSpPr>
          <p:nvPr>
            <p:ph type="sldNum" sz="quarter" idx="12"/>
          </p:nvPr>
        </p:nvSpPr>
        <p:spPr/>
        <p:txBody>
          <a:bodyPr/>
          <a:lstStyle/>
          <a:p>
            <a:pPr>
              <a:defRPr/>
            </a:pPr>
            <a:fld id="{272687F1-CC8C-410A-B2A8-3F63CF26F3CF}" type="slidenum">
              <a:rPr lang="zh-TW" altLang="en-US" smtClean="0"/>
              <a:pPr>
                <a:defRPr/>
              </a:pPr>
              <a:t>9</a:t>
            </a:fld>
            <a:endParaRPr lang="zh-TW"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標題 1"/>
          <p:cNvSpPr>
            <a:spLocks noGrp="1"/>
          </p:cNvSpPr>
          <p:nvPr>
            <p:ph type="title"/>
          </p:nvPr>
        </p:nvSpPr>
        <p:spPr>
          <a:xfrm>
            <a:off x="395288" y="0"/>
            <a:ext cx="8229600" cy="1143000"/>
          </a:xfrm>
        </p:spPr>
        <p:txBody>
          <a:bodyPr/>
          <a:lstStyle/>
          <a:p>
            <a:r>
              <a:rPr lang="zh-TW" altLang="en-US" b="1" smtClean="0"/>
              <a:t>結案條件</a:t>
            </a:r>
          </a:p>
        </p:txBody>
      </p:sp>
      <p:sp>
        <p:nvSpPr>
          <p:cNvPr id="27650" name="內容版面配置區 2"/>
          <p:cNvSpPr>
            <a:spLocks noGrp="1"/>
          </p:cNvSpPr>
          <p:nvPr>
            <p:ph idx="1"/>
          </p:nvPr>
        </p:nvSpPr>
        <p:spPr>
          <a:xfrm>
            <a:off x="468313" y="1268413"/>
            <a:ext cx="8229600" cy="4708525"/>
          </a:xfrm>
        </p:spPr>
        <p:txBody>
          <a:bodyPr/>
          <a:lstStyle/>
          <a:p>
            <a:pPr lvl="1"/>
            <a:r>
              <a:rPr lang="zh-TW" altLang="zh-TW" smtClean="0"/>
              <a:t>腎功能持續惡化，其</a:t>
            </a:r>
            <a:r>
              <a:rPr lang="en-US" altLang="zh-TW" smtClean="0"/>
              <a:t>Urine protein/creatinine ratio (U</a:t>
            </a:r>
            <a:r>
              <a:rPr lang="en-US" altLang="zh-TW" baseline="-25000" smtClean="0"/>
              <a:t>PCR</a:t>
            </a:r>
            <a:r>
              <a:rPr lang="en-US" altLang="zh-TW" smtClean="0"/>
              <a:t>) </a:t>
            </a:r>
            <a:r>
              <a:rPr lang="zh-TW" altLang="zh-TW" smtClean="0"/>
              <a:t>≧</a:t>
            </a:r>
            <a:r>
              <a:rPr lang="en-US" altLang="zh-TW" smtClean="0"/>
              <a:t>1000 mg/gm</a:t>
            </a:r>
            <a:r>
              <a:rPr lang="zh-TW" altLang="zh-TW" smtClean="0"/>
              <a:t>，或</a:t>
            </a:r>
            <a:r>
              <a:rPr lang="en-US" altLang="zh-TW" smtClean="0"/>
              <a:t>eGFR</a:t>
            </a:r>
            <a:r>
              <a:rPr lang="zh-TW" altLang="zh-TW" smtClean="0"/>
              <a:t>＜</a:t>
            </a:r>
            <a:r>
              <a:rPr lang="en-US" altLang="zh-TW" smtClean="0"/>
              <a:t>45 ml/min/1.73 m</a:t>
            </a:r>
            <a:r>
              <a:rPr lang="en-US" altLang="zh-TW" baseline="30000" smtClean="0"/>
              <a:t>2</a:t>
            </a:r>
            <a:r>
              <a:rPr lang="zh-TW" altLang="zh-TW" smtClean="0"/>
              <a:t>，應建議轉診至「全民健康保險</a:t>
            </a:r>
            <a:r>
              <a:rPr lang="en-US" altLang="zh-TW" smtClean="0"/>
              <a:t>Pre-ESRD</a:t>
            </a:r>
            <a:r>
              <a:rPr lang="zh-TW" altLang="zh-TW" smtClean="0"/>
              <a:t>預防性計畫及病人衛教計畫」院所。</a:t>
            </a:r>
            <a:r>
              <a:rPr lang="en-US" altLang="zh-TW" smtClean="0"/>
              <a:t>(Stage 3b</a:t>
            </a:r>
            <a:r>
              <a:rPr lang="zh-TW" altLang="zh-TW" smtClean="0"/>
              <a:t>或以上</a:t>
            </a:r>
            <a:r>
              <a:rPr lang="en-US" altLang="zh-TW" smtClean="0"/>
              <a:t>)</a:t>
            </a:r>
            <a:endParaRPr lang="zh-TW" altLang="zh-TW" smtClean="0"/>
          </a:p>
          <a:p>
            <a:pPr lvl="1"/>
            <a:r>
              <a:rPr lang="zh-TW" altLang="zh-TW" smtClean="0"/>
              <a:t>腎功能改善恢復正常，連續追蹤</a:t>
            </a:r>
            <a:r>
              <a:rPr lang="en-US" altLang="zh-TW" smtClean="0"/>
              <a:t>2</a:t>
            </a:r>
            <a:r>
              <a:rPr lang="zh-TW" altLang="zh-TW" smtClean="0"/>
              <a:t>次腎功能及蛋白尿並未達慢性腎臟病標準。</a:t>
            </a:r>
          </a:p>
          <a:p>
            <a:pPr lvl="1"/>
            <a:r>
              <a:rPr lang="zh-TW" altLang="zh-TW" smtClean="0"/>
              <a:t>可歸因於病人者，如長期失聯</a:t>
            </a:r>
            <a:r>
              <a:rPr lang="en-US" altLang="zh-TW" smtClean="0"/>
              <a:t>(≧180</a:t>
            </a:r>
            <a:r>
              <a:rPr lang="zh-TW" altLang="zh-TW" smtClean="0"/>
              <a:t>天</a:t>
            </a:r>
            <a:r>
              <a:rPr lang="en-US" altLang="zh-TW" smtClean="0"/>
              <a:t>)</a:t>
            </a:r>
            <a:r>
              <a:rPr lang="zh-TW" altLang="zh-TW" smtClean="0"/>
              <a:t>、拒絕再接受治療、死亡或病人未執行本方案管理照護超過</a:t>
            </a:r>
            <a:r>
              <a:rPr lang="en-US" altLang="zh-TW" smtClean="0"/>
              <a:t>1</a:t>
            </a:r>
            <a:r>
              <a:rPr lang="zh-TW" altLang="zh-TW" smtClean="0"/>
              <a:t>年者等</a:t>
            </a:r>
            <a:r>
              <a:rPr lang="zh-TW" altLang="en-US" smtClean="0"/>
              <a:t>。</a:t>
            </a:r>
          </a:p>
        </p:txBody>
      </p:sp>
      <p:sp>
        <p:nvSpPr>
          <p:cNvPr id="2" name="投影片編號版面配置區 1"/>
          <p:cNvSpPr>
            <a:spLocks noGrp="1"/>
          </p:cNvSpPr>
          <p:nvPr>
            <p:ph type="sldNum" sz="quarter" idx="12"/>
          </p:nvPr>
        </p:nvSpPr>
        <p:spPr/>
        <p:txBody>
          <a:bodyPr/>
          <a:lstStyle/>
          <a:p>
            <a:pPr>
              <a:defRPr/>
            </a:pPr>
            <a:fld id="{30D3C3DB-1A2F-47FB-A59B-BFE7511F3523}" type="slidenum">
              <a:rPr lang="zh-TW" altLang="en-US" smtClean="0"/>
              <a:pPr>
                <a:defRPr/>
              </a:pPr>
              <a:t>10</a:t>
            </a:fld>
            <a:endParaRPr lang="zh-TW"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內容版面配置區 2"/>
          <p:cNvSpPr>
            <a:spLocks noGrp="1"/>
          </p:cNvSpPr>
          <p:nvPr>
            <p:ph idx="1"/>
          </p:nvPr>
        </p:nvSpPr>
        <p:spPr>
          <a:xfrm>
            <a:off x="600075" y="1125538"/>
            <a:ext cx="8543925" cy="4159250"/>
          </a:xfrm>
        </p:spPr>
        <p:txBody>
          <a:bodyPr/>
          <a:lstStyle/>
          <a:p>
            <a:pPr eaLnBrk="1" hangingPunct="1"/>
            <a:r>
              <a:rPr lang="zh-TW" altLang="en-US" sz="2600" b="1" smtClean="0">
                <a:solidFill>
                  <a:srgbClr val="3333FF"/>
                </a:solidFill>
              </a:rPr>
              <a:t>必要指標：</a:t>
            </a:r>
          </a:p>
          <a:p>
            <a:pPr lvl="1" eaLnBrk="1" hangingPunct="1"/>
            <a:r>
              <a:rPr lang="en-US" altLang="zh-TW" sz="2200" smtClean="0"/>
              <a:t>CKD</a:t>
            </a:r>
            <a:r>
              <a:rPr lang="zh-TW" altLang="en-US" sz="2200" smtClean="0"/>
              <a:t>分期較新收案時改善（如</a:t>
            </a:r>
            <a:r>
              <a:rPr lang="en-US" altLang="zh-TW" sz="2200" smtClean="0"/>
              <a:t>stage 2</a:t>
            </a:r>
            <a:r>
              <a:rPr lang="zh-TW" altLang="en-US" sz="2200" smtClean="0"/>
              <a:t>→</a:t>
            </a:r>
            <a:r>
              <a:rPr lang="en-US" altLang="zh-TW" sz="2200" smtClean="0"/>
              <a:t>stage 1</a:t>
            </a:r>
            <a:r>
              <a:rPr lang="zh-TW" altLang="en-US" sz="2200" smtClean="0"/>
              <a:t>）；或</a:t>
            </a:r>
          </a:p>
          <a:p>
            <a:pPr lvl="1" eaLnBrk="1" hangingPunct="1"/>
            <a:r>
              <a:rPr lang="en-US" altLang="zh-TW" sz="2200" smtClean="0"/>
              <a:t>eGFR</a:t>
            </a:r>
            <a:r>
              <a:rPr lang="zh-TW" altLang="en-US" sz="2200" smtClean="0"/>
              <a:t>較新收案時改善</a:t>
            </a:r>
            <a:r>
              <a:rPr lang="en-US" altLang="zh-TW" sz="2200" smtClean="0"/>
              <a:t>(eGFR</a:t>
            </a:r>
            <a:r>
              <a:rPr lang="zh-TW" altLang="en-US" sz="2200" smtClean="0"/>
              <a:t>＞新收案時</a:t>
            </a:r>
            <a:r>
              <a:rPr lang="en-US" altLang="zh-TW" sz="2200" smtClean="0"/>
              <a:t>)</a:t>
            </a:r>
            <a:r>
              <a:rPr lang="zh-TW" altLang="en-US" sz="2200" smtClean="0"/>
              <a:t>，且下列良好指標至少需</a:t>
            </a:r>
            <a:r>
              <a:rPr lang="en-US" altLang="zh-TW" sz="2200" smtClean="0"/>
              <a:t>2</a:t>
            </a:r>
            <a:r>
              <a:rPr lang="zh-TW" altLang="en-US" sz="2200" smtClean="0"/>
              <a:t>項指標由</a:t>
            </a:r>
            <a:r>
              <a:rPr lang="zh-TW" altLang="en-US" sz="2200" smtClean="0">
                <a:solidFill>
                  <a:srgbClr val="FF0000"/>
                </a:solidFill>
              </a:rPr>
              <a:t>異常</a:t>
            </a:r>
            <a:r>
              <a:rPr lang="zh-TW" altLang="en-US" sz="2200" smtClean="0"/>
              <a:t>改善為</a:t>
            </a:r>
            <a:r>
              <a:rPr lang="zh-TW" altLang="en-US" sz="2200" smtClean="0">
                <a:solidFill>
                  <a:srgbClr val="FF0000"/>
                </a:solidFill>
              </a:rPr>
              <a:t>正常</a:t>
            </a:r>
            <a:r>
              <a:rPr lang="zh-TW" altLang="en-US" sz="2200" smtClean="0"/>
              <a:t>。</a:t>
            </a:r>
          </a:p>
          <a:p>
            <a:pPr eaLnBrk="1" hangingPunct="1"/>
            <a:r>
              <a:rPr lang="zh-TW" altLang="en-US" sz="2600" b="1" smtClean="0">
                <a:solidFill>
                  <a:srgbClr val="3333FF"/>
                </a:solidFill>
              </a:rPr>
              <a:t>良好指標：</a:t>
            </a:r>
          </a:p>
          <a:p>
            <a:pPr lvl="1" eaLnBrk="1" hangingPunct="1"/>
            <a:r>
              <a:rPr lang="zh-TW" altLang="en-US" sz="2200" smtClean="0"/>
              <a:t>血壓控制：＜</a:t>
            </a:r>
            <a:r>
              <a:rPr lang="en-US" altLang="zh-TW" sz="2200" smtClean="0"/>
              <a:t>130/80 mmHg</a:t>
            </a:r>
            <a:r>
              <a:rPr lang="zh-TW" altLang="en-US" sz="2200" smtClean="0"/>
              <a:t>。</a:t>
            </a:r>
          </a:p>
          <a:p>
            <a:pPr lvl="1" eaLnBrk="1" hangingPunct="1"/>
            <a:r>
              <a:rPr lang="zh-TW" altLang="en-US" sz="2200" smtClean="0"/>
              <a:t>糖尿病病患</a:t>
            </a:r>
            <a:r>
              <a:rPr lang="en-US" altLang="zh-TW" sz="2200" smtClean="0"/>
              <a:t>HbA1c</a:t>
            </a:r>
            <a:r>
              <a:rPr lang="zh-TW" altLang="en-US" sz="2200" smtClean="0"/>
              <a:t>控制：＜</a:t>
            </a:r>
            <a:r>
              <a:rPr lang="en-US" altLang="zh-TW" sz="2200" smtClean="0"/>
              <a:t>7.0%</a:t>
            </a:r>
            <a:endParaRPr lang="zh-TW" altLang="en-US" sz="2200" smtClean="0"/>
          </a:p>
          <a:p>
            <a:pPr lvl="1" eaLnBrk="1" hangingPunct="1"/>
            <a:r>
              <a:rPr lang="zh-TW" altLang="en-US" sz="2200" smtClean="0"/>
              <a:t>低密度脂蛋白</a:t>
            </a:r>
            <a:r>
              <a:rPr lang="en-US" altLang="zh-TW" sz="2200" smtClean="0"/>
              <a:t>(LDL)</a:t>
            </a:r>
            <a:r>
              <a:rPr lang="zh-TW" altLang="en-US" sz="2200" smtClean="0"/>
              <a:t>控制：＜</a:t>
            </a:r>
            <a:r>
              <a:rPr lang="en-US" altLang="zh-TW" sz="2200" smtClean="0"/>
              <a:t>130 mg/dl</a:t>
            </a:r>
            <a:endParaRPr lang="zh-TW" altLang="en-US" sz="2200" smtClean="0"/>
          </a:p>
          <a:p>
            <a:pPr lvl="1" eaLnBrk="1" hangingPunct="1"/>
            <a:r>
              <a:rPr lang="zh-TW" altLang="en-US" sz="2200" smtClean="0"/>
              <a:t>戒菸</a:t>
            </a:r>
            <a:r>
              <a:rPr lang="en-US" altLang="zh-TW" sz="2200" smtClean="0"/>
              <a:t>(</a:t>
            </a:r>
            <a:r>
              <a:rPr lang="zh-TW" altLang="en-US" sz="2200" smtClean="0"/>
              <a:t>持續六個月以上無抽菸行為</a:t>
            </a:r>
            <a:r>
              <a:rPr lang="en-US" altLang="zh-TW" sz="2200" smtClean="0"/>
              <a:t>)</a:t>
            </a:r>
            <a:endParaRPr lang="zh-TW" altLang="en-US" sz="2200" smtClean="0"/>
          </a:p>
          <a:p>
            <a:pPr eaLnBrk="1" hangingPunct="1">
              <a:buFontTx/>
              <a:buNone/>
            </a:pPr>
            <a:endParaRPr lang="zh-TW" altLang="en-US" sz="2400" smtClean="0"/>
          </a:p>
        </p:txBody>
      </p:sp>
      <p:sp>
        <p:nvSpPr>
          <p:cNvPr id="28674" name="標題 1"/>
          <p:cNvSpPr>
            <a:spLocks noGrp="1"/>
          </p:cNvSpPr>
          <p:nvPr>
            <p:ph type="title"/>
          </p:nvPr>
        </p:nvSpPr>
        <p:spPr>
          <a:xfrm>
            <a:off x="500063" y="214313"/>
            <a:ext cx="8229600" cy="982662"/>
          </a:xfrm>
        </p:spPr>
        <p:txBody>
          <a:bodyPr/>
          <a:lstStyle/>
          <a:p>
            <a:pPr eaLnBrk="1" hangingPunct="1"/>
            <a:r>
              <a:rPr kumimoji="1" lang="zh-TW" altLang="en-US" b="1" smtClean="0">
                <a:latin typeface="Times New Roman" pitchFamily="18" charset="0"/>
                <a:cs typeface="Times New Roman" pitchFamily="18" charset="0"/>
              </a:rPr>
              <a:t>照護目標</a:t>
            </a:r>
          </a:p>
        </p:txBody>
      </p:sp>
      <p:sp>
        <p:nvSpPr>
          <p:cNvPr id="6" name="投影片編號版面配置區 5"/>
          <p:cNvSpPr>
            <a:spLocks noGrp="1"/>
          </p:cNvSpPr>
          <p:nvPr>
            <p:ph type="sldNum" sz="quarter" idx="12"/>
          </p:nvPr>
        </p:nvSpPr>
        <p:spPr/>
        <p:txBody>
          <a:bodyPr/>
          <a:lstStyle/>
          <a:p>
            <a:pPr>
              <a:defRPr/>
            </a:pPr>
            <a:fld id="{C908CED4-4344-4666-8249-0E96C1EB2798}" type="slidenum">
              <a:rPr lang="zh-TW" altLang="en-US"/>
              <a:pPr>
                <a:defRPr/>
              </a:pPr>
              <a:t>11</a:t>
            </a:fld>
            <a:endParaRPr lang="zh-TW" alt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標題 1"/>
          <p:cNvSpPr txBox="1">
            <a:spLocks/>
          </p:cNvSpPr>
          <p:nvPr/>
        </p:nvSpPr>
        <p:spPr bwMode="auto">
          <a:xfrm>
            <a:off x="685800" y="142875"/>
            <a:ext cx="7772400" cy="1143000"/>
          </a:xfrm>
          <a:prstGeom prst="rect">
            <a:avLst/>
          </a:prstGeom>
          <a:noFill/>
          <a:ln w="9525">
            <a:noFill/>
            <a:miter lim="800000"/>
            <a:headEnd/>
            <a:tailEnd/>
          </a:ln>
        </p:spPr>
        <p:txBody>
          <a:bodyPr anchor="ctr"/>
          <a:lstStyle/>
          <a:p>
            <a:pPr marL="534988" indent="-534988" algn="ctr" eaLnBrk="0" hangingPunct="0"/>
            <a:r>
              <a:rPr kumimoji="0" lang="zh-TW" altLang="en-US" sz="3600" b="1">
                <a:latin typeface="Calibri" pitchFamily="34" charset="0"/>
                <a:ea typeface="標楷體" pitchFamily="65" charset="-120"/>
                <a:cs typeface="Times New Roman" pitchFamily="18" charset="0"/>
              </a:rPr>
              <a:t>管理照護費</a:t>
            </a:r>
          </a:p>
        </p:txBody>
      </p:sp>
      <p:graphicFrame>
        <p:nvGraphicFramePr>
          <p:cNvPr id="7" name="資料庫圖表 6"/>
          <p:cNvGraphicFramePr/>
          <p:nvPr/>
        </p:nvGraphicFramePr>
        <p:xfrm>
          <a:off x="928662" y="1214446"/>
          <a:ext cx="7215238"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投影片編號版面配置區 7"/>
          <p:cNvSpPr>
            <a:spLocks noGrp="1"/>
          </p:cNvSpPr>
          <p:nvPr>
            <p:ph type="sldNum" sz="quarter" idx="12"/>
          </p:nvPr>
        </p:nvSpPr>
        <p:spPr/>
        <p:txBody>
          <a:bodyPr/>
          <a:lstStyle/>
          <a:p>
            <a:pPr>
              <a:defRPr/>
            </a:pPr>
            <a:fld id="{10A2BF8C-DFCC-4A23-B854-5250A8B618B3}" type="slidenum">
              <a:rPr lang="zh-TW" altLang="en-US"/>
              <a:pPr>
                <a:defRPr/>
              </a:pPr>
              <a:t>12</a:t>
            </a:fld>
            <a:endParaRPr lang="zh-TW"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標題 1"/>
          <p:cNvSpPr>
            <a:spLocks noGrp="1"/>
          </p:cNvSpPr>
          <p:nvPr>
            <p:ph type="title"/>
          </p:nvPr>
        </p:nvSpPr>
        <p:spPr/>
        <p:txBody>
          <a:bodyPr/>
          <a:lstStyle/>
          <a:p>
            <a:r>
              <a:rPr lang="zh-TW" altLang="en-US" b="1" smtClean="0"/>
              <a:t>品質獎勵措施</a:t>
            </a:r>
          </a:p>
        </p:txBody>
      </p:sp>
      <p:sp>
        <p:nvSpPr>
          <p:cNvPr id="31746" name="內容版面配置區 3"/>
          <p:cNvSpPr>
            <a:spLocks noGrp="1"/>
          </p:cNvSpPr>
          <p:nvPr>
            <p:ph idx="1"/>
          </p:nvPr>
        </p:nvSpPr>
        <p:spPr/>
        <p:txBody>
          <a:bodyPr/>
          <a:lstStyle/>
          <a:p>
            <a:r>
              <a:rPr lang="zh-TW" altLang="zh-TW" sz="2000" smtClean="0"/>
              <a:t>獎勵單位：以參與方案之醫師為計算獎勵單位，該醫師照護之病人當年度內完成</a:t>
            </a:r>
            <a:r>
              <a:rPr lang="en-US" altLang="zh-TW" sz="2000" smtClean="0"/>
              <a:t>2</a:t>
            </a:r>
            <a:r>
              <a:rPr lang="zh-TW" altLang="zh-TW" sz="2000" smtClean="0"/>
              <a:t>次追蹤管理方得列入。</a:t>
            </a:r>
          </a:p>
          <a:p>
            <a:r>
              <a:rPr lang="zh-TW" altLang="zh-TW" sz="2000" smtClean="0"/>
              <a:t>門檻指標：該醫師完整追蹤率≧</a:t>
            </a:r>
            <a:r>
              <a:rPr lang="en-US" altLang="zh-TW" sz="2000" smtClean="0"/>
              <a:t>50%</a:t>
            </a:r>
            <a:r>
              <a:rPr lang="zh-TW" altLang="zh-TW" sz="2000" smtClean="0"/>
              <a:t>。</a:t>
            </a:r>
            <a:endParaRPr lang="en-US" altLang="zh-TW" sz="2000" smtClean="0"/>
          </a:p>
          <a:p>
            <a:r>
              <a:rPr lang="zh-TW" altLang="zh-TW" sz="2000" smtClean="0"/>
              <a:t>病人當年度連續</a:t>
            </a:r>
            <a:r>
              <a:rPr lang="en-US" altLang="zh-TW" sz="2000" smtClean="0"/>
              <a:t>2</a:t>
            </a:r>
            <a:r>
              <a:rPr lang="zh-TW" altLang="zh-TW" sz="2000" smtClean="0"/>
              <a:t>次追蹤資料皆需達成</a:t>
            </a:r>
            <a:r>
              <a:rPr lang="zh-TW" altLang="en-US" sz="2000" smtClean="0"/>
              <a:t>以下條件，方可列入獎勵：</a:t>
            </a:r>
            <a:endParaRPr lang="en-US" altLang="zh-TW" sz="2000" smtClean="0"/>
          </a:p>
          <a:p>
            <a:pPr lvl="1">
              <a:buFont typeface="Wingdings" pitchFamily="2" charset="2"/>
              <a:buNone/>
            </a:pPr>
            <a:r>
              <a:rPr lang="en-US" altLang="zh-TW" sz="1600" smtClean="0"/>
              <a:t>1.CKD</a:t>
            </a:r>
            <a:r>
              <a:rPr lang="zh-TW" altLang="zh-TW" sz="1600" smtClean="0"/>
              <a:t>分期較新收案時改善（如</a:t>
            </a:r>
            <a:r>
              <a:rPr lang="en-US" altLang="zh-TW" sz="1600" smtClean="0"/>
              <a:t>stage 2</a:t>
            </a:r>
            <a:r>
              <a:rPr lang="zh-TW" altLang="zh-TW" sz="1600" smtClean="0"/>
              <a:t>→</a:t>
            </a:r>
            <a:r>
              <a:rPr lang="en-US" altLang="zh-TW" sz="1600" smtClean="0"/>
              <a:t>stage 1</a:t>
            </a:r>
            <a:r>
              <a:rPr lang="zh-TW" altLang="zh-TW" sz="1600" smtClean="0"/>
              <a:t>）；或</a:t>
            </a:r>
          </a:p>
          <a:p>
            <a:pPr lvl="1">
              <a:buFont typeface="Wingdings" pitchFamily="2" charset="2"/>
              <a:buNone/>
            </a:pPr>
            <a:r>
              <a:rPr lang="en-US" altLang="zh-TW" sz="1600" smtClean="0"/>
              <a:t>2.eGFR</a:t>
            </a:r>
            <a:r>
              <a:rPr lang="zh-TW" altLang="zh-TW" sz="1600" smtClean="0"/>
              <a:t>較新收案時改善</a:t>
            </a:r>
            <a:r>
              <a:rPr lang="en-US" altLang="zh-TW" sz="1600" smtClean="0"/>
              <a:t>(eGFR</a:t>
            </a:r>
            <a:r>
              <a:rPr lang="zh-TW" altLang="zh-TW" sz="1600" smtClean="0"/>
              <a:t>＞新收案時</a:t>
            </a:r>
            <a:r>
              <a:rPr lang="en-US" altLang="zh-TW" sz="1600" smtClean="0"/>
              <a:t>)</a:t>
            </a:r>
            <a:r>
              <a:rPr lang="zh-TW" altLang="zh-TW" sz="1600" smtClean="0"/>
              <a:t>，且下列良好指標至少需有</a:t>
            </a:r>
            <a:r>
              <a:rPr lang="en-US" altLang="zh-TW" sz="1600" smtClean="0"/>
              <a:t>2</a:t>
            </a:r>
            <a:r>
              <a:rPr lang="zh-TW" altLang="zh-TW" sz="1600" smtClean="0"/>
              <a:t>項指標由異常改善為正常。</a:t>
            </a:r>
          </a:p>
          <a:p>
            <a:pPr lvl="2"/>
            <a:r>
              <a:rPr lang="zh-TW" altLang="zh-TW" sz="1400" smtClean="0"/>
              <a:t>血壓控制：由新收案≧</a:t>
            </a:r>
            <a:r>
              <a:rPr lang="en-US" altLang="zh-TW" sz="1400" smtClean="0"/>
              <a:t>140/90 mmHg</a:t>
            </a:r>
            <a:r>
              <a:rPr lang="zh-TW" altLang="zh-TW" sz="1400" smtClean="0"/>
              <a:t>改善為＜</a:t>
            </a:r>
            <a:r>
              <a:rPr lang="en-US" altLang="zh-TW" sz="1400" smtClean="0"/>
              <a:t>130/80 mmHg</a:t>
            </a:r>
            <a:r>
              <a:rPr lang="zh-TW" altLang="zh-TW" sz="1400" smtClean="0"/>
              <a:t>。</a:t>
            </a:r>
          </a:p>
          <a:p>
            <a:pPr lvl="2"/>
            <a:r>
              <a:rPr lang="zh-TW" altLang="zh-TW" sz="1400" smtClean="0"/>
              <a:t>糖尿病病患</a:t>
            </a:r>
            <a:r>
              <a:rPr lang="en-US" altLang="zh-TW" sz="1400" smtClean="0"/>
              <a:t>HbA1c</a:t>
            </a:r>
            <a:r>
              <a:rPr lang="zh-TW" altLang="zh-TW" sz="1400" smtClean="0"/>
              <a:t>控制：由新收案≧</a:t>
            </a:r>
            <a:r>
              <a:rPr lang="en-US" altLang="zh-TW" sz="1400" smtClean="0"/>
              <a:t>7.0%</a:t>
            </a:r>
            <a:r>
              <a:rPr lang="zh-TW" altLang="zh-TW" sz="1400" smtClean="0"/>
              <a:t>改善為＜</a:t>
            </a:r>
            <a:r>
              <a:rPr lang="en-US" altLang="zh-TW" sz="1400" smtClean="0"/>
              <a:t>7.0%</a:t>
            </a:r>
            <a:r>
              <a:rPr lang="zh-TW" altLang="zh-TW" sz="1400" smtClean="0"/>
              <a:t>。</a:t>
            </a:r>
          </a:p>
          <a:p>
            <a:pPr lvl="2"/>
            <a:r>
              <a:rPr lang="zh-TW" altLang="zh-TW" sz="1400" smtClean="0"/>
              <a:t>低密度脂蛋白</a:t>
            </a:r>
            <a:r>
              <a:rPr lang="en-US" altLang="zh-TW" sz="1400" smtClean="0"/>
              <a:t>(LDL)</a:t>
            </a:r>
            <a:r>
              <a:rPr lang="zh-TW" altLang="zh-TW" sz="1400" smtClean="0"/>
              <a:t>：由新收案≧</a:t>
            </a:r>
            <a:r>
              <a:rPr lang="en-US" altLang="zh-TW" sz="1400" smtClean="0"/>
              <a:t>130 mg/dl</a:t>
            </a:r>
            <a:r>
              <a:rPr lang="zh-TW" altLang="zh-TW" sz="1400" smtClean="0"/>
              <a:t>改善為＜</a:t>
            </a:r>
            <a:r>
              <a:rPr lang="en-US" altLang="zh-TW" sz="1400" smtClean="0"/>
              <a:t>130 mg/dl</a:t>
            </a:r>
            <a:r>
              <a:rPr lang="zh-TW" altLang="zh-TW" sz="1400" smtClean="0"/>
              <a:t>。</a:t>
            </a:r>
          </a:p>
          <a:p>
            <a:pPr lvl="2"/>
            <a:r>
              <a:rPr lang="zh-TW" altLang="zh-TW" sz="1400" smtClean="0"/>
              <a:t>戒菸</a:t>
            </a:r>
            <a:r>
              <a:rPr lang="en-US" altLang="zh-TW" sz="1400" smtClean="0"/>
              <a:t>(</a:t>
            </a:r>
            <a:r>
              <a:rPr lang="zh-TW" altLang="zh-TW" sz="1400" smtClean="0"/>
              <a:t>持續六個月以上無抽菸行為</a:t>
            </a:r>
            <a:r>
              <a:rPr lang="en-US" altLang="zh-TW" sz="1400" smtClean="0"/>
              <a:t>)</a:t>
            </a:r>
            <a:r>
              <a:rPr lang="zh-TW" altLang="zh-TW" sz="1400" smtClean="0"/>
              <a:t>：由新收案抽菸改善為戒菸。</a:t>
            </a:r>
          </a:p>
          <a:p>
            <a:r>
              <a:rPr lang="zh-TW" altLang="zh-TW" sz="2000" smtClean="0"/>
              <a:t>符合門檻指標醫師，所照護病人符合上述</a:t>
            </a:r>
            <a:r>
              <a:rPr lang="en-US" altLang="zh-TW" sz="2000" smtClean="0"/>
              <a:t>1</a:t>
            </a:r>
            <a:r>
              <a:rPr lang="zh-TW" altLang="zh-TW" sz="2000" smtClean="0"/>
              <a:t>或</a:t>
            </a:r>
            <a:r>
              <a:rPr lang="en-US" altLang="zh-TW" sz="2000" smtClean="0"/>
              <a:t>2</a:t>
            </a:r>
            <a:r>
              <a:rPr lang="zh-TW" altLang="zh-TW" sz="2000" smtClean="0"/>
              <a:t>達成情形，每個個案數給予</a:t>
            </a:r>
            <a:r>
              <a:rPr lang="en-US" altLang="zh-TW" sz="2000" smtClean="0"/>
              <a:t>400</a:t>
            </a:r>
            <a:r>
              <a:rPr lang="zh-TW" altLang="zh-TW" sz="2000" smtClean="0"/>
              <a:t>點獎勵。</a:t>
            </a:r>
          </a:p>
          <a:p>
            <a:endParaRPr lang="zh-TW" altLang="zh-TW" sz="2000" smtClean="0"/>
          </a:p>
          <a:p>
            <a:endParaRPr lang="zh-TW" altLang="en-US" smtClean="0"/>
          </a:p>
        </p:txBody>
      </p:sp>
      <p:sp>
        <p:nvSpPr>
          <p:cNvPr id="2" name="投影片編號版面配置區 1"/>
          <p:cNvSpPr>
            <a:spLocks noGrp="1"/>
          </p:cNvSpPr>
          <p:nvPr>
            <p:ph type="sldNum" sz="quarter" idx="12"/>
          </p:nvPr>
        </p:nvSpPr>
        <p:spPr/>
        <p:txBody>
          <a:bodyPr/>
          <a:lstStyle/>
          <a:p>
            <a:pPr>
              <a:defRPr/>
            </a:pPr>
            <a:fld id="{8BB2D590-9031-4A57-B952-D4B44900B8F5}" type="slidenum">
              <a:rPr lang="zh-TW" altLang="en-US" smtClean="0"/>
              <a:pPr>
                <a:defRPr/>
              </a:pPr>
              <a:t>13</a:t>
            </a:fld>
            <a:endParaRPr lang="zh-TW"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標題 1"/>
          <p:cNvSpPr>
            <a:spLocks noGrp="1"/>
          </p:cNvSpPr>
          <p:nvPr>
            <p:ph type="title"/>
          </p:nvPr>
        </p:nvSpPr>
        <p:spPr>
          <a:xfrm>
            <a:off x="500063" y="214313"/>
            <a:ext cx="8229600" cy="1143000"/>
          </a:xfrm>
        </p:spPr>
        <p:txBody>
          <a:bodyPr/>
          <a:lstStyle/>
          <a:p>
            <a:pPr eaLnBrk="1" hangingPunct="1"/>
            <a:r>
              <a:rPr kumimoji="1" lang="zh-TW" altLang="en-US" b="1" smtClean="0">
                <a:latin typeface="Times New Roman" pitchFamily="18" charset="0"/>
                <a:cs typeface="Times New Roman" pitchFamily="18" charset="0"/>
              </a:rPr>
              <a:t>執行情形</a:t>
            </a:r>
          </a:p>
        </p:txBody>
      </p:sp>
      <p:sp>
        <p:nvSpPr>
          <p:cNvPr id="6" name="投影片編號版面配置區 5"/>
          <p:cNvSpPr>
            <a:spLocks noGrp="1"/>
          </p:cNvSpPr>
          <p:nvPr>
            <p:ph type="sldNum" sz="quarter" idx="12"/>
          </p:nvPr>
        </p:nvSpPr>
        <p:spPr/>
        <p:txBody>
          <a:bodyPr/>
          <a:lstStyle/>
          <a:p>
            <a:pPr>
              <a:defRPr/>
            </a:pPr>
            <a:fld id="{E61F8EC6-8003-4D46-8191-FF83C8D49FE5}" type="slidenum">
              <a:rPr lang="zh-TW" altLang="en-US"/>
              <a:pPr>
                <a:defRPr/>
              </a:pPr>
              <a:t>14</a:t>
            </a:fld>
            <a:endParaRPr lang="zh-TW" altLang="en-US" dirty="0"/>
          </a:p>
        </p:txBody>
      </p:sp>
      <p:graphicFrame>
        <p:nvGraphicFramePr>
          <p:cNvPr id="7" name="內容版面配置區 6"/>
          <p:cNvGraphicFramePr>
            <a:graphicFrameLocks noGrp="1"/>
          </p:cNvGraphicFramePr>
          <p:nvPr>
            <p:ph idx="1"/>
          </p:nvPr>
        </p:nvGraphicFramePr>
        <p:xfrm>
          <a:off x="457200" y="1703388"/>
          <a:ext cx="7354888" cy="3032125"/>
        </p:xfrm>
        <a:graphic>
          <a:graphicData uri="http://schemas.openxmlformats.org/drawingml/2006/table">
            <a:tbl>
              <a:tblPr firstRow="1" bandRow="1">
                <a:tableStyleId>{5C22544A-7EE6-4342-B048-85BDC9FD1C3A}</a:tableStyleId>
              </a:tblPr>
              <a:tblGrid>
                <a:gridCol w="3026566"/>
                <a:gridCol w="4328594"/>
              </a:tblGrid>
              <a:tr h="370840">
                <a:tc>
                  <a:txBody>
                    <a:bodyPr/>
                    <a:lstStyle/>
                    <a:p>
                      <a:endParaRPr lang="zh-TW" altLang="en-US" dirty="0">
                        <a:latin typeface="標楷體" pitchFamily="65" charset="-120"/>
                        <a:ea typeface="標楷體" pitchFamily="65" charset="-120"/>
                      </a:endParaRPr>
                    </a:p>
                  </a:txBody>
                  <a:tcPr/>
                </a:tc>
                <a:tc>
                  <a:txBody>
                    <a:bodyPr/>
                    <a:lstStyle/>
                    <a:p>
                      <a:r>
                        <a:rPr lang="en-US" altLang="zh-TW" dirty="0" smtClean="0">
                          <a:latin typeface="標楷體" pitchFamily="65" charset="-120"/>
                          <a:ea typeface="標楷體" pitchFamily="65" charset="-120"/>
                        </a:rPr>
                        <a:t>100</a:t>
                      </a:r>
                      <a:r>
                        <a:rPr lang="zh-TW" altLang="en-US" dirty="0" smtClean="0">
                          <a:latin typeface="標楷體" pitchFamily="65" charset="-120"/>
                          <a:ea typeface="標楷體" pitchFamily="65" charset="-120"/>
                        </a:rPr>
                        <a:t>年</a:t>
                      </a:r>
                      <a:r>
                        <a:rPr lang="en-US" altLang="zh-TW" dirty="0" smtClean="0">
                          <a:latin typeface="標楷體" pitchFamily="65" charset="-120"/>
                          <a:ea typeface="標楷體" pitchFamily="65" charset="-120"/>
                        </a:rPr>
                        <a:t>1</a:t>
                      </a:r>
                      <a:r>
                        <a:rPr lang="zh-TW" altLang="en-US" dirty="0" smtClean="0">
                          <a:latin typeface="標楷體" pitchFamily="65" charset="-120"/>
                          <a:ea typeface="標楷體" pitchFamily="65" charset="-120"/>
                        </a:rPr>
                        <a:t>月至</a:t>
                      </a:r>
                      <a:r>
                        <a:rPr lang="en-US" altLang="zh-TW" dirty="0" smtClean="0">
                          <a:latin typeface="標楷體" pitchFamily="65" charset="-120"/>
                          <a:ea typeface="標楷體" pitchFamily="65" charset="-120"/>
                        </a:rPr>
                        <a:t>12</a:t>
                      </a:r>
                      <a:r>
                        <a:rPr lang="zh-TW" altLang="en-US" dirty="0" smtClean="0">
                          <a:latin typeface="標楷體" pitchFamily="65" charset="-120"/>
                          <a:ea typeface="標楷體" pitchFamily="65" charset="-120"/>
                        </a:rPr>
                        <a:t>月申請點數</a:t>
                      </a:r>
                      <a:r>
                        <a:rPr lang="en-US" altLang="zh-TW" dirty="0" smtClean="0">
                          <a:latin typeface="標楷體" pitchFamily="65" charset="-120"/>
                          <a:ea typeface="標楷體" pitchFamily="65" charset="-120"/>
                        </a:rPr>
                        <a:t>(</a:t>
                      </a:r>
                      <a:r>
                        <a:rPr lang="zh-TW" altLang="en-US" dirty="0" smtClean="0">
                          <a:latin typeface="標楷體" pitchFamily="65" charset="-120"/>
                          <a:ea typeface="標楷體" pitchFamily="65" charset="-120"/>
                        </a:rPr>
                        <a:t>點</a:t>
                      </a:r>
                      <a:r>
                        <a:rPr lang="en-US" altLang="zh-TW" dirty="0" smtClean="0">
                          <a:latin typeface="標楷體" pitchFamily="65" charset="-120"/>
                          <a:ea typeface="標楷體" pitchFamily="65" charset="-120"/>
                        </a:rPr>
                        <a:t>)</a:t>
                      </a:r>
                      <a:endParaRPr lang="zh-TW" altLang="en-US" dirty="0">
                        <a:latin typeface="標楷體" pitchFamily="65" charset="-120"/>
                        <a:ea typeface="標楷體" pitchFamily="65" charset="-120"/>
                      </a:endParaRPr>
                    </a:p>
                  </a:txBody>
                  <a:tcPr/>
                </a:tc>
              </a:tr>
              <a:tr h="370840">
                <a:tc>
                  <a:txBody>
                    <a:bodyPr/>
                    <a:lstStyle/>
                    <a:p>
                      <a:pPr algn="l"/>
                      <a:r>
                        <a:rPr lang="zh-TW" altLang="zh-TW" sz="1800" kern="1200" dirty="0" smtClean="0">
                          <a:solidFill>
                            <a:schemeClr val="dk1"/>
                          </a:solidFill>
                          <a:latin typeface="標楷體" pitchFamily="65" charset="-120"/>
                          <a:ea typeface="標楷體" pitchFamily="65" charset="-120"/>
                          <a:cs typeface="+mn-cs"/>
                        </a:rPr>
                        <a:t>新收案管理照護費</a:t>
                      </a:r>
                      <a:r>
                        <a:rPr lang="en-US" altLang="zh-TW" sz="1800" kern="1200" dirty="0" smtClean="0">
                          <a:solidFill>
                            <a:schemeClr val="dk1"/>
                          </a:solidFill>
                          <a:latin typeface="標楷體" pitchFamily="65" charset="-120"/>
                          <a:ea typeface="標楷體" pitchFamily="65" charset="-120"/>
                          <a:cs typeface="+mn-cs"/>
                        </a:rPr>
                        <a:t>(P4301C)     200 </a:t>
                      </a:r>
                      <a:r>
                        <a:rPr lang="zh-TW" altLang="zh-TW" sz="1800" kern="1200" dirty="0" smtClean="0">
                          <a:solidFill>
                            <a:schemeClr val="dk1"/>
                          </a:solidFill>
                          <a:latin typeface="標楷體" pitchFamily="65" charset="-120"/>
                          <a:ea typeface="標楷體" pitchFamily="65" charset="-120"/>
                          <a:cs typeface="+mn-cs"/>
                        </a:rPr>
                        <a:t>點</a:t>
                      </a:r>
                      <a:r>
                        <a:rPr lang="en-US" altLang="zh-TW" sz="1800" kern="1200" dirty="0" smtClean="0">
                          <a:solidFill>
                            <a:schemeClr val="dk1"/>
                          </a:solidFill>
                          <a:latin typeface="標楷體" pitchFamily="65" charset="-120"/>
                          <a:ea typeface="標楷體" pitchFamily="65" charset="-120"/>
                          <a:cs typeface="+mn-cs"/>
                        </a:rPr>
                        <a:t>/</a:t>
                      </a:r>
                      <a:r>
                        <a:rPr lang="zh-TW" altLang="zh-TW" sz="1800" kern="1200" dirty="0" smtClean="0">
                          <a:solidFill>
                            <a:schemeClr val="dk1"/>
                          </a:solidFill>
                          <a:latin typeface="標楷體" pitchFamily="65" charset="-120"/>
                          <a:ea typeface="標楷體" pitchFamily="65" charset="-120"/>
                          <a:cs typeface="+mn-cs"/>
                        </a:rPr>
                        <a:t>次</a:t>
                      </a:r>
                      <a:endParaRPr lang="zh-TW" altLang="en-US" dirty="0">
                        <a:latin typeface="標楷體" pitchFamily="65" charset="-120"/>
                        <a:ea typeface="標楷體" pitchFamily="65" charset="-120"/>
                      </a:endParaRPr>
                    </a:p>
                  </a:txBody>
                  <a:tcPr/>
                </a:tc>
                <a:tc>
                  <a:txBody>
                    <a:bodyPr/>
                    <a:lstStyle/>
                    <a:p>
                      <a:pPr algn="r" fontAlgn="b"/>
                      <a:r>
                        <a:rPr lang="en-US" altLang="zh-TW" sz="1800" b="0" i="0" u="none" strike="noStrike" dirty="0" smtClean="0">
                          <a:latin typeface="Times New Roman" pitchFamily="18" charset="0"/>
                          <a:cs typeface="Times New Roman" pitchFamily="18" charset="0"/>
                        </a:rPr>
                        <a:t>14,285,160</a:t>
                      </a:r>
                      <a:endParaRPr lang="en-US" altLang="zh-TW" sz="1800" b="0" i="0" u="none" strike="noStrike" dirty="0">
                        <a:latin typeface="Times New Roman" pitchFamily="18" charset="0"/>
                        <a:cs typeface="Times New Roman" pitchFamily="18" charset="0"/>
                      </a:endParaRPr>
                    </a:p>
                  </a:txBody>
                  <a:tcPr marL="9525" marR="9525" marT="9525" marB="0" anchor="b"/>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latin typeface="標楷體" pitchFamily="65" charset="-120"/>
                          <a:ea typeface="標楷體" pitchFamily="65" charset="-120"/>
                          <a:cs typeface="+mn-cs"/>
                        </a:rPr>
                        <a:t>追蹤管理照護費</a:t>
                      </a:r>
                      <a:r>
                        <a:rPr lang="en-US" altLang="zh-TW" sz="1800" kern="1200" dirty="0" smtClean="0">
                          <a:solidFill>
                            <a:schemeClr val="dk1"/>
                          </a:solidFill>
                          <a:latin typeface="標楷體" pitchFamily="65" charset="-120"/>
                          <a:ea typeface="標楷體" pitchFamily="65" charset="-120"/>
                          <a:cs typeface="+mn-cs"/>
                        </a:rPr>
                        <a:t>(P4302C)       200 </a:t>
                      </a:r>
                      <a:r>
                        <a:rPr lang="zh-TW" altLang="zh-TW" sz="1800" kern="1200" dirty="0" smtClean="0">
                          <a:solidFill>
                            <a:schemeClr val="dk1"/>
                          </a:solidFill>
                          <a:latin typeface="標楷體" pitchFamily="65" charset="-120"/>
                          <a:ea typeface="標楷體" pitchFamily="65" charset="-120"/>
                          <a:cs typeface="+mn-cs"/>
                        </a:rPr>
                        <a:t>點</a:t>
                      </a:r>
                      <a:r>
                        <a:rPr lang="en-US" altLang="zh-TW" sz="1800" kern="1200" dirty="0" smtClean="0">
                          <a:solidFill>
                            <a:schemeClr val="dk1"/>
                          </a:solidFill>
                          <a:latin typeface="標楷體" pitchFamily="65" charset="-120"/>
                          <a:ea typeface="標楷體" pitchFamily="65" charset="-120"/>
                          <a:cs typeface="+mn-cs"/>
                        </a:rPr>
                        <a:t>/</a:t>
                      </a:r>
                      <a:r>
                        <a:rPr lang="zh-TW" altLang="zh-TW" sz="1800" kern="1200" dirty="0" smtClean="0">
                          <a:solidFill>
                            <a:schemeClr val="dk1"/>
                          </a:solidFill>
                          <a:latin typeface="標楷體" pitchFamily="65" charset="-120"/>
                          <a:ea typeface="標楷體" pitchFamily="65" charset="-120"/>
                          <a:cs typeface="+mn-cs"/>
                        </a:rPr>
                        <a:t>次</a:t>
                      </a:r>
                      <a:endParaRPr lang="zh-TW" altLang="en-US" dirty="0">
                        <a:latin typeface="標楷體" pitchFamily="65" charset="-120"/>
                        <a:ea typeface="標楷體" pitchFamily="65" charset="-120"/>
                      </a:endParaRPr>
                    </a:p>
                  </a:txBody>
                  <a:tcPr/>
                </a:tc>
                <a:tc>
                  <a:txBody>
                    <a:bodyPr/>
                    <a:lstStyle/>
                    <a:p>
                      <a:pPr algn="r" fontAlgn="b"/>
                      <a:r>
                        <a:rPr lang="en-US" altLang="zh-TW" sz="1800" b="0" i="0" u="none" strike="noStrike" dirty="0" smtClean="0">
                          <a:latin typeface="Times New Roman" pitchFamily="18" charset="0"/>
                          <a:cs typeface="Times New Roman" pitchFamily="18" charset="0"/>
                        </a:rPr>
                        <a:t>5,502,900</a:t>
                      </a:r>
                      <a:endParaRPr lang="en-US" altLang="zh-TW" sz="1800" b="0" i="0" u="none" strike="noStrike" dirty="0">
                        <a:latin typeface="Times New Roman" pitchFamily="18" charset="0"/>
                        <a:cs typeface="Times New Roman" pitchFamily="18" charset="0"/>
                      </a:endParaRPr>
                    </a:p>
                  </a:txBody>
                  <a:tcPr marL="9525" marR="9525" marT="9525" marB="0" anchor="b"/>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zh-TW" sz="1800" kern="1200" dirty="0" smtClean="0">
                          <a:solidFill>
                            <a:schemeClr val="dk1"/>
                          </a:solidFill>
                          <a:latin typeface="標楷體" pitchFamily="65" charset="-120"/>
                          <a:ea typeface="標楷體" pitchFamily="65" charset="-120"/>
                          <a:cs typeface="+mn-cs"/>
                        </a:rPr>
                        <a:t>轉診照護獎勵費</a:t>
                      </a:r>
                      <a:r>
                        <a:rPr lang="en-US" altLang="zh-TW" sz="1800" kern="1200" dirty="0" smtClean="0">
                          <a:solidFill>
                            <a:schemeClr val="dk1"/>
                          </a:solidFill>
                          <a:latin typeface="標楷體" pitchFamily="65" charset="-120"/>
                          <a:ea typeface="標楷體" pitchFamily="65" charset="-120"/>
                          <a:cs typeface="+mn-cs"/>
                        </a:rPr>
                        <a:t>(P4303C)       200</a:t>
                      </a:r>
                      <a:r>
                        <a:rPr lang="zh-TW" altLang="zh-TW" sz="1800" kern="1200" dirty="0" smtClean="0">
                          <a:solidFill>
                            <a:schemeClr val="dk1"/>
                          </a:solidFill>
                          <a:latin typeface="標楷體" pitchFamily="65" charset="-120"/>
                          <a:ea typeface="標楷體" pitchFamily="65" charset="-120"/>
                          <a:cs typeface="+mn-cs"/>
                        </a:rPr>
                        <a:t>點</a:t>
                      </a:r>
                      <a:r>
                        <a:rPr lang="en-US" altLang="zh-TW" sz="1800" kern="1200" dirty="0" smtClean="0">
                          <a:solidFill>
                            <a:schemeClr val="dk1"/>
                          </a:solidFill>
                          <a:latin typeface="標楷體" pitchFamily="65" charset="-120"/>
                          <a:ea typeface="標楷體" pitchFamily="65" charset="-120"/>
                          <a:cs typeface="+mn-cs"/>
                        </a:rPr>
                        <a:t>/</a:t>
                      </a:r>
                      <a:r>
                        <a:rPr lang="zh-TW" altLang="zh-TW" sz="1800" kern="1200" dirty="0" smtClean="0">
                          <a:solidFill>
                            <a:schemeClr val="dk1"/>
                          </a:solidFill>
                          <a:latin typeface="標楷體" pitchFamily="65" charset="-120"/>
                          <a:ea typeface="標楷體" pitchFamily="65" charset="-120"/>
                          <a:cs typeface="+mn-cs"/>
                        </a:rPr>
                        <a:t>人</a:t>
                      </a:r>
                      <a:endParaRPr lang="zh-TW" altLang="en-US" dirty="0">
                        <a:latin typeface="標楷體" pitchFamily="65" charset="-120"/>
                        <a:ea typeface="標楷體" pitchFamily="65" charset="-120"/>
                      </a:endParaRPr>
                    </a:p>
                  </a:txBody>
                  <a:tcPr/>
                </a:tc>
                <a:tc>
                  <a:txBody>
                    <a:bodyPr/>
                    <a:lstStyle/>
                    <a:p>
                      <a:pPr algn="r" fontAlgn="b"/>
                      <a:r>
                        <a:rPr lang="en-US" altLang="zh-TW" sz="1800" b="0" i="0" u="none" strike="noStrike" dirty="0" smtClean="0">
                          <a:latin typeface="Times New Roman" pitchFamily="18" charset="0"/>
                          <a:cs typeface="Times New Roman" pitchFamily="18" charset="0"/>
                        </a:rPr>
                        <a:t>65,200</a:t>
                      </a:r>
                      <a:endParaRPr lang="en-US" altLang="zh-TW" sz="1800" b="0" i="0" u="none" strike="noStrike" dirty="0">
                        <a:latin typeface="Times New Roman" pitchFamily="18" charset="0"/>
                        <a:cs typeface="Times New Roman" pitchFamily="18" charset="0"/>
                      </a:endParaRPr>
                    </a:p>
                  </a:txBody>
                  <a:tcPr marL="9525" marR="9525" marT="9525" marB="0" anchor="b"/>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latin typeface="標楷體" pitchFamily="65" charset="-120"/>
                          <a:ea typeface="標楷體" pitchFamily="65" charset="-120"/>
                        </a:rPr>
                        <a:t>品質獎勵費</a:t>
                      </a:r>
                      <a:endParaRPr lang="zh-TW" altLang="en-US" dirty="0">
                        <a:latin typeface="標楷體" pitchFamily="65" charset="-120"/>
                        <a:ea typeface="標楷體" pitchFamily="65" charset="-120"/>
                      </a:endParaRPr>
                    </a:p>
                  </a:txBody>
                  <a:tcPr/>
                </a:tc>
                <a:tc>
                  <a:txBody>
                    <a:bodyPr/>
                    <a:lstStyle/>
                    <a:p>
                      <a:pPr algn="r" fontAlgn="b"/>
                      <a:r>
                        <a:rPr lang="en-US" altLang="zh-TW" sz="1800" b="0" i="0" u="none" strike="noStrike" dirty="0" smtClean="0">
                          <a:latin typeface="Times New Roman" pitchFamily="18" charset="0"/>
                          <a:cs typeface="Times New Roman" pitchFamily="18" charset="0"/>
                        </a:rPr>
                        <a:t>11,200</a:t>
                      </a:r>
                      <a:endParaRPr lang="en-US" altLang="zh-TW" sz="1800" b="0" i="0" u="none" strike="noStrike" dirty="0">
                        <a:latin typeface="Times New Roman" pitchFamily="18" charset="0"/>
                        <a:cs typeface="Times New Roman" pitchFamily="18" charset="0"/>
                      </a:endParaRPr>
                    </a:p>
                  </a:txBody>
                  <a:tcPr marL="9525" marR="9525" marT="9525" marB="0" anchor="b"/>
                </a:tc>
              </a:tr>
              <a:tr h="370840">
                <a:tc>
                  <a:txBody>
                    <a:bodyPr/>
                    <a:lstStyle/>
                    <a:p>
                      <a:pPr algn="ctr"/>
                      <a:r>
                        <a:rPr lang="zh-TW" altLang="en-US" dirty="0" smtClean="0">
                          <a:latin typeface="標楷體" pitchFamily="65" charset="-120"/>
                          <a:ea typeface="標楷體" pitchFamily="65" charset="-120"/>
                        </a:rPr>
                        <a:t>合計</a:t>
                      </a:r>
                      <a:endParaRPr lang="zh-TW" altLang="en-US" dirty="0">
                        <a:latin typeface="標楷體" pitchFamily="65" charset="-120"/>
                        <a:ea typeface="標楷體" pitchFamily="65" charset="-120"/>
                      </a:endParaRPr>
                    </a:p>
                  </a:txBody>
                  <a:tcPr/>
                </a:tc>
                <a:tc>
                  <a:txBody>
                    <a:bodyPr/>
                    <a:lstStyle/>
                    <a:p>
                      <a:pPr algn="r" fontAlgn="b"/>
                      <a:r>
                        <a:rPr lang="en-US" altLang="zh-TW" sz="1800" b="0" i="0" u="none" strike="noStrike" dirty="0" smtClean="0">
                          <a:latin typeface="Times New Roman" pitchFamily="18" charset="0"/>
                          <a:cs typeface="Times New Roman" pitchFamily="18" charset="0"/>
                        </a:rPr>
                        <a:t>19,864,460</a:t>
                      </a:r>
                      <a:endParaRPr lang="en-US" altLang="zh-TW" sz="1800" b="0" i="0" u="none" strike="noStrike" dirty="0">
                        <a:latin typeface="Times New Roman" pitchFamily="18" charset="0"/>
                        <a:cs typeface="Times New Roman" pitchFamily="18" charset="0"/>
                      </a:endParaRPr>
                    </a:p>
                  </a:txBody>
                  <a:tcPr marL="9525" marR="9525" marT="9525" marB="0" anchor="b"/>
                </a:tc>
              </a:tr>
            </a:tbl>
          </a:graphicData>
        </a:graphic>
      </p:graphicFrame>
      <p:sp>
        <p:nvSpPr>
          <p:cNvPr id="5" name="文字方塊 7"/>
          <p:cNvSpPr txBox="1">
            <a:spLocks noChangeArrowheads="1"/>
          </p:cNvSpPr>
          <p:nvPr/>
        </p:nvSpPr>
        <p:spPr bwMode="auto">
          <a:xfrm>
            <a:off x="611188" y="5084763"/>
            <a:ext cx="8135937" cy="923925"/>
          </a:xfrm>
          <a:prstGeom prst="rect">
            <a:avLst/>
          </a:prstGeom>
          <a:noFill/>
          <a:ln w="9525">
            <a:noFill/>
            <a:miter lim="800000"/>
            <a:headEnd/>
            <a:tailEnd/>
          </a:ln>
        </p:spPr>
        <p:txBody>
          <a:bodyPr>
            <a:spAutoFit/>
          </a:bodyPr>
          <a:lstStyle/>
          <a:p>
            <a:pPr marL="355600" indent="-355600">
              <a:defRPr/>
            </a:pPr>
            <a:r>
              <a:rPr kumimoji="0" lang="zh-TW" altLang="en-US" dirty="0">
                <a:latin typeface="標楷體" pitchFamily="65" charset="-120"/>
                <a:ea typeface="標楷體" pitchFamily="65" charset="-120"/>
              </a:rPr>
              <a:t>註</a:t>
            </a:r>
            <a:r>
              <a:rPr kumimoji="0" lang="en-US" altLang="zh-TW" dirty="0">
                <a:latin typeface="標楷體" pitchFamily="65" charset="-120"/>
                <a:ea typeface="標楷體" pitchFamily="65" charset="-120"/>
              </a:rPr>
              <a:t>:</a:t>
            </a:r>
            <a:r>
              <a:rPr kumimoji="0" lang="zh-TW" altLang="en-US" dirty="0">
                <a:latin typeface="標楷體" pitchFamily="65" charset="-120"/>
                <a:ea typeface="標楷體" pitchFamily="65" charset="-120"/>
              </a:rPr>
              <a:t>資料來源：依</a:t>
            </a:r>
            <a:r>
              <a:rPr kumimoji="0" lang="en-US" altLang="zh-TW" dirty="0">
                <a:latin typeface="標楷體" pitchFamily="65" charset="-120"/>
                <a:ea typeface="標楷體" pitchFamily="65" charset="-120"/>
              </a:rPr>
              <a:t>101.4.3</a:t>
            </a:r>
            <a:r>
              <a:rPr kumimoji="0" lang="zh-TW" altLang="en-US" dirty="0">
                <a:latin typeface="標楷體" pitchFamily="65" charset="-120"/>
                <a:ea typeface="標楷體" pitchFamily="65" charset="-120"/>
              </a:rPr>
              <a:t>截取本局倉儲資料門診醫令串明細檔，資料期間為</a:t>
            </a:r>
            <a:r>
              <a:rPr kumimoji="0" lang="en-US" altLang="zh-TW" dirty="0">
                <a:latin typeface="標楷體" pitchFamily="65" charset="-120"/>
                <a:ea typeface="標楷體" pitchFamily="65" charset="-120"/>
              </a:rPr>
              <a:t>100.01~12</a:t>
            </a:r>
            <a:r>
              <a:rPr kumimoji="0" lang="zh-TW" altLang="en-US" dirty="0">
                <a:latin typeface="標楷體" pitchFamily="65" charset="-120"/>
                <a:ea typeface="標楷體" pitchFamily="65" charset="-120"/>
              </a:rPr>
              <a:t>。</a:t>
            </a:r>
            <a:endParaRPr kumimoji="0" lang="en-US" altLang="zh-TW" dirty="0">
              <a:latin typeface="標楷體" pitchFamily="65" charset="-120"/>
              <a:ea typeface="標楷體" pitchFamily="65" charset="-120"/>
            </a:endParaRPr>
          </a:p>
          <a:p>
            <a:pPr marL="628650" indent="-273050">
              <a:defRPr/>
            </a:pPr>
            <a:endParaRPr kumimoji="0" lang="zh-TW" altLang="en-US"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標題 1"/>
          <p:cNvSpPr>
            <a:spLocks noGrp="1"/>
          </p:cNvSpPr>
          <p:nvPr>
            <p:ph type="title"/>
          </p:nvPr>
        </p:nvSpPr>
        <p:spPr>
          <a:xfrm>
            <a:off x="323850" y="214313"/>
            <a:ext cx="8405813" cy="1143000"/>
          </a:xfrm>
        </p:spPr>
        <p:txBody>
          <a:bodyPr/>
          <a:lstStyle/>
          <a:p>
            <a:pPr eaLnBrk="1" hangingPunct="1"/>
            <a:r>
              <a:rPr kumimoji="1" lang="zh-TW" altLang="en-US" sz="4000" b="1" smtClean="0">
                <a:latin typeface="Times New Roman" pitchFamily="18" charset="0"/>
                <a:cs typeface="Times New Roman" pitchFamily="18" charset="0"/>
              </a:rPr>
              <a:t>執行成效</a:t>
            </a:r>
            <a:r>
              <a:rPr kumimoji="1" lang="en-US" altLang="zh-TW" sz="4000" b="1" smtClean="0">
                <a:latin typeface="Times New Roman" pitchFamily="18" charset="0"/>
                <a:cs typeface="Times New Roman" pitchFamily="18" charset="0"/>
              </a:rPr>
              <a:t>(1)—</a:t>
            </a:r>
            <a:r>
              <a:rPr kumimoji="1" lang="zh-TW" altLang="en-US" sz="4000" b="1" smtClean="0">
                <a:latin typeface="Times New Roman" pitchFamily="18" charset="0"/>
                <a:cs typeface="Times New Roman" pitchFamily="18" charset="0"/>
              </a:rPr>
              <a:t>收案人數與層級收案率</a:t>
            </a:r>
          </a:p>
        </p:txBody>
      </p:sp>
      <p:sp>
        <p:nvSpPr>
          <p:cNvPr id="6" name="投影片編號版面配置區 5"/>
          <p:cNvSpPr>
            <a:spLocks noGrp="1"/>
          </p:cNvSpPr>
          <p:nvPr>
            <p:ph type="sldNum" sz="quarter" idx="12"/>
          </p:nvPr>
        </p:nvSpPr>
        <p:spPr/>
        <p:txBody>
          <a:bodyPr/>
          <a:lstStyle/>
          <a:p>
            <a:pPr>
              <a:defRPr/>
            </a:pPr>
            <a:fld id="{FD877849-CEE2-445B-ADF1-7E44FB7E0A13}" type="slidenum">
              <a:rPr lang="zh-TW" altLang="en-US"/>
              <a:pPr>
                <a:defRPr/>
              </a:pPr>
              <a:t>15</a:t>
            </a:fld>
            <a:endParaRPr lang="zh-TW" altLang="en-US" dirty="0"/>
          </a:p>
        </p:txBody>
      </p:sp>
      <p:graphicFrame>
        <p:nvGraphicFramePr>
          <p:cNvPr id="7" name="內容版面配置區 6"/>
          <p:cNvGraphicFramePr>
            <a:graphicFrameLocks noGrp="1"/>
          </p:cNvGraphicFramePr>
          <p:nvPr>
            <p:ph idx="1"/>
          </p:nvPr>
        </p:nvGraphicFramePr>
        <p:xfrm>
          <a:off x="323850" y="1484313"/>
          <a:ext cx="8435975" cy="3267075"/>
        </p:xfrm>
        <a:graphic>
          <a:graphicData uri="http://schemas.openxmlformats.org/drawingml/2006/table">
            <a:tbl>
              <a:tblPr firstRow="1" bandRow="1">
                <a:tableStyleId>{5C22544A-7EE6-4342-B048-85BDC9FD1C3A}</a:tableStyleId>
              </a:tblPr>
              <a:tblGrid>
                <a:gridCol w="1008112"/>
                <a:gridCol w="648072"/>
                <a:gridCol w="864096"/>
                <a:gridCol w="1008112"/>
                <a:gridCol w="1080120"/>
                <a:gridCol w="1152128"/>
                <a:gridCol w="864096"/>
                <a:gridCol w="864096"/>
                <a:gridCol w="946451"/>
              </a:tblGrid>
              <a:tr h="648072">
                <a:tc>
                  <a:txBody>
                    <a:bodyPr/>
                    <a:lstStyle/>
                    <a:p>
                      <a:pPr algn="ctr"/>
                      <a:r>
                        <a:rPr lang="zh-TW" altLang="en-US" sz="1600" dirty="0" smtClean="0">
                          <a:latin typeface="標楷體" pitchFamily="65" charset="-120"/>
                          <a:ea typeface="標楷體" pitchFamily="65" charset="-120"/>
                        </a:rPr>
                        <a:t>層級</a:t>
                      </a:r>
                      <a:endParaRPr lang="zh-TW" altLang="en-US" sz="1600" dirty="0">
                        <a:latin typeface="標楷體" pitchFamily="65" charset="-120"/>
                        <a:ea typeface="標楷體" pitchFamily="65" charset="-120"/>
                      </a:endParaRPr>
                    </a:p>
                  </a:txBody>
                  <a:tcPr/>
                </a:tc>
                <a:tc>
                  <a:txBody>
                    <a:bodyPr/>
                    <a:lstStyle/>
                    <a:p>
                      <a:pPr algn="ctr"/>
                      <a:r>
                        <a:rPr lang="zh-TW" altLang="en-US" sz="1600" dirty="0" smtClean="0">
                          <a:latin typeface="標楷體" pitchFamily="65" charset="-120"/>
                          <a:ea typeface="標楷體" pitchFamily="65" charset="-120"/>
                        </a:rPr>
                        <a:t>申報</a:t>
                      </a:r>
                      <a:endParaRPr lang="en-US" altLang="zh-TW" sz="1600" dirty="0" smtClean="0">
                        <a:latin typeface="標楷體" pitchFamily="65" charset="-120"/>
                        <a:ea typeface="標楷體" pitchFamily="65" charset="-120"/>
                      </a:endParaRPr>
                    </a:p>
                    <a:p>
                      <a:pPr algn="ctr"/>
                      <a:r>
                        <a:rPr lang="zh-TW" altLang="en-US" sz="1600" dirty="0" smtClean="0">
                          <a:latin typeface="標楷體" pitchFamily="65" charset="-120"/>
                          <a:ea typeface="標楷體" pitchFamily="65" charset="-120"/>
                        </a:rPr>
                        <a:t>家數</a:t>
                      </a:r>
                      <a:endParaRPr lang="zh-TW" altLang="en-US" sz="1600" dirty="0">
                        <a:latin typeface="標楷體" pitchFamily="65" charset="-120"/>
                        <a:ea typeface="標楷體" pitchFamily="65" charset="-12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申報</a:t>
                      </a:r>
                      <a:endParaRPr lang="en-US" altLang="zh-TW" sz="1600" dirty="0" smtClean="0">
                        <a:latin typeface="標楷體" pitchFamily="65" charset="-120"/>
                        <a:ea typeface="標楷體" pitchFamily="65" charset="-120"/>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醫師數</a:t>
                      </a:r>
                    </a:p>
                    <a:p>
                      <a:pPr algn="ctr"/>
                      <a:endParaRPr lang="zh-TW" altLang="en-US" sz="1600" dirty="0">
                        <a:latin typeface="標楷體" pitchFamily="65" charset="-120"/>
                        <a:ea typeface="標楷體" pitchFamily="65" charset="-120"/>
                      </a:endParaRPr>
                    </a:p>
                  </a:txBody>
                  <a:tcPr/>
                </a:tc>
                <a:tc>
                  <a:txBody>
                    <a:bodyPr/>
                    <a:lstStyle/>
                    <a:p>
                      <a:pPr algn="ctr"/>
                      <a:r>
                        <a:rPr lang="en-US" altLang="zh-TW" sz="1600" dirty="0" smtClean="0">
                          <a:latin typeface="標楷體" pitchFamily="65" charset="-120"/>
                          <a:ea typeface="標楷體" pitchFamily="65" charset="-120"/>
                        </a:rPr>
                        <a:t>CKD</a:t>
                      </a:r>
                      <a:r>
                        <a:rPr lang="zh-TW" altLang="en-US" sz="1600" dirty="0" smtClean="0">
                          <a:latin typeface="標楷體" pitchFamily="65" charset="-120"/>
                          <a:ea typeface="標楷體" pitchFamily="65" charset="-120"/>
                        </a:rPr>
                        <a:t>第</a:t>
                      </a:r>
                      <a:r>
                        <a:rPr lang="en-US" altLang="zh-TW" sz="1600" dirty="0" smtClean="0">
                          <a:latin typeface="標楷體" pitchFamily="65" charset="-120"/>
                          <a:ea typeface="標楷體" pitchFamily="65" charset="-120"/>
                        </a:rPr>
                        <a:t>1</a:t>
                      </a:r>
                      <a:r>
                        <a:rPr lang="zh-TW" altLang="en-US" sz="1600" dirty="0" smtClean="0">
                          <a:latin typeface="標楷體" pitchFamily="65" charset="-120"/>
                          <a:ea typeface="標楷體" pitchFamily="65" charset="-120"/>
                        </a:rPr>
                        <a:t>期</a:t>
                      </a:r>
                      <a:endParaRPr lang="en-US" altLang="zh-TW" sz="1600" dirty="0" smtClean="0">
                        <a:latin typeface="標楷體" pitchFamily="65" charset="-120"/>
                        <a:ea typeface="標楷體" pitchFamily="65" charset="-120"/>
                      </a:endParaRPr>
                    </a:p>
                    <a:p>
                      <a:pPr algn="ctr"/>
                      <a:r>
                        <a:rPr lang="zh-TW" altLang="en-US" sz="1600" dirty="0" smtClean="0">
                          <a:latin typeface="標楷體" pitchFamily="65" charset="-120"/>
                          <a:ea typeface="標楷體" pitchFamily="65" charset="-120"/>
                        </a:rPr>
                        <a:t>收案數</a:t>
                      </a:r>
                      <a:endParaRPr lang="zh-TW" altLang="en-US" sz="1600" dirty="0">
                        <a:latin typeface="標楷體" pitchFamily="65" charset="-120"/>
                        <a:ea typeface="標楷體" pitchFamily="65" charset="-12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altLang="zh-TW" sz="1600" dirty="0" smtClean="0">
                          <a:latin typeface="標楷體" pitchFamily="65" charset="-120"/>
                          <a:ea typeface="標楷體" pitchFamily="65" charset="-120"/>
                        </a:rPr>
                        <a:t>CKD</a:t>
                      </a:r>
                      <a:r>
                        <a:rPr lang="zh-TW" altLang="en-US" sz="1600" dirty="0" smtClean="0">
                          <a:latin typeface="標楷體" pitchFamily="65" charset="-120"/>
                          <a:ea typeface="標楷體" pitchFamily="65" charset="-120"/>
                        </a:rPr>
                        <a:t>第</a:t>
                      </a:r>
                      <a:r>
                        <a:rPr lang="en-US" altLang="zh-TW" sz="1600" dirty="0" smtClean="0">
                          <a:latin typeface="標楷體" pitchFamily="65" charset="-120"/>
                          <a:ea typeface="標楷體" pitchFamily="65" charset="-120"/>
                        </a:rPr>
                        <a:t>2</a:t>
                      </a:r>
                      <a:r>
                        <a:rPr lang="zh-TW" altLang="en-US" sz="1600" dirty="0" smtClean="0">
                          <a:latin typeface="標楷體" pitchFamily="65" charset="-120"/>
                          <a:ea typeface="標楷體" pitchFamily="65" charset="-120"/>
                        </a:rPr>
                        <a:t>期</a:t>
                      </a:r>
                      <a:endParaRPr lang="en-US" altLang="zh-TW" sz="1600" dirty="0" smtClean="0">
                        <a:latin typeface="標楷體" pitchFamily="65" charset="-120"/>
                        <a:ea typeface="標楷體" pitchFamily="65" charset="-120"/>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收案數</a:t>
                      </a:r>
                      <a:endParaRPr lang="zh-TW" altLang="en-US" sz="1600" dirty="0">
                        <a:latin typeface="標楷體" pitchFamily="65" charset="-120"/>
                        <a:ea typeface="標楷體" pitchFamily="65" charset="-120"/>
                      </a:endParaRPr>
                    </a:p>
                  </a:txBody>
                  <a:tcPr/>
                </a:tc>
                <a:tc>
                  <a:txBody>
                    <a:bodyPr/>
                    <a:lstStyle/>
                    <a:p>
                      <a:pPr algn="ctr"/>
                      <a:r>
                        <a:rPr lang="en-US" altLang="zh-TW" sz="1600" dirty="0" smtClean="0">
                          <a:latin typeface="標楷體" pitchFamily="65" charset="-120"/>
                          <a:ea typeface="標楷體" pitchFamily="65" charset="-120"/>
                        </a:rPr>
                        <a:t>CKD</a:t>
                      </a:r>
                      <a:r>
                        <a:rPr lang="zh-TW" altLang="en-US" sz="1600" dirty="0" smtClean="0">
                          <a:latin typeface="標楷體" pitchFamily="65" charset="-120"/>
                          <a:ea typeface="標楷體" pitchFamily="65" charset="-120"/>
                        </a:rPr>
                        <a:t>第</a:t>
                      </a:r>
                      <a:r>
                        <a:rPr lang="en-US" altLang="zh-TW" sz="1600" dirty="0" smtClean="0">
                          <a:latin typeface="標楷體" pitchFamily="65" charset="-120"/>
                          <a:ea typeface="標楷體" pitchFamily="65" charset="-120"/>
                        </a:rPr>
                        <a:t>3a</a:t>
                      </a:r>
                      <a:r>
                        <a:rPr lang="zh-TW" altLang="en-US" sz="1600" dirty="0" smtClean="0">
                          <a:latin typeface="標楷體" pitchFamily="65" charset="-120"/>
                          <a:ea typeface="標楷體" pitchFamily="65" charset="-120"/>
                        </a:rPr>
                        <a:t>期</a:t>
                      </a:r>
                      <a:endParaRPr lang="en-US" altLang="zh-TW" sz="1600" dirty="0" smtClean="0">
                        <a:latin typeface="標楷體" pitchFamily="65" charset="-120"/>
                        <a:ea typeface="標楷體" pitchFamily="65" charset="-120"/>
                      </a:endParaRPr>
                    </a:p>
                    <a:p>
                      <a:pPr algn="ctr"/>
                      <a:r>
                        <a:rPr lang="zh-TW" altLang="en-US" sz="1600" dirty="0" smtClean="0">
                          <a:latin typeface="標楷體" pitchFamily="65" charset="-120"/>
                          <a:ea typeface="標楷體" pitchFamily="65" charset="-120"/>
                        </a:rPr>
                        <a:t>收案數</a:t>
                      </a:r>
                      <a:endParaRPr lang="zh-TW" altLang="en-US" sz="1600" dirty="0">
                        <a:latin typeface="標楷體" pitchFamily="65" charset="-120"/>
                        <a:ea typeface="標楷體" pitchFamily="65" charset="-12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收案</a:t>
                      </a:r>
                      <a:endParaRPr lang="en-US" altLang="zh-TW" sz="1600" dirty="0" smtClean="0">
                        <a:latin typeface="標楷體" pitchFamily="65" charset="-120"/>
                        <a:ea typeface="標楷體" pitchFamily="65" charset="-120"/>
                      </a:endParaRPr>
                    </a:p>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人數</a:t>
                      </a:r>
                      <a:r>
                        <a:rPr lang="en-US" altLang="zh-TW" sz="1600" dirty="0" smtClean="0">
                          <a:latin typeface="標楷體" pitchFamily="65" charset="-120"/>
                          <a:ea typeface="標楷體" pitchFamily="65" charset="-120"/>
                        </a:rPr>
                        <a:t/>
                      </a:r>
                      <a:br>
                        <a:rPr lang="en-US" altLang="zh-TW" sz="1600" dirty="0" smtClean="0">
                          <a:latin typeface="標楷體" pitchFamily="65" charset="-120"/>
                          <a:ea typeface="標楷體" pitchFamily="65" charset="-120"/>
                        </a:rPr>
                      </a:br>
                      <a:r>
                        <a:rPr lang="en-US" altLang="zh-TW" sz="1600" dirty="0" smtClean="0">
                          <a:latin typeface="標楷體" pitchFamily="65" charset="-120"/>
                          <a:ea typeface="標楷體" pitchFamily="65" charset="-120"/>
                        </a:rPr>
                        <a:t>A</a:t>
                      </a:r>
                      <a:endParaRPr lang="zh-TW" altLang="en-US" sz="1600" dirty="0">
                        <a:latin typeface="標楷體" pitchFamily="65" charset="-120"/>
                        <a:ea typeface="標楷體" pitchFamily="65" charset="-12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收案</a:t>
                      </a:r>
                      <a:r>
                        <a:rPr lang="en-US" altLang="zh-TW" sz="1600" dirty="0" smtClean="0">
                          <a:latin typeface="標楷體" pitchFamily="65" charset="-120"/>
                          <a:ea typeface="標楷體" pitchFamily="65" charset="-120"/>
                        </a:rPr>
                        <a:t/>
                      </a:r>
                      <a:br>
                        <a:rPr lang="en-US" altLang="zh-TW" sz="1600" dirty="0" smtClean="0">
                          <a:latin typeface="標楷體" pitchFamily="65" charset="-120"/>
                          <a:ea typeface="標楷體" pitchFamily="65" charset="-120"/>
                        </a:rPr>
                      </a:br>
                      <a:r>
                        <a:rPr lang="zh-TW" altLang="en-US" sz="1600" dirty="0" smtClean="0">
                          <a:latin typeface="標楷體" pitchFamily="65" charset="-120"/>
                          <a:ea typeface="標楷體" pitchFamily="65" charset="-120"/>
                        </a:rPr>
                        <a:t>母數</a:t>
                      </a:r>
                      <a:r>
                        <a:rPr lang="en-US" altLang="zh-TW" sz="1600" dirty="0" smtClean="0">
                          <a:latin typeface="標楷體" pitchFamily="65" charset="-120"/>
                          <a:ea typeface="標楷體" pitchFamily="65" charset="-120"/>
                        </a:rPr>
                        <a:t/>
                      </a:r>
                      <a:br>
                        <a:rPr lang="en-US" altLang="zh-TW" sz="1600" dirty="0" smtClean="0">
                          <a:latin typeface="標楷體" pitchFamily="65" charset="-120"/>
                          <a:ea typeface="標楷體" pitchFamily="65" charset="-120"/>
                        </a:rPr>
                      </a:br>
                      <a:r>
                        <a:rPr lang="en-US" altLang="zh-TW" sz="1600" dirty="0" smtClean="0">
                          <a:latin typeface="標楷體" pitchFamily="65" charset="-120"/>
                          <a:ea typeface="標楷體" pitchFamily="65" charset="-120"/>
                        </a:rPr>
                        <a:t>B</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1600" dirty="0" smtClean="0">
                          <a:latin typeface="標楷體" pitchFamily="65" charset="-120"/>
                          <a:ea typeface="標楷體" pitchFamily="65" charset="-120"/>
                        </a:rPr>
                        <a:t>各層級</a:t>
                      </a:r>
                      <a:r>
                        <a:rPr lang="en-US" altLang="zh-TW" sz="1600" dirty="0" smtClean="0">
                          <a:latin typeface="標楷體" pitchFamily="65" charset="-120"/>
                          <a:ea typeface="標楷體" pitchFamily="65" charset="-120"/>
                        </a:rPr>
                        <a:t/>
                      </a:r>
                      <a:br>
                        <a:rPr lang="en-US" altLang="zh-TW" sz="1600" dirty="0" smtClean="0">
                          <a:latin typeface="標楷體" pitchFamily="65" charset="-120"/>
                          <a:ea typeface="標楷體" pitchFamily="65" charset="-120"/>
                        </a:rPr>
                      </a:br>
                      <a:r>
                        <a:rPr lang="zh-TW" altLang="en-US" sz="1600" dirty="0" smtClean="0">
                          <a:latin typeface="標楷體" pitchFamily="65" charset="-120"/>
                          <a:ea typeface="標楷體" pitchFamily="65" charset="-120"/>
                        </a:rPr>
                        <a:t>收案率</a:t>
                      </a:r>
                      <a:r>
                        <a:rPr lang="en-US" altLang="zh-TW" sz="1600" dirty="0" smtClean="0">
                          <a:latin typeface="標楷體" pitchFamily="65" charset="-120"/>
                          <a:ea typeface="標楷體" pitchFamily="65" charset="-120"/>
                        </a:rPr>
                        <a:t/>
                      </a:r>
                      <a:br>
                        <a:rPr lang="en-US" altLang="zh-TW" sz="1600" dirty="0" smtClean="0">
                          <a:latin typeface="標楷體" pitchFamily="65" charset="-120"/>
                          <a:ea typeface="標楷體" pitchFamily="65" charset="-120"/>
                        </a:rPr>
                      </a:br>
                      <a:r>
                        <a:rPr lang="en-US" altLang="zh-TW" sz="1600" dirty="0" smtClean="0">
                          <a:latin typeface="標楷體" pitchFamily="65" charset="-120"/>
                          <a:ea typeface="標楷體" pitchFamily="65" charset="-120"/>
                        </a:rPr>
                        <a:t>A/B</a:t>
                      </a:r>
                    </a:p>
                  </a:txBody>
                  <a:tcPr/>
                </a:tc>
              </a:tr>
              <a:tr h="488753">
                <a:tc>
                  <a:txBody>
                    <a:bodyPr/>
                    <a:lstStyle/>
                    <a:p>
                      <a:pPr algn="ctr"/>
                      <a:r>
                        <a:rPr lang="zh-TW" altLang="en-US" sz="1600" dirty="0" smtClean="0">
                          <a:latin typeface="標楷體" pitchFamily="65" charset="-120"/>
                          <a:ea typeface="標楷體" pitchFamily="65" charset="-120"/>
                        </a:rPr>
                        <a:t>醫學中心</a:t>
                      </a:r>
                      <a:endParaRPr lang="zh-TW" altLang="en-US" sz="1600" dirty="0">
                        <a:latin typeface="標楷體" pitchFamily="65" charset="-120"/>
                        <a:ea typeface="標楷體" pitchFamily="65" charset="-120"/>
                      </a:endParaRPr>
                    </a:p>
                  </a:txBody>
                  <a:tcPr/>
                </a:tc>
                <a:tc>
                  <a:txBody>
                    <a:bodyPr/>
                    <a:lstStyle/>
                    <a:p>
                      <a:pPr algn="ctr" fontAlgn="ctr"/>
                      <a:r>
                        <a:rPr lang="zh-TW" altLang="en-US" sz="1600" b="0" i="0" u="none" strike="noStrike">
                          <a:latin typeface="標楷體"/>
                        </a:rPr>
                        <a:t>  </a:t>
                      </a:r>
                      <a:r>
                        <a:rPr lang="en-US" altLang="zh-TW" sz="1600" b="0" i="0" u="none" strike="noStrike">
                          <a:latin typeface="標楷體"/>
                        </a:rPr>
                        <a:t>18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417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2,026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3,130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5,588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10,744 </a:t>
                      </a:r>
                    </a:p>
                  </a:txBody>
                  <a:tcPr marL="9525" marR="9525" marT="9525" marB="0" anchor="ctr"/>
                </a:tc>
                <a:tc>
                  <a:txBody>
                    <a:bodyPr/>
                    <a:lstStyle/>
                    <a:p>
                      <a:pPr algn="ctr" fontAlgn="ctr"/>
                      <a:r>
                        <a:rPr lang="zh-TW" altLang="en-US" sz="1600" b="0" i="0" u="none" strike="noStrike" dirty="0">
                          <a:latin typeface="標楷體"/>
                        </a:rPr>
                        <a:t> </a:t>
                      </a:r>
                      <a:r>
                        <a:rPr lang="en-US" altLang="zh-TW" sz="1600" b="0" i="0" u="none" strike="noStrike" dirty="0" smtClean="0">
                          <a:latin typeface="標楷體"/>
                        </a:rPr>
                        <a:t>123,366 </a:t>
                      </a:r>
                      <a:endParaRPr lang="en-US" altLang="zh-TW" sz="1600" b="0" i="0" u="none" strike="noStrike" dirty="0">
                        <a:latin typeface="標楷體"/>
                      </a:endParaRPr>
                    </a:p>
                  </a:txBody>
                  <a:tcPr marL="9525" marR="9525" marT="9525" marB="0" anchor="ctr"/>
                </a:tc>
                <a:tc>
                  <a:txBody>
                    <a:bodyPr/>
                    <a:lstStyle/>
                    <a:p>
                      <a:pPr algn="ctr" fontAlgn="ctr"/>
                      <a:r>
                        <a:rPr lang="en-US" altLang="zh-TW" sz="1600" b="0" i="0" u="none" strike="noStrike" dirty="0">
                          <a:latin typeface="標楷體"/>
                        </a:rPr>
                        <a:t>8.7%</a:t>
                      </a:r>
                    </a:p>
                  </a:txBody>
                  <a:tcPr marL="9525" marR="9525" marT="9525" marB="0" anchor="ctr"/>
                </a:tc>
              </a:tr>
              <a:tr h="488753">
                <a:tc>
                  <a:txBody>
                    <a:bodyPr/>
                    <a:lstStyle/>
                    <a:p>
                      <a:pPr algn="ctr"/>
                      <a:r>
                        <a:rPr lang="zh-TW" altLang="en-US" sz="1600" dirty="0" smtClean="0">
                          <a:latin typeface="標楷體" pitchFamily="65" charset="-120"/>
                          <a:ea typeface="標楷體" pitchFamily="65" charset="-120"/>
                        </a:rPr>
                        <a:t>區域醫院</a:t>
                      </a:r>
                      <a:endParaRPr lang="zh-TW" altLang="en-US" sz="1600" dirty="0">
                        <a:latin typeface="標楷體" pitchFamily="65" charset="-120"/>
                        <a:ea typeface="標楷體" pitchFamily="65" charset="-120"/>
                      </a:endParaRPr>
                    </a:p>
                  </a:txBody>
                  <a:tcPr/>
                </a:tc>
                <a:tc>
                  <a:txBody>
                    <a:bodyPr/>
                    <a:lstStyle/>
                    <a:p>
                      <a:pPr algn="ctr" fontAlgn="ctr"/>
                      <a:r>
                        <a:rPr lang="zh-TW" altLang="en-US" sz="1600" b="0" i="0" u="none" strike="noStrike">
                          <a:latin typeface="標楷體"/>
                        </a:rPr>
                        <a:t>  </a:t>
                      </a:r>
                      <a:r>
                        <a:rPr lang="en-US" altLang="zh-TW" sz="1600" b="0" i="0" u="none" strike="noStrike">
                          <a:latin typeface="標楷體"/>
                        </a:rPr>
                        <a:t>63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416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1,937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4,163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6,516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12,616 </a:t>
                      </a:r>
                    </a:p>
                  </a:txBody>
                  <a:tcPr marL="9525" marR="9525" marT="9525" marB="0" anchor="ctr"/>
                </a:tc>
                <a:tc>
                  <a:txBody>
                    <a:bodyPr/>
                    <a:lstStyle/>
                    <a:p>
                      <a:pPr algn="ctr" fontAlgn="ctr"/>
                      <a:r>
                        <a:rPr lang="zh-TW" altLang="en-US" sz="1600" b="0" i="0" u="none" strike="noStrike" dirty="0" smtClean="0">
                          <a:latin typeface="標楷體"/>
                        </a:rPr>
                        <a:t> </a:t>
                      </a:r>
                      <a:r>
                        <a:rPr lang="en-US" altLang="zh-TW" sz="1600" b="0" i="0" u="none" strike="noStrike" dirty="0">
                          <a:latin typeface="標楷體"/>
                        </a:rPr>
                        <a:t>151,306 </a:t>
                      </a:r>
                    </a:p>
                  </a:txBody>
                  <a:tcPr marL="9525" marR="9525" marT="9525" marB="0" anchor="ctr"/>
                </a:tc>
                <a:tc>
                  <a:txBody>
                    <a:bodyPr/>
                    <a:lstStyle/>
                    <a:p>
                      <a:pPr algn="ctr" fontAlgn="ctr"/>
                      <a:r>
                        <a:rPr lang="en-US" altLang="zh-TW" sz="1600" b="0" i="0" u="none" strike="noStrike" dirty="0">
                          <a:latin typeface="標楷體"/>
                        </a:rPr>
                        <a:t>8.3%</a:t>
                      </a:r>
                    </a:p>
                  </a:txBody>
                  <a:tcPr marL="9525" marR="9525" marT="9525" marB="0" anchor="ctr"/>
                </a:tc>
              </a:tr>
              <a:tr h="488753">
                <a:tc>
                  <a:txBody>
                    <a:bodyPr/>
                    <a:lstStyle/>
                    <a:p>
                      <a:pPr algn="ctr"/>
                      <a:r>
                        <a:rPr lang="zh-TW" altLang="en-US" sz="1600" dirty="0" smtClean="0">
                          <a:latin typeface="標楷體" pitchFamily="65" charset="-120"/>
                          <a:ea typeface="標楷體" pitchFamily="65" charset="-120"/>
                        </a:rPr>
                        <a:t>地區醫院</a:t>
                      </a:r>
                      <a:endParaRPr lang="zh-TW" altLang="en-US" sz="1600" dirty="0">
                        <a:latin typeface="標楷體" pitchFamily="65" charset="-120"/>
                        <a:ea typeface="標楷體" pitchFamily="65" charset="-120"/>
                      </a:endParaRPr>
                    </a:p>
                  </a:txBody>
                  <a:tcPr/>
                </a:tc>
                <a:tc>
                  <a:txBody>
                    <a:bodyPr/>
                    <a:lstStyle/>
                    <a:p>
                      <a:pPr algn="ctr" fontAlgn="ctr"/>
                      <a:r>
                        <a:rPr lang="zh-TW" altLang="en-US" sz="1600" b="0" i="0" u="none" strike="noStrike">
                          <a:latin typeface="標楷體"/>
                        </a:rPr>
                        <a:t> </a:t>
                      </a:r>
                      <a:r>
                        <a:rPr lang="en-US" altLang="zh-TW" sz="1600" b="0" i="0" u="none" strike="noStrike">
                          <a:latin typeface="標楷體"/>
                        </a:rPr>
                        <a:t>110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304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1,687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4,111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5,902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11,700 </a:t>
                      </a:r>
                    </a:p>
                  </a:txBody>
                  <a:tcPr marL="9525" marR="9525" marT="9525" marB="0" anchor="ctr"/>
                </a:tc>
                <a:tc>
                  <a:txBody>
                    <a:bodyPr/>
                    <a:lstStyle/>
                    <a:p>
                      <a:pPr algn="ctr" fontAlgn="ctr"/>
                      <a:r>
                        <a:rPr lang="zh-TW" altLang="en-US" sz="1600" b="0" i="0" u="none" strike="noStrike" dirty="0" smtClean="0">
                          <a:latin typeface="標楷體"/>
                        </a:rPr>
                        <a:t>  </a:t>
                      </a:r>
                      <a:r>
                        <a:rPr lang="en-US" altLang="zh-TW" sz="1600" b="0" i="0" u="none" strike="noStrike" dirty="0">
                          <a:latin typeface="標楷體"/>
                        </a:rPr>
                        <a:t>73,295 </a:t>
                      </a:r>
                    </a:p>
                  </a:txBody>
                  <a:tcPr marL="9525" marR="9525" marT="9525" marB="0" anchor="ctr"/>
                </a:tc>
                <a:tc>
                  <a:txBody>
                    <a:bodyPr/>
                    <a:lstStyle/>
                    <a:p>
                      <a:pPr algn="ctr" fontAlgn="ctr"/>
                      <a:r>
                        <a:rPr lang="en-US" altLang="zh-TW" sz="1600" b="0" i="0" u="none" strike="noStrike" dirty="0">
                          <a:latin typeface="標楷體"/>
                        </a:rPr>
                        <a:t>16.0%</a:t>
                      </a:r>
                    </a:p>
                  </a:txBody>
                  <a:tcPr marL="9525" marR="9525" marT="9525" marB="0" anchor="ctr"/>
                </a:tc>
              </a:tr>
              <a:tr h="488753">
                <a:tc>
                  <a:txBody>
                    <a:bodyPr/>
                    <a:lstStyle/>
                    <a:p>
                      <a:pPr algn="ctr"/>
                      <a:r>
                        <a:rPr lang="zh-TW" altLang="en-US" sz="1600" dirty="0" smtClean="0">
                          <a:latin typeface="標楷體" pitchFamily="65" charset="-120"/>
                          <a:ea typeface="標楷體" pitchFamily="65" charset="-120"/>
                        </a:rPr>
                        <a:t>基層診所</a:t>
                      </a:r>
                      <a:endParaRPr lang="zh-TW" altLang="en-US" sz="1600" dirty="0">
                        <a:latin typeface="標楷體" pitchFamily="65" charset="-120"/>
                        <a:ea typeface="標楷體" pitchFamily="65" charset="-120"/>
                      </a:endParaRPr>
                    </a:p>
                  </a:txBody>
                  <a:tcPr/>
                </a:tc>
                <a:tc>
                  <a:txBody>
                    <a:bodyPr/>
                    <a:lstStyle/>
                    <a:p>
                      <a:pPr algn="ctr" fontAlgn="ctr"/>
                      <a:r>
                        <a:rPr lang="zh-TW" altLang="en-US" sz="1600" b="0" i="0" u="none" strike="noStrike">
                          <a:latin typeface="標楷體"/>
                        </a:rPr>
                        <a:t> </a:t>
                      </a:r>
                      <a:r>
                        <a:rPr lang="en-US" altLang="zh-TW" sz="1600" b="0" i="0" u="none" strike="noStrike">
                          <a:latin typeface="標楷體"/>
                        </a:rPr>
                        <a:t>486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604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7,620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16,201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18,709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42,530 </a:t>
                      </a:r>
                    </a:p>
                  </a:txBody>
                  <a:tcPr marL="9525" marR="9525" marT="9525" marB="0" anchor="ctr"/>
                </a:tc>
                <a:tc>
                  <a:txBody>
                    <a:bodyPr/>
                    <a:lstStyle/>
                    <a:p>
                      <a:pPr algn="ctr" fontAlgn="ctr"/>
                      <a:r>
                        <a:rPr lang="zh-TW" altLang="en-US" sz="1600" b="0" i="0" u="none" strike="noStrike" dirty="0" smtClean="0">
                          <a:latin typeface="標楷體"/>
                        </a:rPr>
                        <a:t>  </a:t>
                      </a:r>
                      <a:r>
                        <a:rPr lang="en-US" altLang="zh-TW" sz="1600" b="0" i="0" u="none" strike="noStrike" dirty="0">
                          <a:latin typeface="標楷體"/>
                        </a:rPr>
                        <a:t>61,282 </a:t>
                      </a:r>
                    </a:p>
                  </a:txBody>
                  <a:tcPr marL="9525" marR="9525" marT="9525" marB="0" anchor="ctr"/>
                </a:tc>
                <a:tc>
                  <a:txBody>
                    <a:bodyPr/>
                    <a:lstStyle/>
                    <a:p>
                      <a:pPr algn="ctr" fontAlgn="ctr"/>
                      <a:r>
                        <a:rPr lang="en-US" altLang="zh-TW" sz="1600" b="0" i="0" u="none" strike="noStrike" dirty="0">
                          <a:latin typeface="標楷體"/>
                        </a:rPr>
                        <a:t>69.4%</a:t>
                      </a:r>
                    </a:p>
                  </a:txBody>
                  <a:tcPr marL="9525" marR="9525" marT="9525" marB="0" anchor="ctr"/>
                </a:tc>
              </a:tr>
              <a:tr h="488753">
                <a:tc>
                  <a:txBody>
                    <a:bodyPr/>
                    <a:lstStyle/>
                    <a:p>
                      <a:r>
                        <a:rPr lang="zh-TW" altLang="en-US" sz="1600" dirty="0" smtClean="0">
                          <a:latin typeface="標楷體" pitchFamily="65" charset="-120"/>
                          <a:ea typeface="標楷體" pitchFamily="65" charset="-120"/>
                        </a:rPr>
                        <a:t>合計</a:t>
                      </a:r>
                      <a:endParaRPr lang="zh-TW" altLang="en-US" sz="1600" dirty="0">
                        <a:latin typeface="標楷體" pitchFamily="65" charset="-120"/>
                        <a:ea typeface="標楷體" pitchFamily="65" charset="-120"/>
                      </a:endParaRPr>
                    </a:p>
                  </a:txBody>
                  <a:tcPr/>
                </a:tc>
                <a:tc>
                  <a:txBody>
                    <a:bodyPr/>
                    <a:lstStyle/>
                    <a:p>
                      <a:pPr algn="ctr" fontAlgn="ctr"/>
                      <a:r>
                        <a:rPr lang="zh-TW" altLang="en-US" sz="1600" b="0" i="0" u="none" strike="noStrike">
                          <a:latin typeface="標楷體"/>
                        </a:rPr>
                        <a:t> </a:t>
                      </a:r>
                      <a:r>
                        <a:rPr lang="en-US" altLang="zh-TW" sz="1600" b="0" i="0" u="none" strike="noStrike">
                          <a:latin typeface="標楷體"/>
                        </a:rPr>
                        <a:t>677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1,671 </a:t>
                      </a:r>
                    </a:p>
                  </a:txBody>
                  <a:tcPr marL="9525" marR="9525" marT="9525" marB="0" anchor="ctr"/>
                </a:tc>
                <a:tc>
                  <a:txBody>
                    <a:bodyPr/>
                    <a:lstStyle/>
                    <a:p>
                      <a:pPr algn="ctr" fontAlgn="ctr"/>
                      <a:r>
                        <a:rPr lang="zh-TW" altLang="en-US" sz="1600" b="0" i="0" u="none" strike="noStrike" dirty="0">
                          <a:latin typeface="標楷體"/>
                        </a:rPr>
                        <a:t>  </a:t>
                      </a:r>
                      <a:r>
                        <a:rPr lang="en-US" altLang="zh-TW" sz="1600" b="0" i="0" u="none" strike="noStrike" dirty="0">
                          <a:latin typeface="標楷體"/>
                        </a:rPr>
                        <a:t>13,270 </a:t>
                      </a:r>
                    </a:p>
                  </a:txBody>
                  <a:tcPr marL="9525" marR="9525" marT="9525" marB="0" anchor="ctr"/>
                </a:tc>
                <a:tc>
                  <a:txBody>
                    <a:bodyPr/>
                    <a:lstStyle/>
                    <a:p>
                      <a:pPr algn="ctr" fontAlgn="ctr"/>
                      <a:r>
                        <a:rPr lang="zh-TW" altLang="en-US" sz="1600" b="0" i="0" u="none" strike="noStrike" dirty="0">
                          <a:latin typeface="標楷體"/>
                        </a:rPr>
                        <a:t>  </a:t>
                      </a:r>
                      <a:r>
                        <a:rPr lang="en-US" altLang="zh-TW" sz="1600" b="0" i="0" u="none" strike="noStrike" dirty="0">
                          <a:latin typeface="標楷體"/>
                        </a:rPr>
                        <a:t>27,605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36,715 </a:t>
                      </a:r>
                    </a:p>
                  </a:txBody>
                  <a:tcPr marL="9525" marR="9525" marT="9525" marB="0" anchor="ctr"/>
                </a:tc>
                <a:tc>
                  <a:txBody>
                    <a:bodyPr/>
                    <a:lstStyle/>
                    <a:p>
                      <a:pPr algn="ctr" fontAlgn="ctr"/>
                      <a:r>
                        <a:rPr lang="zh-TW" altLang="en-US" sz="1600" b="0" i="0" u="none" strike="noStrike">
                          <a:latin typeface="標楷體"/>
                        </a:rPr>
                        <a:t>  </a:t>
                      </a:r>
                      <a:r>
                        <a:rPr lang="en-US" altLang="zh-TW" sz="1600" b="0" i="0" u="none" strike="noStrike">
                          <a:latin typeface="標楷體"/>
                        </a:rPr>
                        <a:t>77,590 </a:t>
                      </a:r>
                    </a:p>
                  </a:txBody>
                  <a:tcPr marL="9525" marR="9525" marT="9525" marB="0" anchor="ctr"/>
                </a:tc>
                <a:tc>
                  <a:txBody>
                    <a:bodyPr/>
                    <a:lstStyle/>
                    <a:p>
                      <a:pPr algn="ctr" fontAlgn="ctr"/>
                      <a:r>
                        <a:rPr lang="zh-TW" altLang="en-US" sz="1600" b="0" i="0" u="none" strike="noStrike">
                          <a:latin typeface="標楷體"/>
                        </a:rPr>
                        <a:t>　</a:t>
                      </a:r>
                    </a:p>
                  </a:txBody>
                  <a:tcPr marL="9525" marR="9525" marT="9525" marB="0" anchor="ctr"/>
                </a:tc>
                <a:tc>
                  <a:txBody>
                    <a:bodyPr/>
                    <a:lstStyle/>
                    <a:p>
                      <a:pPr algn="ctr" fontAlgn="ctr"/>
                      <a:r>
                        <a:rPr lang="zh-TW" altLang="en-US" sz="1600" b="0" i="0" u="none" strike="noStrike" dirty="0">
                          <a:latin typeface="標楷體"/>
                        </a:rPr>
                        <a:t>　</a:t>
                      </a:r>
                    </a:p>
                  </a:txBody>
                  <a:tcPr marL="9525" marR="9525" marT="9525" marB="0" anchor="ctr"/>
                </a:tc>
              </a:tr>
            </a:tbl>
          </a:graphicData>
        </a:graphic>
      </p:graphicFrame>
      <p:sp>
        <p:nvSpPr>
          <p:cNvPr id="7230" name="文字方塊 7"/>
          <p:cNvSpPr txBox="1">
            <a:spLocks noChangeArrowheads="1"/>
          </p:cNvSpPr>
          <p:nvPr/>
        </p:nvSpPr>
        <p:spPr bwMode="auto">
          <a:xfrm>
            <a:off x="611188" y="5084763"/>
            <a:ext cx="8135937" cy="1200150"/>
          </a:xfrm>
          <a:prstGeom prst="rect">
            <a:avLst/>
          </a:prstGeom>
          <a:noFill/>
          <a:ln w="9525">
            <a:noFill/>
            <a:miter lim="800000"/>
            <a:headEnd/>
            <a:tailEnd/>
          </a:ln>
        </p:spPr>
        <p:txBody>
          <a:bodyPr>
            <a:spAutoFit/>
          </a:bodyPr>
          <a:lstStyle/>
          <a:p>
            <a:pPr marL="628650" indent="-628650">
              <a:defRPr/>
            </a:pPr>
            <a:r>
              <a:rPr kumimoji="0" lang="zh-TW" altLang="en-US" dirty="0">
                <a:latin typeface="標楷體" pitchFamily="65" charset="-120"/>
                <a:ea typeface="標楷體" pitchFamily="65" charset="-120"/>
              </a:rPr>
              <a:t>註</a:t>
            </a:r>
            <a:r>
              <a:rPr kumimoji="0" lang="en-US" altLang="zh-TW" dirty="0">
                <a:latin typeface="標楷體" pitchFamily="65" charset="-120"/>
                <a:ea typeface="標楷體" pitchFamily="65" charset="-120"/>
              </a:rPr>
              <a:t>:1.</a:t>
            </a:r>
            <a:r>
              <a:rPr kumimoji="0" lang="zh-TW" altLang="en-US" dirty="0">
                <a:latin typeface="標楷體" pitchFamily="65" charset="-120"/>
                <a:ea typeface="標楷體" pitchFamily="65" charset="-120"/>
              </a:rPr>
              <a:t>資料來源：依</a:t>
            </a:r>
            <a:r>
              <a:rPr kumimoji="0" lang="en-US" altLang="zh-TW" dirty="0">
                <a:latin typeface="標楷體" pitchFamily="65" charset="-120"/>
                <a:ea typeface="標楷體" pitchFamily="65" charset="-120"/>
              </a:rPr>
              <a:t>101.2.16</a:t>
            </a:r>
            <a:r>
              <a:rPr kumimoji="0" lang="zh-TW" altLang="en-US" dirty="0">
                <a:latin typeface="標楷體" pitchFamily="65" charset="-120"/>
                <a:ea typeface="標楷體" pitchFamily="65" charset="-120"/>
              </a:rPr>
              <a:t>截取本局倉儲資料門診醫令串明細檔，資料期間為</a:t>
            </a:r>
            <a:r>
              <a:rPr kumimoji="0" lang="en-US" altLang="zh-TW" dirty="0">
                <a:latin typeface="標楷體" pitchFamily="65" charset="-120"/>
                <a:ea typeface="標楷體" pitchFamily="65" charset="-120"/>
              </a:rPr>
              <a:t>100.01~12</a:t>
            </a:r>
            <a:r>
              <a:rPr kumimoji="0" lang="zh-TW" altLang="en-US" dirty="0">
                <a:latin typeface="標楷體" pitchFamily="65" charset="-120"/>
                <a:ea typeface="標楷體" pitchFamily="65" charset="-120"/>
              </a:rPr>
              <a:t>。</a:t>
            </a:r>
            <a:endParaRPr kumimoji="0" lang="en-US" altLang="zh-TW" dirty="0">
              <a:latin typeface="標楷體" pitchFamily="65" charset="-120"/>
              <a:ea typeface="標楷體" pitchFamily="65" charset="-120"/>
            </a:endParaRPr>
          </a:p>
          <a:p>
            <a:pPr marL="628650" indent="-628650">
              <a:defRPr/>
            </a:pPr>
            <a:r>
              <a:rPr kumimoji="0" lang="en-US" altLang="zh-TW" dirty="0">
                <a:latin typeface="標楷體" pitchFamily="65" charset="-120"/>
                <a:ea typeface="標楷體" pitchFamily="65" charset="-120"/>
              </a:rPr>
              <a:t>   2.</a:t>
            </a:r>
            <a:r>
              <a:rPr kumimoji="0" lang="zh-TW" altLang="en-US" dirty="0">
                <a:latin typeface="標楷體" pitchFamily="65" charset="-120"/>
                <a:ea typeface="標楷體" pitchFamily="65" charset="-120"/>
              </a:rPr>
              <a:t>收案母數係指</a:t>
            </a:r>
            <a:r>
              <a:rPr kumimoji="0" lang="en-US" altLang="zh-TW" dirty="0">
                <a:latin typeface="標楷體" pitchFamily="65" charset="-120"/>
                <a:ea typeface="標楷體" pitchFamily="65" charset="-120"/>
              </a:rPr>
              <a:t>100</a:t>
            </a:r>
            <a:r>
              <a:rPr kumimoji="0" lang="zh-TW" altLang="en-US" dirty="0">
                <a:latin typeface="標楷體" pitchFamily="65" charset="-120"/>
                <a:ea typeface="標楷體" pitchFamily="65" charset="-120"/>
              </a:rPr>
              <a:t>年初符合收案條件之初期慢性腎臟病人數。</a:t>
            </a:r>
            <a:endParaRPr kumimoji="0" lang="en-US" altLang="zh-TW" dirty="0">
              <a:latin typeface="標楷體" pitchFamily="65" charset="-120"/>
              <a:ea typeface="標楷體" pitchFamily="65" charset="-120"/>
            </a:endParaRPr>
          </a:p>
          <a:p>
            <a:pPr marL="628650" indent="-273050">
              <a:defRPr/>
            </a:pPr>
            <a:endParaRPr kumimoji="0" lang="zh-TW" altLang="en-US"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1" name="標題 1"/>
          <p:cNvSpPr>
            <a:spLocks noGrp="1"/>
          </p:cNvSpPr>
          <p:nvPr>
            <p:ph type="title"/>
          </p:nvPr>
        </p:nvSpPr>
        <p:spPr>
          <a:xfrm>
            <a:off x="179388" y="214313"/>
            <a:ext cx="8964612" cy="1143000"/>
          </a:xfrm>
        </p:spPr>
        <p:txBody>
          <a:bodyPr rtlCol="0">
            <a:normAutofit fontScale="90000"/>
          </a:bodyPr>
          <a:lstStyle/>
          <a:p>
            <a:pPr eaLnBrk="1" fontAlgn="auto" hangingPunct="1">
              <a:spcAft>
                <a:spcPts val="0"/>
              </a:spcAft>
              <a:defRPr/>
            </a:pPr>
            <a:r>
              <a:rPr kumimoji="1" lang="zh-TW" altLang="en-US" b="1" dirty="0" smtClean="0">
                <a:latin typeface="Times New Roman" pitchFamily="18" charset="0"/>
                <a:cs typeface="Times New Roman" pitchFamily="18" charset="0"/>
              </a:rPr>
              <a:t>執行成效</a:t>
            </a:r>
            <a:r>
              <a:rPr kumimoji="1" lang="en-US" altLang="zh-TW" b="1" dirty="0" smtClean="0">
                <a:latin typeface="Times New Roman" pitchFamily="18" charset="0"/>
                <a:cs typeface="Times New Roman" pitchFamily="18" charset="0"/>
              </a:rPr>
              <a:t>(2)—</a:t>
            </a:r>
            <a:r>
              <a:rPr kumimoji="1" lang="zh-TW" altLang="en-US" b="1" dirty="0" smtClean="0">
                <a:latin typeface="Times New Roman" pitchFamily="18" charset="0"/>
                <a:cs typeface="Times New Roman" pitchFamily="18" charset="0"/>
              </a:rPr>
              <a:t>收案病人慢性腎臟病分期</a:t>
            </a:r>
          </a:p>
        </p:txBody>
      </p:sp>
      <p:sp>
        <p:nvSpPr>
          <p:cNvPr id="6" name="投影片編號版面配置區 5"/>
          <p:cNvSpPr>
            <a:spLocks noGrp="1"/>
          </p:cNvSpPr>
          <p:nvPr>
            <p:ph type="sldNum" sz="quarter" idx="12"/>
          </p:nvPr>
        </p:nvSpPr>
        <p:spPr/>
        <p:txBody>
          <a:bodyPr/>
          <a:lstStyle/>
          <a:p>
            <a:pPr>
              <a:defRPr/>
            </a:pPr>
            <a:fld id="{D61C62B1-7E9E-4F36-8AAB-959A555146AC}" type="slidenum">
              <a:rPr lang="zh-TW" altLang="en-US"/>
              <a:pPr>
                <a:defRPr/>
              </a:pPr>
              <a:t>16</a:t>
            </a:fld>
            <a:endParaRPr lang="zh-TW" altLang="en-US" dirty="0"/>
          </a:p>
        </p:txBody>
      </p:sp>
      <p:graphicFrame>
        <p:nvGraphicFramePr>
          <p:cNvPr id="7" name="內容版面配置區 6"/>
          <p:cNvGraphicFramePr>
            <a:graphicFrameLocks noGrp="1"/>
          </p:cNvGraphicFramePr>
          <p:nvPr>
            <p:ph idx="1"/>
          </p:nvPr>
        </p:nvGraphicFramePr>
        <p:xfrm>
          <a:off x="611560" y="1628800"/>
          <a:ext cx="8229600" cy="4525963"/>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標題 1"/>
          <p:cNvSpPr>
            <a:spLocks noGrp="1"/>
          </p:cNvSpPr>
          <p:nvPr>
            <p:ph type="title"/>
          </p:nvPr>
        </p:nvSpPr>
        <p:spPr>
          <a:xfrm>
            <a:off x="0" y="214313"/>
            <a:ext cx="9144000" cy="1143000"/>
          </a:xfrm>
        </p:spPr>
        <p:txBody>
          <a:bodyPr/>
          <a:lstStyle/>
          <a:p>
            <a:pPr eaLnBrk="1" hangingPunct="1"/>
            <a:r>
              <a:rPr kumimoji="1" lang="zh-TW" altLang="en-US" sz="4000" b="1" smtClean="0">
                <a:latin typeface="Times New Roman" pitchFamily="18" charset="0"/>
                <a:cs typeface="Times New Roman" pitchFamily="18" charset="0"/>
              </a:rPr>
              <a:t>執行成效</a:t>
            </a:r>
            <a:r>
              <a:rPr kumimoji="1" lang="en-US" altLang="zh-TW" sz="4000" b="1" smtClean="0">
                <a:latin typeface="Times New Roman" pitchFamily="18" charset="0"/>
                <a:cs typeface="Times New Roman" pitchFamily="18" charset="0"/>
              </a:rPr>
              <a:t>(3)</a:t>
            </a:r>
            <a:r>
              <a:rPr kumimoji="1" lang="zh-TW" altLang="en-US" sz="4000" b="1" smtClean="0">
                <a:latin typeface="Times New Roman" pitchFamily="18" charset="0"/>
                <a:cs typeface="Times New Roman" pitchFamily="18" charset="0"/>
              </a:rPr>
              <a:t>－新收案時病人伴隨疾病</a:t>
            </a:r>
          </a:p>
        </p:txBody>
      </p:sp>
      <p:sp>
        <p:nvSpPr>
          <p:cNvPr id="6" name="投影片編號版面配置區 5"/>
          <p:cNvSpPr>
            <a:spLocks noGrp="1"/>
          </p:cNvSpPr>
          <p:nvPr>
            <p:ph type="sldNum" sz="quarter" idx="12"/>
          </p:nvPr>
        </p:nvSpPr>
        <p:spPr/>
        <p:txBody>
          <a:bodyPr/>
          <a:lstStyle/>
          <a:p>
            <a:pPr>
              <a:defRPr/>
            </a:pPr>
            <a:fld id="{58E72218-E76C-49A7-95AF-65AC2CA82EF9}" type="slidenum">
              <a:rPr lang="zh-TW" altLang="en-US"/>
              <a:pPr>
                <a:defRPr/>
              </a:pPr>
              <a:t>17</a:t>
            </a:fld>
            <a:endParaRPr lang="zh-TW" altLang="en-US" dirty="0"/>
          </a:p>
        </p:txBody>
      </p:sp>
      <p:sp>
        <p:nvSpPr>
          <p:cNvPr id="35843" name="文字方塊 10"/>
          <p:cNvSpPr txBox="1">
            <a:spLocks noChangeArrowheads="1"/>
          </p:cNvSpPr>
          <p:nvPr/>
        </p:nvSpPr>
        <p:spPr bwMode="auto">
          <a:xfrm>
            <a:off x="295275" y="1201738"/>
            <a:ext cx="1276350" cy="369887"/>
          </a:xfrm>
          <a:prstGeom prst="rect">
            <a:avLst/>
          </a:prstGeom>
          <a:noFill/>
          <a:ln w="9525">
            <a:noFill/>
            <a:miter lim="800000"/>
            <a:headEnd/>
            <a:tailEnd/>
          </a:ln>
        </p:spPr>
        <p:txBody>
          <a:bodyPr>
            <a:spAutoFit/>
          </a:bodyPr>
          <a:lstStyle/>
          <a:p>
            <a:pPr algn="ctr"/>
            <a:r>
              <a:rPr kumimoji="0" lang="zh-TW" altLang="en-US">
                <a:latin typeface="標楷體" pitchFamily="65" charset="-120"/>
                <a:ea typeface="標楷體" pitchFamily="65" charset="-120"/>
              </a:rPr>
              <a:t>單位：人</a:t>
            </a:r>
          </a:p>
        </p:txBody>
      </p:sp>
      <p:graphicFrame>
        <p:nvGraphicFramePr>
          <p:cNvPr id="16" name="內容版面配置區 15"/>
          <p:cNvGraphicFramePr>
            <a:graphicFrameLocks noGrp="1"/>
          </p:cNvGraphicFramePr>
          <p:nvPr>
            <p:ph idx="1"/>
          </p:nvPr>
        </p:nvGraphicFramePr>
        <p:xfrm>
          <a:off x="323528" y="1124744"/>
          <a:ext cx="8445822" cy="5184576"/>
        </p:xfrm>
        <a:graphic>
          <a:graphicData uri="http://schemas.openxmlformats.org/drawingml/2006/chart">
            <c:chart xmlns:c="http://schemas.openxmlformats.org/drawingml/2006/chart" xmlns:r="http://schemas.openxmlformats.org/officeDocument/2006/relationships" r:id="rId2"/>
          </a:graphicData>
        </a:graphic>
      </p:graphicFrame>
      <p:sp>
        <p:nvSpPr>
          <p:cNvPr id="7" name="文字方塊 7"/>
          <p:cNvSpPr txBox="1">
            <a:spLocks noChangeArrowheads="1"/>
          </p:cNvSpPr>
          <p:nvPr/>
        </p:nvSpPr>
        <p:spPr bwMode="auto">
          <a:xfrm>
            <a:off x="611188" y="6094413"/>
            <a:ext cx="8135937" cy="647700"/>
          </a:xfrm>
          <a:prstGeom prst="rect">
            <a:avLst/>
          </a:prstGeom>
          <a:noFill/>
          <a:ln w="9525">
            <a:noFill/>
            <a:miter lim="800000"/>
            <a:headEnd/>
            <a:tailEnd/>
          </a:ln>
        </p:spPr>
        <p:txBody>
          <a:bodyPr>
            <a:spAutoFit/>
          </a:bodyPr>
          <a:lstStyle/>
          <a:p>
            <a:pPr marL="628650" indent="-628650">
              <a:defRPr/>
            </a:pPr>
            <a:r>
              <a:rPr kumimoji="0" lang="zh-TW" altLang="en-US" dirty="0">
                <a:latin typeface="標楷體" pitchFamily="65" charset="-120"/>
                <a:ea typeface="標楷體" pitchFamily="65" charset="-120"/>
              </a:rPr>
              <a:t>註</a:t>
            </a:r>
            <a:r>
              <a:rPr kumimoji="0" lang="en-US" altLang="zh-TW" dirty="0">
                <a:latin typeface="標楷體" pitchFamily="65" charset="-120"/>
                <a:ea typeface="標楷體" pitchFamily="65" charset="-120"/>
              </a:rPr>
              <a:t>:</a:t>
            </a:r>
            <a:r>
              <a:rPr kumimoji="0" lang="zh-TW" altLang="en-US" dirty="0">
                <a:latin typeface="標楷體" pitchFamily="65" charset="-120"/>
                <a:ea typeface="標楷體" pitchFamily="65" charset="-120"/>
              </a:rPr>
              <a:t>新收案病人伴隨疾病係依院所於</a:t>
            </a:r>
            <a:r>
              <a:rPr kumimoji="0" lang="en-US" altLang="zh-TW" dirty="0">
                <a:latin typeface="標楷體" pitchFamily="65" charset="-120"/>
                <a:ea typeface="標楷體" pitchFamily="65" charset="-120"/>
              </a:rPr>
              <a:t>VPN</a:t>
            </a:r>
            <a:r>
              <a:rPr kumimoji="0" lang="zh-TW" altLang="en-US" dirty="0">
                <a:latin typeface="標楷體" pitchFamily="65" charset="-120"/>
                <a:ea typeface="標楷體" pitchFamily="65" charset="-120"/>
              </a:rPr>
              <a:t>所登錄之資料統計。</a:t>
            </a:r>
            <a:endParaRPr kumimoji="0" lang="en-US" altLang="zh-TW" dirty="0">
              <a:latin typeface="標楷體" pitchFamily="65" charset="-120"/>
              <a:ea typeface="標楷體" pitchFamily="65" charset="-120"/>
            </a:endParaRPr>
          </a:p>
          <a:p>
            <a:pPr marL="628650" indent="-273050">
              <a:defRPr/>
            </a:pPr>
            <a:endParaRPr kumimoji="0" lang="zh-TW" altLang="en-US" dirty="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標題 1"/>
          <p:cNvSpPr>
            <a:spLocks noGrp="1"/>
          </p:cNvSpPr>
          <p:nvPr>
            <p:ph type="title"/>
          </p:nvPr>
        </p:nvSpPr>
        <p:spPr>
          <a:xfrm>
            <a:off x="179388" y="214313"/>
            <a:ext cx="8550275" cy="1143000"/>
          </a:xfrm>
        </p:spPr>
        <p:txBody>
          <a:bodyPr/>
          <a:lstStyle/>
          <a:p>
            <a:pPr eaLnBrk="1" hangingPunct="1"/>
            <a:r>
              <a:rPr kumimoji="1" lang="zh-TW" altLang="en-US" b="1" smtClean="0">
                <a:latin typeface="Times New Roman" pitchFamily="18" charset="0"/>
                <a:cs typeface="Times New Roman" pitchFamily="18" charset="0"/>
              </a:rPr>
              <a:t>執行成效</a:t>
            </a:r>
            <a:r>
              <a:rPr kumimoji="1" lang="en-US" altLang="zh-TW" b="1" smtClean="0">
                <a:latin typeface="Times New Roman" pitchFamily="18" charset="0"/>
                <a:cs typeface="Times New Roman" pitchFamily="18" charset="0"/>
              </a:rPr>
              <a:t>(4) </a:t>
            </a:r>
            <a:r>
              <a:rPr kumimoji="1" lang="zh-TW" altLang="en-US" b="1" smtClean="0">
                <a:latin typeface="Times New Roman" pitchFamily="18" charset="0"/>
                <a:cs typeface="Times New Roman" pitchFamily="18" charset="0"/>
              </a:rPr>
              <a:t>－收案病人疾病改善</a:t>
            </a:r>
            <a:br>
              <a:rPr kumimoji="1" lang="zh-TW" altLang="en-US" b="1" smtClean="0">
                <a:latin typeface="Times New Roman" pitchFamily="18" charset="0"/>
                <a:cs typeface="Times New Roman" pitchFamily="18" charset="0"/>
              </a:rPr>
            </a:br>
            <a:r>
              <a:rPr kumimoji="1" lang="zh-TW" altLang="en-US" b="1" smtClean="0">
                <a:latin typeface="Times New Roman" pitchFamily="18" charset="0"/>
                <a:cs typeface="Times New Roman" pitchFamily="18" charset="0"/>
              </a:rPr>
              <a:t>  情形</a:t>
            </a:r>
          </a:p>
        </p:txBody>
      </p:sp>
      <p:sp>
        <p:nvSpPr>
          <p:cNvPr id="6" name="投影片編號版面配置區 5"/>
          <p:cNvSpPr>
            <a:spLocks noGrp="1"/>
          </p:cNvSpPr>
          <p:nvPr>
            <p:ph type="sldNum" sz="quarter" idx="12"/>
          </p:nvPr>
        </p:nvSpPr>
        <p:spPr/>
        <p:txBody>
          <a:bodyPr/>
          <a:lstStyle/>
          <a:p>
            <a:pPr>
              <a:defRPr/>
            </a:pPr>
            <a:fld id="{B63548A1-7777-4575-AEB3-4FEAE99AC1A9}" type="slidenum">
              <a:rPr lang="zh-TW" altLang="en-US"/>
              <a:pPr>
                <a:defRPr/>
              </a:pPr>
              <a:t>18</a:t>
            </a:fld>
            <a:endParaRPr lang="zh-TW" altLang="en-US" dirty="0"/>
          </a:p>
        </p:txBody>
      </p:sp>
      <p:graphicFrame>
        <p:nvGraphicFramePr>
          <p:cNvPr id="7" name="內容版面配置區 6"/>
          <p:cNvGraphicFramePr>
            <a:graphicFrameLocks noGrp="1"/>
          </p:cNvGraphicFramePr>
          <p:nvPr>
            <p:ph idx="1"/>
          </p:nvPr>
        </p:nvGraphicFramePr>
        <p:xfrm>
          <a:off x="214313" y="1412875"/>
          <a:ext cx="8389937" cy="3124200"/>
        </p:xfrm>
        <a:graphic>
          <a:graphicData uri="http://schemas.openxmlformats.org/drawingml/2006/table">
            <a:tbl>
              <a:tblPr firstRow="1" bandRow="1">
                <a:tableStyleId>{5C22544A-7EE6-4342-B048-85BDC9FD1C3A}</a:tableStyleId>
              </a:tblPr>
              <a:tblGrid>
                <a:gridCol w="1549375"/>
                <a:gridCol w="936104"/>
                <a:gridCol w="1440160"/>
                <a:gridCol w="1368152"/>
                <a:gridCol w="1872208"/>
                <a:gridCol w="1224135"/>
              </a:tblGrid>
              <a:tr h="370840">
                <a:tc rowSpan="2">
                  <a:txBody>
                    <a:bodyPr/>
                    <a:lstStyle/>
                    <a:p>
                      <a:pPr algn="ctr"/>
                      <a:r>
                        <a:rPr lang="zh-TW" altLang="en-US" sz="2400" b="1" dirty="0" smtClean="0">
                          <a:solidFill>
                            <a:schemeClr val="bg1"/>
                          </a:solidFill>
                          <a:latin typeface="標楷體" pitchFamily="65" charset="-120"/>
                          <a:ea typeface="標楷體" pitchFamily="65" charset="-120"/>
                        </a:rPr>
                        <a:t>指標</a:t>
                      </a:r>
                      <a:endParaRPr lang="zh-TW" altLang="en-US" sz="2400" b="1" dirty="0">
                        <a:solidFill>
                          <a:schemeClr val="bg1"/>
                        </a:solidFill>
                        <a:latin typeface="標楷體" pitchFamily="65" charset="-120"/>
                        <a:ea typeface="標楷體" pitchFamily="65" charset="-120"/>
                      </a:endParaRPr>
                    </a:p>
                  </a:txBody>
                  <a:tcPr anchor="ctr">
                    <a:solidFill>
                      <a:srgbClr val="0070C0"/>
                    </a:solidFill>
                  </a:tcPr>
                </a:tc>
                <a:tc gridSpan="3">
                  <a:txBody>
                    <a:bodyPr/>
                    <a:lstStyle/>
                    <a:p>
                      <a:pPr algn="ctr"/>
                      <a:r>
                        <a:rPr lang="zh-TW" altLang="en-US" sz="2400" b="1" dirty="0" smtClean="0">
                          <a:solidFill>
                            <a:schemeClr val="bg1"/>
                          </a:solidFill>
                          <a:latin typeface="標楷體" pitchFamily="65" charset="-120"/>
                          <a:ea typeface="標楷體" pitchFamily="65" charset="-120"/>
                        </a:rPr>
                        <a:t>新收案時疾病狀態</a:t>
                      </a:r>
                      <a:endParaRPr lang="zh-TW" altLang="en-US" sz="2400" b="1" dirty="0">
                        <a:solidFill>
                          <a:schemeClr val="bg1"/>
                        </a:solidFill>
                        <a:latin typeface="標楷體" pitchFamily="65" charset="-120"/>
                        <a:ea typeface="標楷體" pitchFamily="65" charset="-120"/>
                      </a:endParaRPr>
                    </a:p>
                  </a:txBody>
                  <a:tcPr anchor="ctr">
                    <a:solidFill>
                      <a:srgbClr val="0070C0"/>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zh-TW" altLang="en-US" sz="2400" b="1" kern="1200" dirty="0">
                        <a:solidFill>
                          <a:schemeClr val="lt1"/>
                        </a:solidFill>
                        <a:latin typeface="標楷體" pitchFamily="65" charset="-120"/>
                        <a:ea typeface="標楷體" pitchFamily="65" charset="-120"/>
                        <a:cs typeface="+mn-cs"/>
                      </a:endParaRPr>
                    </a:p>
                  </a:txBody>
                  <a:tcPr/>
                </a:tc>
                <a:tc hMerge="1">
                  <a:txBody>
                    <a:bodyPr/>
                    <a:lstStyle/>
                    <a:p>
                      <a:pPr marL="0" algn="ctr" defTabSz="914400" rtl="0" eaLnBrk="1" latinLnBrk="0" hangingPunct="1"/>
                      <a:endParaRPr lang="zh-TW" altLang="en-US" sz="1600" b="1" kern="1200" dirty="0">
                        <a:solidFill>
                          <a:schemeClr val="lt1"/>
                        </a:solidFill>
                        <a:latin typeface="標楷體" pitchFamily="65" charset="-120"/>
                        <a:ea typeface="標楷體" pitchFamily="65" charset="-120"/>
                        <a:cs typeface="+mn-cs"/>
                      </a:endParaRPr>
                    </a:p>
                  </a:txBody>
                  <a:tcPr/>
                </a:tc>
                <a:tc rowSpan="2">
                  <a:txBody>
                    <a:bodyPr/>
                    <a:lstStyle/>
                    <a:p>
                      <a:pPr marL="0" algn="ctr" defTabSz="914400" rtl="0" eaLnBrk="1" latinLnBrk="0" hangingPunct="1"/>
                      <a:r>
                        <a:rPr lang="zh-TW" altLang="en-US" sz="1800" b="1" kern="1200" dirty="0" smtClean="0">
                          <a:solidFill>
                            <a:schemeClr val="bg1"/>
                          </a:solidFill>
                          <a:latin typeface="標楷體" pitchFamily="65" charset="-120"/>
                          <a:ea typeface="標楷體" pitchFamily="65" charset="-120"/>
                          <a:cs typeface="+mn-cs"/>
                        </a:rPr>
                        <a:t>加入本方案後改善之人數</a:t>
                      </a:r>
                      <a:r>
                        <a:rPr lang="en-US" altLang="zh-TW" sz="1800" b="1" kern="1200" dirty="0" smtClean="0">
                          <a:solidFill>
                            <a:schemeClr val="bg1"/>
                          </a:solidFill>
                          <a:latin typeface="標楷體" pitchFamily="65" charset="-120"/>
                          <a:ea typeface="標楷體" pitchFamily="65" charset="-120"/>
                          <a:cs typeface="+mn-cs"/>
                        </a:rPr>
                        <a:t>B</a:t>
                      </a:r>
                      <a:endParaRPr lang="zh-TW" altLang="en-US" sz="1800" b="1" kern="1200" dirty="0">
                        <a:solidFill>
                          <a:schemeClr val="bg1"/>
                        </a:solidFill>
                        <a:latin typeface="標楷體" pitchFamily="65" charset="-120"/>
                        <a:ea typeface="標楷體" pitchFamily="65" charset="-120"/>
                        <a:cs typeface="+mn-cs"/>
                      </a:endParaRPr>
                    </a:p>
                  </a:txBody>
                  <a:tcPr anchor="ctr">
                    <a:solidFill>
                      <a:srgbClr val="0070C0"/>
                    </a:solidFill>
                  </a:tcPr>
                </a:tc>
                <a:tc rowSpan="2">
                  <a:txBody>
                    <a:bodyPr/>
                    <a:lstStyle/>
                    <a:p>
                      <a:pPr marL="0" algn="ctr" defTabSz="914400" rtl="0" eaLnBrk="1" latinLnBrk="0" hangingPunct="1"/>
                      <a:r>
                        <a:rPr lang="zh-TW" altLang="en-US" sz="1800" b="1" kern="1200" dirty="0" smtClean="0">
                          <a:solidFill>
                            <a:schemeClr val="bg1"/>
                          </a:solidFill>
                          <a:latin typeface="標楷體" pitchFamily="65" charset="-120"/>
                          <a:ea typeface="標楷體" pitchFamily="65" charset="-120"/>
                          <a:cs typeface="+mn-cs"/>
                        </a:rPr>
                        <a:t>疾病狀態改善之人數占率</a:t>
                      </a:r>
                      <a:endParaRPr lang="en-US" altLang="zh-TW" sz="1800" b="1" kern="1200" dirty="0" smtClean="0">
                        <a:solidFill>
                          <a:schemeClr val="bg1"/>
                        </a:solidFill>
                        <a:latin typeface="標楷體" pitchFamily="65" charset="-120"/>
                        <a:ea typeface="標楷體" pitchFamily="65" charset="-120"/>
                        <a:cs typeface="+mn-cs"/>
                      </a:endParaRPr>
                    </a:p>
                    <a:p>
                      <a:pPr marL="0" algn="ctr" defTabSz="914400" rtl="0" eaLnBrk="1" latinLnBrk="0" hangingPunct="1"/>
                      <a:r>
                        <a:rPr lang="en-US" altLang="zh-TW" sz="2400" b="1" kern="1200" dirty="0" smtClean="0">
                          <a:solidFill>
                            <a:schemeClr val="bg1"/>
                          </a:solidFill>
                          <a:latin typeface="標楷體" pitchFamily="65" charset="-120"/>
                          <a:ea typeface="標楷體" pitchFamily="65" charset="-120"/>
                          <a:cs typeface="+mn-cs"/>
                        </a:rPr>
                        <a:t>B/A</a:t>
                      </a:r>
                      <a:endParaRPr lang="zh-TW" altLang="en-US" sz="2400" b="1" kern="1200" dirty="0">
                        <a:solidFill>
                          <a:schemeClr val="bg1"/>
                        </a:solidFill>
                        <a:latin typeface="標楷體" pitchFamily="65" charset="-120"/>
                        <a:ea typeface="標楷體" pitchFamily="65" charset="-120"/>
                        <a:cs typeface="+mn-cs"/>
                      </a:endParaRPr>
                    </a:p>
                  </a:txBody>
                  <a:tcPr anchor="ctr">
                    <a:solidFill>
                      <a:srgbClr val="0070C0"/>
                    </a:solidFill>
                  </a:tcPr>
                </a:tc>
              </a:tr>
              <a:tr h="370840">
                <a:tc vMerge="1">
                  <a:txBody>
                    <a:bodyPr/>
                    <a:lstStyle/>
                    <a:p>
                      <a:pPr algn="ctr"/>
                      <a:endParaRPr lang="zh-TW" altLang="en-US" sz="2400" dirty="0">
                        <a:latin typeface="標楷體" pitchFamily="65" charset="-120"/>
                        <a:ea typeface="標楷體" pitchFamily="65" charset="-120"/>
                      </a:endParaRPr>
                    </a:p>
                  </a:txBody>
                  <a:tcPr/>
                </a:tc>
                <a:tc>
                  <a:txBody>
                    <a:bodyPr/>
                    <a:lstStyle/>
                    <a:p>
                      <a:pPr algn="ctr"/>
                      <a:r>
                        <a:rPr lang="zh-TW" altLang="en-US" sz="2400" b="1" dirty="0" smtClean="0">
                          <a:solidFill>
                            <a:schemeClr val="bg1"/>
                          </a:solidFill>
                          <a:latin typeface="標楷體" pitchFamily="65" charset="-120"/>
                          <a:ea typeface="標楷體" pitchFamily="65" charset="-120"/>
                        </a:rPr>
                        <a:t>異常狀態</a:t>
                      </a:r>
                      <a:endParaRPr lang="zh-TW" altLang="en-US" sz="2400" b="1" dirty="0">
                        <a:solidFill>
                          <a:schemeClr val="bg1"/>
                        </a:solidFill>
                        <a:latin typeface="標楷體" pitchFamily="65" charset="-120"/>
                        <a:ea typeface="標楷體" pitchFamily="65" charset="-120"/>
                      </a:endParaRPr>
                    </a:p>
                  </a:txBody>
                  <a:tcPr anchor="ctr">
                    <a:solidFill>
                      <a:srgbClr val="0070C0"/>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TW" altLang="en-US" sz="2400" b="1" kern="1200" dirty="0" smtClean="0">
                          <a:solidFill>
                            <a:schemeClr val="bg1"/>
                          </a:solidFill>
                          <a:latin typeface="標楷體" pitchFamily="65" charset="-120"/>
                          <a:ea typeface="標楷體" pitchFamily="65" charset="-120"/>
                          <a:cs typeface="+mn-cs"/>
                        </a:rPr>
                        <a:t>病人數</a:t>
                      </a:r>
                      <a:r>
                        <a:rPr lang="en-US" altLang="zh-TW" sz="2400" b="1" kern="1200" dirty="0" smtClean="0">
                          <a:solidFill>
                            <a:schemeClr val="bg1"/>
                          </a:solidFill>
                          <a:latin typeface="標楷體" pitchFamily="65" charset="-120"/>
                          <a:ea typeface="標楷體" pitchFamily="65" charset="-120"/>
                          <a:cs typeface="+mn-cs"/>
                        </a:rPr>
                        <a:t>A</a:t>
                      </a:r>
                      <a:endParaRPr lang="zh-TW" altLang="en-US" sz="2400" b="1" kern="1200" dirty="0">
                        <a:solidFill>
                          <a:schemeClr val="bg1"/>
                        </a:solidFill>
                        <a:latin typeface="標楷體" pitchFamily="65" charset="-120"/>
                        <a:ea typeface="標楷體" pitchFamily="65" charset="-120"/>
                        <a:cs typeface="+mn-cs"/>
                      </a:endParaRPr>
                    </a:p>
                  </a:txBody>
                  <a:tcPr anchor="ctr">
                    <a:solidFill>
                      <a:srgbClr val="0070C0"/>
                    </a:solidFill>
                  </a:tcPr>
                </a:tc>
                <a:tc>
                  <a:txBody>
                    <a:bodyPr/>
                    <a:lstStyle/>
                    <a:p>
                      <a:pPr marL="0" algn="ctr" defTabSz="914400" rtl="0" eaLnBrk="1" latinLnBrk="0" hangingPunct="1"/>
                      <a:r>
                        <a:rPr lang="zh-TW" altLang="en-US" sz="2400" b="1" kern="1200" dirty="0" smtClean="0">
                          <a:solidFill>
                            <a:schemeClr val="bg1"/>
                          </a:solidFill>
                          <a:latin typeface="標楷體" pitchFamily="65" charset="-120"/>
                          <a:ea typeface="標楷體" pitchFamily="65" charset="-120"/>
                          <a:cs typeface="+mn-cs"/>
                        </a:rPr>
                        <a:t>占率</a:t>
                      </a:r>
                      <a:endParaRPr lang="zh-TW" altLang="en-US" sz="1600" b="1" kern="1200" dirty="0">
                        <a:solidFill>
                          <a:schemeClr val="bg1"/>
                        </a:solidFill>
                        <a:latin typeface="標楷體" pitchFamily="65" charset="-120"/>
                        <a:ea typeface="標楷體" pitchFamily="65" charset="-120"/>
                        <a:cs typeface="+mn-cs"/>
                      </a:endParaRPr>
                    </a:p>
                  </a:txBody>
                  <a:tcPr anchor="ctr">
                    <a:solidFill>
                      <a:srgbClr val="0070C0"/>
                    </a:solidFill>
                  </a:tcPr>
                </a:tc>
                <a:tc vMerge="1">
                  <a:txBody>
                    <a:bodyPr/>
                    <a:lstStyle/>
                    <a:p>
                      <a:pPr marL="0" algn="ctr" defTabSz="914400" rtl="0" eaLnBrk="1" latinLnBrk="0" hangingPunct="1"/>
                      <a:endParaRPr lang="zh-TW" altLang="en-US" sz="1800" b="1" kern="1200" dirty="0">
                        <a:solidFill>
                          <a:schemeClr val="lt1"/>
                        </a:solidFill>
                        <a:latin typeface="標楷體" pitchFamily="65" charset="-120"/>
                        <a:ea typeface="標楷體" pitchFamily="65" charset="-120"/>
                        <a:cs typeface="+mn-cs"/>
                      </a:endParaRPr>
                    </a:p>
                  </a:txBody>
                  <a:tcPr/>
                </a:tc>
                <a:tc vMerge="1">
                  <a:txBody>
                    <a:bodyPr/>
                    <a:lstStyle/>
                    <a:p>
                      <a:pPr marL="0" algn="ctr" defTabSz="914400" rtl="0" eaLnBrk="1" latinLnBrk="0" hangingPunct="1"/>
                      <a:endParaRPr lang="zh-TW" altLang="en-US" sz="2400" b="1" kern="1200" dirty="0">
                        <a:solidFill>
                          <a:schemeClr val="lt1"/>
                        </a:solidFill>
                        <a:latin typeface="標楷體" pitchFamily="65" charset="-120"/>
                        <a:ea typeface="標楷體" pitchFamily="65" charset="-120"/>
                        <a:cs typeface="+mn-cs"/>
                      </a:endParaRPr>
                    </a:p>
                  </a:txBody>
                  <a:tcPr/>
                </a:tc>
              </a:tr>
              <a:tr h="370840">
                <a:tc>
                  <a:txBody>
                    <a:bodyPr/>
                    <a:lstStyle/>
                    <a:p>
                      <a:r>
                        <a:rPr lang="zh-TW" altLang="en-US" sz="1400" dirty="0" smtClean="0">
                          <a:latin typeface="標楷體" pitchFamily="65" charset="-120"/>
                          <a:ea typeface="標楷體" pitchFamily="65" charset="-120"/>
                        </a:rPr>
                        <a:t>血壓控制</a:t>
                      </a:r>
                      <a:endParaRPr lang="zh-TW" altLang="en-US" sz="1400" dirty="0">
                        <a:latin typeface="標楷體" pitchFamily="65" charset="-120"/>
                        <a:ea typeface="標楷體" pitchFamily="65" charset="-120"/>
                      </a:endParaRPr>
                    </a:p>
                  </a:txBody>
                  <a:tcPr anchor="ctr"/>
                </a:tc>
                <a:tc>
                  <a:txBody>
                    <a:bodyPr/>
                    <a:lstStyle/>
                    <a:p>
                      <a:pPr algn="ctr" fontAlgn="b"/>
                      <a:r>
                        <a:rPr lang="zh-TW" altLang="en-US" sz="1400" kern="1200" dirty="0" smtClean="0">
                          <a:solidFill>
                            <a:schemeClr val="dk1"/>
                          </a:solidFill>
                          <a:latin typeface="標楷體" pitchFamily="65" charset="-120"/>
                          <a:ea typeface="標楷體" pitchFamily="65" charset="-120"/>
                          <a:cs typeface="+mn-cs"/>
                        </a:rPr>
                        <a:t>≧</a:t>
                      </a:r>
                      <a:r>
                        <a:rPr lang="en-US" sz="1400" kern="1200" dirty="0" smtClean="0">
                          <a:solidFill>
                            <a:schemeClr val="dk1"/>
                          </a:solidFill>
                          <a:latin typeface="標楷體" pitchFamily="65" charset="-120"/>
                          <a:ea typeface="標楷體" pitchFamily="65" charset="-120"/>
                          <a:cs typeface="+mn-cs"/>
                        </a:rPr>
                        <a:t>140/90 mmHg</a:t>
                      </a:r>
                      <a:endParaRPr lang="en-US" altLang="zh-TW" sz="1400" b="0" i="0" u="none" strike="noStrike" dirty="0">
                        <a:latin typeface="標楷體" pitchFamily="65" charset="-120"/>
                        <a:ea typeface="標楷體" pitchFamily="65" charset="-120"/>
                        <a:cs typeface="Times New Roman" pitchFamily="18" charset="0"/>
                      </a:endParaRPr>
                    </a:p>
                  </a:txBody>
                  <a:tcPr marL="9525" marR="9525" marT="9525" marB="0" anchor="ctr"/>
                </a:tc>
                <a:tc>
                  <a:txBody>
                    <a:bodyPr/>
                    <a:lstStyle/>
                    <a:p>
                      <a:pPr algn="r" fontAlgn="b"/>
                      <a:r>
                        <a:rPr lang="en-US" altLang="zh-TW" sz="1400" b="0" i="0" u="none" strike="noStrike" dirty="0" smtClean="0">
                          <a:latin typeface="新細明體"/>
                        </a:rPr>
                        <a:t>11,138</a:t>
                      </a:r>
                      <a:endParaRPr lang="en-US" altLang="zh-TW" sz="1400" b="0" i="0" u="none" strike="noStrike" dirty="0">
                        <a:latin typeface="新細明體"/>
                      </a:endParaRPr>
                    </a:p>
                  </a:txBody>
                  <a:tcPr marL="9525" marR="9525" marT="9525" marB="0" anchor="ctr"/>
                </a:tc>
                <a:tc>
                  <a:txBody>
                    <a:bodyPr/>
                    <a:lstStyle/>
                    <a:p>
                      <a:pPr algn="ctr" fontAlgn="b"/>
                      <a:r>
                        <a:rPr lang="en-US" altLang="zh-TW" sz="1400" b="0" i="0" u="none" strike="noStrike" dirty="0">
                          <a:latin typeface="新細明體"/>
                        </a:rPr>
                        <a:t>14.35%</a:t>
                      </a:r>
                    </a:p>
                  </a:txBody>
                  <a:tcPr marL="9525" marR="9525" marT="9525" marB="0" anchor="ctr"/>
                </a:tc>
                <a:tc>
                  <a:txBody>
                    <a:bodyPr/>
                    <a:lstStyle/>
                    <a:p>
                      <a:pPr algn="r" fontAlgn="b"/>
                      <a:r>
                        <a:rPr lang="en-US" altLang="zh-TW" sz="1400" b="0" i="0" u="none" strike="noStrike" dirty="0">
                          <a:latin typeface="新細明體"/>
                        </a:rPr>
                        <a:t>1524</a:t>
                      </a:r>
                    </a:p>
                  </a:txBody>
                  <a:tcPr marL="9525" marR="9525" marT="9525" marB="0" anchor="ctr"/>
                </a:tc>
                <a:tc>
                  <a:txBody>
                    <a:bodyPr/>
                    <a:lstStyle/>
                    <a:p>
                      <a:pPr algn="r" fontAlgn="b"/>
                      <a:r>
                        <a:rPr lang="en-US" altLang="zh-TW" sz="1400" b="0" i="0" u="none" strike="noStrike" dirty="0">
                          <a:latin typeface="新細明體"/>
                        </a:rPr>
                        <a:t>13.7%</a:t>
                      </a:r>
                    </a:p>
                  </a:txBody>
                  <a:tcPr marL="9525" marR="9525" marT="9525" marB="0" anchor="ctr"/>
                </a:tc>
              </a:tr>
              <a:tr h="370840">
                <a:tc>
                  <a:txBody>
                    <a:bodyPr/>
                    <a:lstStyle/>
                    <a:p>
                      <a:r>
                        <a:rPr lang="zh-TW" altLang="en-US" sz="1400" kern="1200" dirty="0" smtClean="0">
                          <a:solidFill>
                            <a:schemeClr val="dk1"/>
                          </a:solidFill>
                          <a:latin typeface="標楷體" pitchFamily="65" charset="-120"/>
                          <a:ea typeface="標楷體" pitchFamily="65" charset="-120"/>
                          <a:cs typeface="+mn-cs"/>
                        </a:rPr>
                        <a:t>糖尿病患</a:t>
                      </a:r>
                      <a:r>
                        <a:rPr lang="en-US" sz="1400" kern="1200" dirty="0" smtClean="0">
                          <a:solidFill>
                            <a:schemeClr val="dk1"/>
                          </a:solidFill>
                          <a:latin typeface="標楷體" pitchFamily="65" charset="-120"/>
                          <a:ea typeface="標楷體" pitchFamily="65" charset="-120"/>
                          <a:cs typeface="+mn-cs"/>
                        </a:rPr>
                        <a:t>HbA1c</a:t>
                      </a:r>
                      <a:r>
                        <a:rPr lang="zh-TW" altLang="en-US" sz="1400" kern="1200" dirty="0" smtClean="0">
                          <a:solidFill>
                            <a:schemeClr val="dk1"/>
                          </a:solidFill>
                          <a:latin typeface="標楷體" pitchFamily="65" charset="-120"/>
                          <a:ea typeface="標楷體" pitchFamily="65" charset="-120"/>
                          <a:cs typeface="+mn-cs"/>
                        </a:rPr>
                        <a:t>控制</a:t>
                      </a:r>
                      <a:endParaRPr lang="zh-TW" altLang="en-US" sz="1400" dirty="0">
                        <a:latin typeface="標楷體" pitchFamily="65" charset="-120"/>
                        <a:ea typeface="標楷體" pitchFamily="65" charset="-120"/>
                      </a:endParaRPr>
                    </a:p>
                  </a:txBody>
                  <a:tcPr anchor="ctr"/>
                </a:tc>
                <a:tc>
                  <a:txBody>
                    <a:bodyPr/>
                    <a:lstStyle/>
                    <a:p>
                      <a:pPr algn="ctr" fontAlgn="b"/>
                      <a:r>
                        <a:rPr lang="zh-TW" altLang="en-US" sz="1400" kern="1200" dirty="0" smtClean="0">
                          <a:solidFill>
                            <a:schemeClr val="dk1"/>
                          </a:solidFill>
                          <a:latin typeface="標楷體" pitchFamily="65" charset="-120"/>
                          <a:ea typeface="標楷體" pitchFamily="65" charset="-120"/>
                          <a:cs typeface="+mn-cs"/>
                        </a:rPr>
                        <a:t>≧</a:t>
                      </a:r>
                      <a:r>
                        <a:rPr lang="en-US" sz="1400" kern="1200" dirty="0" smtClean="0">
                          <a:solidFill>
                            <a:schemeClr val="dk1"/>
                          </a:solidFill>
                          <a:latin typeface="標楷體" pitchFamily="65" charset="-120"/>
                          <a:ea typeface="標楷體" pitchFamily="65" charset="-120"/>
                          <a:cs typeface="+mn-cs"/>
                        </a:rPr>
                        <a:t>7.0%</a:t>
                      </a:r>
                      <a:endParaRPr lang="en-US" altLang="zh-TW" sz="1400" b="0" i="0" u="none" strike="noStrike" dirty="0">
                        <a:latin typeface="標楷體" pitchFamily="65" charset="-120"/>
                        <a:ea typeface="標楷體" pitchFamily="65" charset="-120"/>
                        <a:cs typeface="Times New Roman" pitchFamily="18" charset="0"/>
                      </a:endParaRPr>
                    </a:p>
                  </a:txBody>
                  <a:tcPr marL="9525" marR="9525" marT="9525" marB="0" anchor="ctr"/>
                </a:tc>
                <a:tc>
                  <a:txBody>
                    <a:bodyPr/>
                    <a:lstStyle/>
                    <a:p>
                      <a:pPr algn="r" fontAlgn="b"/>
                      <a:r>
                        <a:rPr lang="en-US" altLang="zh-TW" sz="1400" b="0" i="0" u="none" strike="noStrike" dirty="0" smtClean="0">
                          <a:latin typeface="新細明體"/>
                        </a:rPr>
                        <a:t>29,586</a:t>
                      </a:r>
                      <a:endParaRPr lang="en-US" altLang="zh-TW" sz="1400" b="0" i="0" u="none" strike="noStrike" dirty="0">
                        <a:latin typeface="新細明體"/>
                      </a:endParaRPr>
                    </a:p>
                  </a:txBody>
                  <a:tcPr marL="9525" marR="9525" marT="9525" marB="0" anchor="ctr"/>
                </a:tc>
                <a:tc>
                  <a:txBody>
                    <a:bodyPr/>
                    <a:lstStyle/>
                    <a:p>
                      <a:pPr algn="ctr" fontAlgn="b"/>
                      <a:r>
                        <a:rPr lang="en-US" altLang="zh-TW" sz="1400" b="0" i="0" u="none" strike="noStrike" dirty="0">
                          <a:latin typeface="新細明體"/>
                        </a:rPr>
                        <a:t>68.26</a:t>
                      </a:r>
                      <a:r>
                        <a:rPr lang="en-US" altLang="zh-TW" sz="1400" b="0" i="0" u="none" strike="noStrike" dirty="0" smtClean="0">
                          <a:latin typeface="新細明體"/>
                        </a:rPr>
                        <a:t>%</a:t>
                      </a:r>
                      <a:r>
                        <a:rPr lang="zh-TW" altLang="en-US" sz="1400" b="0" i="0" u="none" strike="noStrike" dirty="0" smtClean="0">
                          <a:latin typeface="新細明體"/>
                        </a:rPr>
                        <a:t>註</a:t>
                      </a:r>
                      <a:endParaRPr lang="en-US" altLang="zh-TW" sz="1400" b="0" i="0" u="none" strike="noStrike" dirty="0">
                        <a:latin typeface="新細明體"/>
                      </a:endParaRPr>
                    </a:p>
                  </a:txBody>
                  <a:tcPr marL="9525" marR="9525" marT="9525" marB="0" anchor="ctr"/>
                </a:tc>
                <a:tc>
                  <a:txBody>
                    <a:bodyPr/>
                    <a:lstStyle/>
                    <a:p>
                      <a:pPr algn="r" fontAlgn="b"/>
                      <a:r>
                        <a:rPr lang="en-US" altLang="zh-TW" sz="1400" b="0" i="0" u="none" strike="noStrike" dirty="0">
                          <a:latin typeface="新細明體"/>
                        </a:rPr>
                        <a:t>2262</a:t>
                      </a:r>
                    </a:p>
                  </a:txBody>
                  <a:tcPr marL="9525" marR="9525" marT="9525" marB="0" anchor="ctr"/>
                </a:tc>
                <a:tc>
                  <a:txBody>
                    <a:bodyPr/>
                    <a:lstStyle/>
                    <a:p>
                      <a:pPr algn="r" fontAlgn="b"/>
                      <a:r>
                        <a:rPr lang="en-US" altLang="zh-TW" sz="1400" b="0" i="0" u="none" strike="noStrike" dirty="0">
                          <a:latin typeface="新細明體"/>
                        </a:rPr>
                        <a:t>7.6%</a:t>
                      </a:r>
                    </a:p>
                  </a:txBody>
                  <a:tcPr marL="9525" marR="9525" marT="9525" marB="0" anchor="ctr"/>
                </a:tc>
              </a:tr>
              <a:tr h="370840">
                <a:tc>
                  <a:txBody>
                    <a:bodyPr/>
                    <a:lstStyle/>
                    <a:p>
                      <a:r>
                        <a:rPr lang="zh-TW" altLang="en-US" sz="1400" kern="1200" dirty="0" smtClean="0">
                          <a:solidFill>
                            <a:schemeClr val="dk1"/>
                          </a:solidFill>
                          <a:latin typeface="標楷體" pitchFamily="65" charset="-120"/>
                          <a:ea typeface="標楷體" pitchFamily="65" charset="-120"/>
                          <a:cs typeface="+mn-cs"/>
                        </a:rPr>
                        <a:t>低密度脂蛋白</a:t>
                      </a:r>
                      <a:r>
                        <a:rPr lang="en-US" sz="1400" kern="1200" dirty="0" smtClean="0">
                          <a:solidFill>
                            <a:schemeClr val="dk1"/>
                          </a:solidFill>
                          <a:latin typeface="標楷體" pitchFamily="65" charset="-120"/>
                          <a:ea typeface="標楷體" pitchFamily="65" charset="-120"/>
                          <a:cs typeface="+mn-cs"/>
                        </a:rPr>
                        <a:t>(LDL)</a:t>
                      </a:r>
                      <a:r>
                        <a:rPr lang="zh-TW" altLang="en-US" sz="1400" kern="1200" dirty="0" smtClean="0">
                          <a:solidFill>
                            <a:schemeClr val="dk1"/>
                          </a:solidFill>
                          <a:latin typeface="標楷體" pitchFamily="65" charset="-120"/>
                          <a:ea typeface="標楷體" pitchFamily="65" charset="-120"/>
                          <a:cs typeface="+mn-cs"/>
                        </a:rPr>
                        <a:t>控制</a:t>
                      </a:r>
                      <a:endParaRPr lang="zh-TW" altLang="en-US" sz="1400" dirty="0">
                        <a:latin typeface="標楷體" pitchFamily="65" charset="-120"/>
                        <a:ea typeface="標楷體" pitchFamily="65" charset="-120"/>
                      </a:endParaRPr>
                    </a:p>
                  </a:txBody>
                  <a:tcPr anchor="ctr"/>
                </a:tc>
                <a:tc>
                  <a:txBody>
                    <a:bodyPr/>
                    <a:lstStyle/>
                    <a:p>
                      <a:pPr algn="ctr" fontAlgn="b"/>
                      <a:r>
                        <a:rPr lang="zh-TW" altLang="en-US" sz="1400" kern="1200" dirty="0" smtClean="0">
                          <a:solidFill>
                            <a:schemeClr val="dk1"/>
                          </a:solidFill>
                          <a:latin typeface="標楷體" pitchFamily="65" charset="-120"/>
                          <a:ea typeface="標楷體" pitchFamily="65" charset="-120"/>
                          <a:cs typeface="+mn-cs"/>
                        </a:rPr>
                        <a:t>≧</a:t>
                      </a:r>
                      <a:r>
                        <a:rPr lang="en-US" sz="1400" kern="1200" dirty="0" smtClean="0">
                          <a:solidFill>
                            <a:schemeClr val="dk1"/>
                          </a:solidFill>
                          <a:latin typeface="標楷體" pitchFamily="65" charset="-120"/>
                          <a:ea typeface="標楷體" pitchFamily="65" charset="-120"/>
                          <a:cs typeface="+mn-cs"/>
                        </a:rPr>
                        <a:t>130 mg/dl</a:t>
                      </a:r>
                      <a:endParaRPr lang="en-US" altLang="zh-TW" sz="1400" b="0" i="0" u="none" strike="noStrike" dirty="0">
                        <a:latin typeface="標楷體" pitchFamily="65" charset="-120"/>
                        <a:ea typeface="標楷體" pitchFamily="65" charset="-120"/>
                        <a:cs typeface="Times New Roman" pitchFamily="18" charset="0"/>
                      </a:endParaRPr>
                    </a:p>
                  </a:txBody>
                  <a:tcPr marL="9525" marR="9525" marT="9525" marB="0" anchor="ctr"/>
                </a:tc>
                <a:tc>
                  <a:txBody>
                    <a:bodyPr/>
                    <a:lstStyle/>
                    <a:p>
                      <a:pPr algn="r" fontAlgn="b"/>
                      <a:r>
                        <a:rPr lang="en-US" altLang="zh-TW" sz="1400" b="0" i="0" u="none" strike="noStrike" dirty="0" smtClean="0">
                          <a:latin typeface="新細明體"/>
                        </a:rPr>
                        <a:t>20,444</a:t>
                      </a:r>
                      <a:endParaRPr lang="en-US" altLang="zh-TW" sz="1400" b="0" i="0" u="none" strike="noStrike" dirty="0">
                        <a:latin typeface="新細明體"/>
                      </a:endParaRPr>
                    </a:p>
                  </a:txBody>
                  <a:tcPr marL="9525" marR="9525" marT="9525" marB="0" anchor="ctr"/>
                </a:tc>
                <a:tc>
                  <a:txBody>
                    <a:bodyPr/>
                    <a:lstStyle/>
                    <a:p>
                      <a:pPr algn="ctr" fontAlgn="b"/>
                      <a:r>
                        <a:rPr lang="en-US" altLang="zh-TW" sz="1400" b="0" i="0" u="none" strike="noStrike" dirty="0">
                          <a:latin typeface="新細明體"/>
                        </a:rPr>
                        <a:t>26.35%</a:t>
                      </a:r>
                    </a:p>
                  </a:txBody>
                  <a:tcPr marL="9525" marR="9525" marT="9525" marB="0" anchor="ctr"/>
                </a:tc>
                <a:tc>
                  <a:txBody>
                    <a:bodyPr/>
                    <a:lstStyle/>
                    <a:p>
                      <a:pPr algn="r" fontAlgn="b"/>
                      <a:r>
                        <a:rPr lang="en-US" altLang="zh-TW" sz="1400" b="0" i="0" u="none" strike="noStrike" dirty="0">
                          <a:latin typeface="新細明體"/>
                        </a:rPr>
                        <a:t>3952</a:t>
                      </a:r>
                    </a:p>
                  </a:txBody>
                  <a:tcPr marL="9525" marR="9525" marT="9525" marB="0" anchor="ctr"/>
                </a:tc>
                <a:tc>
                  <a:txBody>
                    <a:bodyPr/>
                    <a:lstStyle/>
                    <a:p>
                      <a:pPr algn="r" fontAlgn="b"/>
                      <a:r>
                        <a:rPr lang="en-US" altLang="zh-TW" sz="1400" b="0" i="0" u="none" strike="noStrike" dirty="0">
                          <a:latin typeface="新細明體"/>
                        </a:rPr>
                        <a:t>19.3%</a:t>
                      </a:r>
                    </a:p>
                  </a:txBody>
                  <a:tcPr marL="9525" marR="9525" marT="9525" marB="0" anchor="ctr"/>
                </a:tc>
              </a:tr>
              <a:tr h="370840">
                <a:tc>
                  <a:txBody>
                    <a:bodyPr/>
                    <a:lstStyle/>
                    <a:p>
                      <a:r>
                        <a:rPr lang="zh-TW" altLang="en-US" sz="1400" kern="1200" dirty="0" smtClean="0">
                          <a:solidFill>
                            <a:schemeClr val="dk1"/>
                          </a:solidFill>
                          <a:latin typeface="標楷體" pitchFamily="65" charset="-120"/>
                          <a:ea typeface="標楷體" pitchFamily="65" charset="-120"/>
                          <a:cs typeface="+mn-cs"/>
                        </a:rPr>
                        <a:t>戒菸</a:t>
                      </a:r>
                      <a:endParaRPr lang="zh-TW" altLang="en-US" sz="1400" dirty="0">
                        <a:latin typeface="標楷體" pitchFamily="65" charset="-120"/>
                        <a:ea typeface="標楷體" pitchFamily="65" charset="-120"/>
                      </a:endParaRPr>
                    </a:p>
                  </a:txBody>
                  <a:tcPr anchor="ctr"/>
                </a:tc>
                <a:tc>
                  <a:txBody>
                    <a:bodyPr/>
                    <a:lstStyle/>
                    <a:p>
                      <a:pPr algn="ctr" fontAlgn="b"/>
                      <a:r>
                        <a:rPr lang="zh-TW" altLang="en-US" sz="1400" kern="1200" dirty="0" smtClean="0">
                          <a:solidFill>
                            <a:schemeClr val="dk1"/>
                          </a:solidFill>
                          <a:latin typeface="標楷體" pitchFamily="65" charset="-120"/>
                          <a:ea typeface="標楷體" pitchFamily="65" charset="-120"/>
                          <a:cs typeface="+mn-cs"/>
                        </a:rPr>
                        <a:t>抽菸</a:t>
                      </a:r>
                      <a:endParaRPr lang="en-US" altLang="zh-TW" sz="1400" b="0" i="0" u="none" strike="noStrike" dirty="0">
                        <a:latin typeface="標楷體" pitchFamily="65" charset="-120"/>
                        <a:ea typeface="標楷體" pitchFamily="65" charset="-120"/>
                        <a:cs typeface="Times New Roman" pitchFamily="18" charset="0"/>
                      </a:endParaRPr>
                    </a:p>
                  </a:txBody>
                  <a:tcPr marL="9525" marR="9525" marT="9525" marB="0" anchor="ctr"/>
                </a:tc>
                <a:tc>
                  <a:txBody>
                    <a:bodyPr/>
                    <a:lstStyle/>
                    <a:p>
                      <a:pPr algn="r" fontAlgn="b"/>
                      <a:r>
                        <a:rPr lang="en-US" altLang="zh-TW" sz="1400" b="0" i="0" u="none" strike="noStrike" dirty="0" smtClean="0">
                          <a:latin typeface="新細明體"/>
                        </a:rPr>
                        <a:t>12,201</a:t>
                      </a:r>
                      <a:endParaRPr lang="en-US" altLang="zh-TW" sz="1400" b="0" i="0" u="none" strike="noStrike" dirty="0">
                        <a:latin typeface="新細明體"/>
                      </a:endParaRPr>
                    </a:p>
                  </a:txBody>
                  <a:tcPr marL="9525" marR="9525" marT="9525" marB="0" anchor="ctr"/>
                </a:tc>
                <a:tc>
                  <a:txBody>
                    <a:bodyPr/>
                    <a:lstStyle/>
                    <a:p>
                      <a:pPr algn="ctr" fontAlgn="b"/>
                      <a:r>
                        <a:rPr lang="en-US" altLang="zh-TW" sz="1400" b="0" i="0" u="none" strike="noStrike" dirty="0">
                          <a:latin typeface="新細明體"/>
                        </a:rPr>
                        <a:t>15.72%</a:t>
                      </a:r>
                    </a:p>
                  </a:txBody>
                  <a:tcPr marL="9525" marR="9525" marT="9525" marB="0" anchor="ctr"/>
                </a:tc>
                <a:tc>
                  <a:txBody>
                    <a:bodyPr/>
                    <a:lstStyle/>
                    <a:p>
                      <a:pPr algn="r" fontAlgn="b"/>
                      <a:r>
                        <a:rPr lang="en-US" altLang="zh-TW" sz="1400" b="0" i="0" u="none" strike="noStrike" dirty="0">
                          <a:latin typeface="新細明體"/>
                        </a:rPr>
                        <a:t>1023</a:t>
                      </a:r>
                    </a:p>
                  </a:txBody>
                  <a:tcPr marL="9525" marR="9525" marT="9525" marB="0" anchor="ctr"/>
                </a:tc>
                <a:tc>
                  <a:txBody>
                    <a:bodyPr/>
                    <a:lstStyle/>
                    <a:p>
                      <a:pPr algn="r" fontAlgn="b"/>
                      <a:r>
                        <a:rPr lang="en-US" altLang="zh-TW" sz="1400" b="0" i="0" u="none" strike="noStrike" dirty="0">
                          <a:latin typeface="新細明體"/>
                        </a:rPr>
                        <a:t>8.4%</a:t>
                      </a:r>
                    </a:p>
                  </a:txBody>
                  <a:tcPr marL="9525" marR="9525" marT="9525" marB="0" anchor="ctr"/>
                </a:tc>
              </a:tr>
            </a:tbl>
          </a:graphicData>
        </a:graphic>
      </p:graphicFrame>
      <p:sp>
        <p:nvSpPr>
          <p:cNvPr id="11300" name="文字方塊 7"/>
          <p:cNvSpPr txBox="1">
            <a:spLocks noChangeArrowheads="1"/>
          </p:cNvSpPr>
          <p:nvPr/>
        </p:nvSpPr>
        <p:spPr bwMode="auto">
          <a:xfrm>
            <a:off x="539750" y="4652963"/>
            <a:ext cx="8353425" cy="2289175"/>
          </a:xfrm>
          <a:prstGeom prst="rect">
            <a:avLst/>
          </a:prstGeom>
          <a:noFill/>
          <a:ln w="9525">
            <a:noFill/>
            <a:miter lim="800000"/>
            <a:headEnd/>
            <a:tailEnd/>
          </a:ln>
        </p:spPr>
        <p:txBody>
          <a:bodyPr>
            <a:spAutoFit/>
          </a:bodyPr>
          <a:lstStyle/>
          <a:p>
            <a:r>
              <a:rPr kumimoji="0" lang="zh-TW" altLang="en-US">
                <a:latin typeface="標楷體" pitchFamily="65" charset="-120"/>
                <a:ea typeface="標楷體" pitchFamily="65" charset="-120"/>
              </a:rPr>
              <a:t>註：</a:t>
            </a:r>
            <a:r>
              <a:rPr kumimoji="0" lang="en-US" altLang="zh-TW">
                <a:latin typeface="標楷體" pitchFamily="65" charset="-120"/>
                <a:ea typeface="標楷體" pitchFamily="65" charset="-120"/>
              </a:rPr>
              <a:t>1.</a:t>
            </a:r>
            <a:r>
              <a:rPr kumimoji="0" lang="zh-TW" altLang="en-US">
                <a:latin typeface="標楷體" pitchFamily="65" charset="-120"/>
                <a:ea typeface="標楷體" pitchFamily="65" charset="-120"/>
              </a:rPr>
              <a:t>資料來源：依</a:t>
            </a:r>
            <a:r>
              <a:rPr kumimoji="0" lang="en-US" altLang="zh-TW">
                <a:latin typeface="標楷體" pitchFamily="65" charset="-120"/>
                <a:ea typeface="標楷體" pitchFamily="65" charset="-120"/>
              </a:rPr>
              <a:t>101.2.16</a:t>
            </a:r>
            <a:r>
              <a:rPr kumimoji="0" lang="zh-TW" altLang="en-US">
                <a:latin typeface="標楷體" pitchFamily="65" charset="-120"/>
                <a:ea typeface="標楷體" pitchFamily="65" charset="-120"/>
              </a:rPr>
              <a:t>截取本局倉儲資料慢性腎臟病資料檔統計。</a:t>
            </a:r>
            <a:endParaRPr kumimoji="0" lang="en-US" altLang="zh-TW">
              <a:latin typeface="標楷體" pitchFamily="65" charset="-120"/>
              <a:ea typeface="標楷體" pitchFamily="65" charset="-120"/>
            </a:endParaRPr>
          </a:p>
          <a:p>
            <a:r>
              <a:rPr kumimoji="0" lang="en-US" altLang="zh-TW">
                <a:latin typeface="標楷體" pitchFamily="65" charset="-120"/>
                <a:ea typeface="標楷體" pitchFamily="65" charset="-120"/>
              </a:rPr>
              <a:t>    2.</a:t>
            </a:r>
            <a:r>
              <a:rPr kumimoji="0" lang="zh-TW" altLang="en-US">
                <a:latin typeface="標楷體" pitchFamily="65" charset="-120"/>
                <a:ea typeface="標楷體" pitchFamily="65" charset="-120"/>
              </a:rPr>
              <a:t>新收案時疾病狀態之占率：血壓控制、</a:t>
            </a:r>
            <a:r>
              <a:rPr lang="zh-TW" altLang="en-US">
                <a:solidFill>
                  <a:srgbClr val="000000"/>
                </a:solidFill>
                <a:latin typeface="標楷體" pitchFamily="65" charset="-120"/>
                <a:ea typeface="標楷體" pitchFamily="65" charset="-120"/>
              </a:rPr>
              <a:t>低密度脂蛋白</a:t>
            </a:r>
            <a:r>
              <a:rPr lang="en-US" altLang="zh-TW">
                <a:solidFill>
                  <a:srgbClr val="000000"/>
                </a:solidFill>
                <a:latin typeface="標楷體" pitchFamily="65" charset="-120"/>
                <a:ea typeface="標楷體" pitchFamily="65" charset="-120"/>
              </a:rPr>
              <a:t>(LDL)</a:t>
            </a:r>
            <a:r>
              <a:rPr lang="zh-TW" altLang="en-US">
                <a:solidFill>
                  <a:srgbClr val="000000"/>
                </a:solidFill>
                <a:latin typeface="標楷體" pitchFamily="65" charset="-120"/>
                <a:ea typeface="標楷體" pitchFamily="65" charset="-120"/>
              </a:rPr>
              <a:t>控制及戒菸之分</a:t>
            </a:r>
          </a:p>
          <a:p>
            <a:r>
              <a:rPr lang="zh-TW" altLang="en-US">
                <a:solidFill>
                  <a:srgbClr val="000000"/>
                </a:solidFill>
                <a:latin typeface="標楷體" pitchFamily="65" charset="-120"/>
                <a:ea typeface="標楷體" pitchFamily="65" charset="-120"/>
              </a:rPr>
              <a:t>      母為</a:t>
            </a:r>
            <a:r>
              <a:rPr lang="en-US" altLang="zh-TW">
                <a:solidFill>
                  <a:srgbClr val="000000"/>
                </a:solidFill>
                <a:latin typeface="標楷體" pitchFamily="65" charset="-120"/>
                <a:ea typeface="標楷體" pitchFamily="65" charset="-120"/>
              </a:rPr>
              <a:t>100</a:t>
            </a:r>
            <a:r>
              <a:rPr lang="zh-TW" altLang="en-US">
                <a:solidFill>
                  <a:srgbClr val="000000"/>
                </a:solidFill>
                <a:latin typeface="標楷體" pitchFamily="65" charset="-120"/>
                <a:ea typeface="標楷體" pitchFamily="65" charset="-120"/>
              </a:rPr>
              <a:t>年全年收案病人數</a:t>
            </a:r>
            <a:r>
              <a:rPr lang="en-US" altLang="zh-TW">
                <a:solidFill>
                  <a:srgbClr val="000000"/>
                </a:solidFill>
                <a:latin typeface="標楷體" pitchFamily="65" charset="-120"/>
                <a:ea typeface="標楷體" pitchFamily="65" charset="-120"/>
              </a:rPr>
              <a:t>(77,590</a:t>
            </a:r>
            <a:r>
              <a:rPr lang="zh-TW" altLang="en-US">
                <a:solidFill>
                  <a:srgbClr val="000000"/>
                </a:solidFill>
                <a:latin typeface="標楷體" pitchFamily="65" charset="-120"/>
                <a:ea typeface="標楷體" pitchFamily="65" charset="-120"/>
              </a:rPr>
              <a:t>人</a:t>
            </a:r>
            <a:r>
              <a:rPr lang="en-US" altLang="zh-TW">
                <a:solidFill>
                  <a:srgbClr val="000000"/>
                </a:solidFill>
                <a:latin typeface="標楷體" pitchFamily="65" charset="-120"/>
                <a:ea typeface="標楷體" pitchFamily="65" charset="-120"/>
              </a:rPr>
              <a:t>)</a:t>
            </a:r>
            <a:r>
              <a:rPr lang="zh-TW" altLang="en-US">
                <a:solidFill>
                  <a:srgbClr val="000000"/>
                </a:solidFill>
                <a:latin typeface="標楷體" pitchFamily="65" charset="-120"/>
                <a:ea typeface="標楷體" pitchFamily="65" charset="-120"/>
              </a:rPr>
              <a:t>。糖尿病患</a:t>
            </a:r>
            <a:r>
              <a:rPr lang="en-US" altLang="zh-TW">
                <a:solidFill>
                  <a:srgbClr val="000000"/>
                </a:solidFill>
                <a:latin typeface="標楷體" pitchFamily="65" charset="-120"/>
                <a:ea typeface="標楷體" pitchFamily="65" charset="-120"/>
              </a:rPr>
              <a:t>HbA1c</a:t>
            </a:r>
            <a:r>
              <a:rPr lang="zh-TW" altLang="en-US">
                <a:solidFill>
                  <a:srgbClr val="000000"/>
                </a:solidFill>
                <a:latin typeface="標楷體" pitchFamily="65" charset="-120"/>
                <a:ea typeface="標楷體" pitchFamily="65" charset="-120"/>
              </a:rPr>
              <a:t>控制之分母為</a:t>
            </a:r>
            <a:r>
              <a:rPr kumimoji="0" lang="zh-TW" altLang="en-US">
                <a:latin typeface="標楷體" pitchFamily="65" charset="-120"/>
                <a:ea typeface="標楷體" pitchFamily="65" charset="-120"/>
              </a:rPr>
              <a:t>本方</a:t>
            </a:r>
          </a:p>
          <a:p>
            <a:r>
              <a:rPr kumimoji="0" lang="zh-TW" altLang="en-US">
                <a:latin typeface="標楷體" pitchFamily="65" charset="-120"/>
                <a:ea typeface="標楷體" pitchFamily="65" charset="-120"/>
              </a:rPr>
              <a:t>      案收案且合併糖尿病，人數為</a:t>
            </a:r>
            <a:r>
              <a:rPr kumimoji="0" lang="en-US" altLang="zh-TW">
                <a:latin typeface="標楷體" pitchFamily="65" charset="-120"/>
                <a:ea typeface="標楷體" pitchFamily="65" charset="-120"/>
              </a:rPr>
              <a:t>43,343</a:t>
            </a:r>
            <a:r>
              <a:rPr kumimoji="0" lang="zh-TW" altLang="en-US">
                <a:latin typeface="標楷體" pitchFamily="65" charset="-120"/>
                <a:ea typeface="標楷體" pitchFamily="65" charset="-120"/>
              </a:rPr>
              <a:t>人。</a:t>
            </a:r>
            <a:endParaRPr kumimoji="0" lang="en-US" altLang="zh-TW">
              <a:latin typeface="標楷體" pitchFamily="65" charset="-120"/>
              <a:ea typeface="標楷體" pitchFamily="65" charset="-120"/>
            </a:endParaRPr>
          </a:p>
          <a:p>
            <a:r>
              <a:rPr kumimoji="0" lang="en-US" altLang="zh-TW">
                <a:latin typeface="標楷體" pitchFamily="65" charset="-120"/>
                <a:ea typeface="標楷體" pitchFamily="65" charset="-120"/>
              </a:rPr>
              <a:t>    3.</a:t>
            </a:r>
            <a:r>
              <a:rPr lang="zh-TW" altLang="en-US">
                <a:latin typeface="標楷體" pitchFamily="65" charset="-120"/>
                <a:ea typeface="標楷體" pitchFamily="65" charset="-120"/>
              </a:rPr>
              <a:t>加入本方案後改善之人數係指追蹤後各指標結果數較新收案時改善。</a:t>
            </a:r>
          </a:p>
          <a:p>
            <a:endParaRPr lang="en-US" altLang="zh-TW">
              <a:solidFill>
                <a:srgbClr val="000000"/>
              </a:solidFill>
              <a:latin typeface="標楷體" pitchFamily="65" charset="-120"/>
              <a:ea typeface="標楷體" pitchFamily="65" charset="-120"/>
            </a:endParaRPr>
          </a:p>
          <a:p>
            <a:r>
              <a:rPr lang="zh-TW" altLang="en-US">
                <a:solidFill>
                  <a:srgbClr val="000000"/>
                </a:solidFill>
                <a:latin typeface="標楷體" pitchFamily="65" charset="-120"/>
                <a:ea typeface="標楷體" pitchFamily="65" charset="-120"/>
              </a:rPr>
              <a:t>  </a:t>
            </a:r>
            <a:endParaRPr lang="zh-TW" altLang="en-US">
              <a:latin typeface="標楷體" pitchFamily="65" charset="-120"/>
              <a:ea typeface="標楷體" pitchFamily="65" charset="-120"/>
            </a:endParaRPr>
          </a:p>
          <a:p>
            <a:endParaRPr kumimoji="0" lang="zh-TW" altLang="en-US">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標題 1"/>
          <p:cNvSpPr>
            <a:spLocks noGrp="1"/>
          </p:cNvSpPr>
          <p:nvPr>
            <p:ph type="title"/>
          </p:nvPr>
        </p:nvSpPr>
        <p:spPr>
          <a:xfrm>
            <a:off x="714375" y="214313"/>
            <a:ext cx="7772400" cy="1143000"/>
          </a:xfrm>
        </p:spPr>
        <p:txBody>
          <a:bodyPr/>
          <a:lstStyle/>
          <a:p>
            <a:pPr marL="534988" indent="-534988" eaLnBrk="1" hangingPunct="1"/>
            <a:r>
              <a:rPr kumimoji="1" lang="zh-TW" altLang="en-US" b="1" smtClean="0">
                <a:latin typeface="Times New Roman" pitchFamily="18" charset="0"/>
                <a:cs typeface="Times New Roman" pitchFamily="18" charset="0"/>
              </a:rPr>
              <a:t>小結</a:t>
            </a:r>
          </a:p>
        </p:txBody>
      </p:sp>
      <p:sp>
        <p:nvSpPr>
          <p:cNvPr id="14339" name="內容版面配置區 2"/>
          <p:cNvSpPr>
            <a:spLocks noGrp="1"/>
          </p:cNvSpPr>
          <p:nvPr>
            <p:ph idx="1"/>
          </p:nvPr>
        </p:nvSpPr>
        <p:spPr>
          <a:xfrm>
            <a:off x="107950" y="1214438"/>
            <a:ext cx="8712200" cy="4572000"/>
          </a:xfrm>
        </p:spPr>
        <p:txBody>
          <a:bodyPr/>
          <a:lstStyle/>
          <a:p>
            <a:pPr lvl="1" eaLnBrk="1" hangingPunct="1">
              <a:spcAft>
                <a:spcPts val="600"/>
              </a:spcAft>
              <a:buFont typeface="Wingdings" pitchFamily="2" charset="2"/>
              <a:buChar char="Ø"/>
            </a:pPr>
            <a:r>
              <a:rPr lang="zh-TW" altLang="en-US" sz="2000" smtClean="0"/>
              <a:t>本方案為</a:t>
            </a:r>
            <a:r>
              <a:rPr lang="en-US" altLang="zh-TW" sz="2000" smtClean="0"/>
              <a:t>100</a:t>
            </a:r>
            <a:r>
              <a:rPr lang="zh-TW" altLang="en-US" sz="2000" smtClean="0"/>
              <a:t>年新執行之方案，參與院所數有</a:t>
            </a:r>
            <a:r>
              <a:rPr lang="en-US" altLang="zh-TW" sz="2000" smtClean="0"/>
              <a:t>677</a:t>
            </a:r>
            <a:r>
              <a:rPr lang="zh-TW" altLang="en-US" sz="2000" smtClean="0"/>
              <a:t>家、醫師數有</a:t>
            </a:r>
            <a:r>
              <a:rPr lang="en-US" altLang="zh-TW" sz="2000" smtClean="0"/>
              <a:t>1,671</a:t>
            </a:r>
            <a:r>
              <a:rPr lang="zh-TW" altLang="en-US" sz="2000" smtClean="0"/>
              <a:t>人及收案病人達</a:t>
            </a:r>
            <a:r>
              <a:rPr lang="en-US" altLang="zh-TW" sz="2000" smtClean="0"/>
              <a:t>77,590</a:t>
            </a:r>
            <a:r>
              <a:rPr lang="zh-TW" altLang="en-US" sz="2000" smtClean="0"/>
              <a:t>人，涵蓋範圍廣。</a:t>
            </a:r>
            <a:endParaRPr lang="en-US" altLang="zh-TW" sz="2000" smtClean="0"/>
          </a:p>
          <a:p>
            <a:pPr marL="712788" indent="-177800" eaLnBrk="1" fontAlgn="t" hangingPunct="1"/>
            <a:r>
              <a:rPr lang="zh-TW" altLang="en-US" sz="2000" smtClean="0"/>
              <a:t>收案病人其品質指標有一定比率之病人疾病有改善</a:t>
            </a:r>
            <a:r>
              <a:rPr lang="en-US" altLang="zh-TW" sz="2000" smtClean="0"/>
              <a:t>(</a:t>
            </a:r>
            <a:r>
              <a:rPr lang="zh-TW" altLang="en-US" sz="2000" smtClean="0"/>
              <a:t>詳下列</a:t>
            </a:r>
            <a:r>
              <a:rPr lang="en-US" altLang="zh-TW" sz="2000" smtClean="0"/>
              <a:t>)</a:t>
            </a:r>
            <a:r>
              <a:rPr lang="zh-TW" altLang="en-US" sz="2000" smtClean="0"/>
              <a:t>，成效顯著：</a:t>
            </a:r>
            <a:endParaRPr lang="en-US" altLang="zh-TW" sz="2000" smtClean="0"/>
          </a:p>
          <a:p>
            <a:pPr lvl="2" eaLnBrk="1" fontAlgn="t" hangingPunct="1">
              <a:buFont typeface="Wingdings" pitchFamily="2" charset="2"/>
              <a:buChar char="l"/>
            </a:pPr>
            <a:r>
              <a:rPr lang="zh-TW" altLang="zh-TW" sz="1800" smtClean="0"/>
              <a:t>血壓控制</a:t>
            </a:r>
            <a:r>
              <a:rPr lang="zh-TW" altLang="en-US" sz="1800" smtClean="0"/>
              <a:t>：</a:t>
            </a:r>
            <a:r>
              <a:rPr lang="en-US" altLang="zh-TW" sz="1800" smtClean="0"/>
              <a:t>13.7%</a:t>
            </a:r>
            <a:r>
              <a:rPr lang="zh-TW" altLang="en-US" sz="1800" smtClean="0"/>
              <a:t>、</a:t>
            </a:r>
            <a:endParaRPr lang="en-US" altLang="zh-TW" sz="1800" smtClean="0"/>
          </a:p>
          <a:p>
            <a:pPr lvl="2" eaLnBrk="1" fontAlgn="t" hangingPunct="1">
              <a:buFont typeface="Wingdings" pitchFamily="2" charset="2"/>
              <a:buChar char="l"/>
            </a:pPr>
            <a:r>
              <a:rPr lang="zh-TW" altLang="zh-TW" sz="1800" smtClean="0"/>
              <a:t>糖尿病患</a:t>
            </a:r>
            <a:r>
              <a:rPr lang="en-US" altLang="zh-TW" sz="1800" smtClean="0"/>
              <a:t>HbA1c</a:t>
            </a:r>
            <a:r>
              <a:rPr lang="zh-TW" altLang="zh-TW" sz="1800" smtClean="0"/>
              <a:t>控制</a:t>
            </a:r>
            <a:r>
              <a:rPr lang="zh-TW" altLang="en-US" sz="1800" smtClean="0"/>
              <a:t>： </a:t>
            </a:r>
            <a:r>
              <a:rPr lang="en-US" altLang="zh-TW" sz="1800" smtClean="0"/>
              <a:t>7.6%</a:t>
            </a:r>
          </a:p>
          <a:p>
            <a:pPr lvl="2" eaLnBrk="1" fontAlgn="t" hangingPunct="1">
              <a:buFont typeface="Wingdings" pitchFamily="2" charset="2"/>
              <a:buChar char="l"/>
            </a:pPr>
            <a:r>
              <a:rPr lang="zh-TW" altLang="zh-TW" sz="1800" smtClean="0"/>
              <a:t>低密度脂蛋白</a:t>
            </a:r>
            <a:r>
              <a:rPr lang="en-US" altLang="zh-TW" sz="1800" smtClean="0"/>
              <a:t>(LDL)</a:t>
            </a:r>
            <a:r>
              <a:rPr lang="zh-TW" altLang="zh-TW" sz="1800" smtClean="0"/>
              <a:t>控制</a:t>
            </a:r>
            <a:r>
              <a:rPr lang="zh-TW" altLang="en-US" sz="1800" smtClean="0"/>
              <a:t>：</a:t>
            </a:r>
            <a:r>
              <a:rPr lang="en-US" altLang="zh-TW" sz="1800" smtClean="0"/>
              <a:t>19.3%</a:t>
            </a:r>
          </a:p>
          <a:p>
            <a:pPr lvl="2" eaLnBrk="1" fontAlgn="t" hangingPunct="1">
              <a:buFont typeface="Wingdings" pitchFamily="2" charset="2"/>
              <a:buChar char="l"/>
            </a:pPr>
            <a:r>
              <a:rPr lang="zh-TW" altLang="zh-TW" sz="1800" smtClean="0"/>
              <a:t>戒菸</a:t>
            </a:r>
            <a:r>
              <a:rPr lang="zh-TW" altLang="en-US" sz="1800" smtClean="0"/>
              <a:t>：</a:t>
            </a:r>
            <a:r>
              <a:rPr lang="en-US" altLang="zh-TW" sz="1800" smtClean="0"/>
              <a:t>8.4%</a:t>
            </a:r>
            <a:endParaRPr lang="en-US" altLang="zh-TW" smtClean="0"/>
          </a:p>
          <a:p>
            <a:pPr lvl="1" eaLnBrk="1" hangingPunct="1">
              <a:spcAft>
                <a:spcPts val="600"/>
              </a:spcAft>
              <a:buFont typeface="Wingdings" pitchFamily="2" charset="2"/>
              <a:buChar char="Ø"/>
            </a:pPr>
            <a:r>
              <a:rPr lang="zh-TW" altLang="en-US" sz="2000" smtClean="0"/>
              <a:t>各縣市衛生局、腎臟醫學會、糖尿病衛教學會、醫師公會全聯會、各縣市醫師公會合作，</a:t>
            </a:r>
            <a:r>
              <a:rPr lang="en-US" altLang="zh-TW" sz="2000" smtClean="0"/>
              <a:t>100</a:t>
            </a:r>
            <a:r>
              <a:rPr lang="zh-TW" altLang="en-US" sz="2000" smtClean="0"/>
              <a:t>年全省大規模舉辦</a:t>
            </a:r>
            <a:r>
              <a:rPr lang="en-US" altLang="zh-TW" sz="2000" smtClean="0"/>
              <a:t>49</a:t>
            </a:r>
            <a:r>
              <a:rPr lang="zh-TW" altLang="en-US" sz="2000" smtClean="0"/>
              <a:t>場次</a:t>
            </a:r>
            <a:r>
              <a:rPr lang="en-US" altLang="zh-TW" sz="2000" smtClean="0"/>
              <a:t>CKD</a:t>
            </a:r>
            <a:r>
              <a:rPr lang="zh-TW" altLang="en-US" sz="2000" smtClean="0"/>
              <a:t>照護訓練，認證醫師已超過</a:t>
            </a:r>
            <a:r>
              <a:rPr lang="en-US" altLang="zh-TW" sz="2000" smtClean="0"/>
              <a:t>2674</a:t>
            </a:r>
            <a:r>
              <a:rPr lang="zh-TW" altLang="en-US" sz="2000" smtClean="0"/>
              <a:t>位，全面提升各層級照護慢性腎臟病品質。</a:t>
            </a:r>
            <a:endParaRPr lang="en-US" altLang="zh-TW" sz="2000" smtClean="0"/>
          </a:p>
          <a:p>
            <a:pPr lvl="1" eaLnBrk="1" hangingPunct="1">
              <a:spcAft>
                <a:spcPts val="600"/>
              </a:spcAft>
              <a:buFont typeface="Wingdings" pitchFamily="2" charset="2"/>
              <a:buChar char="Ø"/>
            </a:pPr>
            <a:r>
              <a:rPr lang="zh-TW" altLang="en-US" sz="2000" smtClean="0"/>
              <a:t>轉發「慢性腎臟病健康管理手冊」給收案個案，提升病人自我管理衛教能力。</a:t>
            </a:r>
            <a:endParaRPr lang="en-US" altLang="zh-TW" sz="2000" smtClean="0"/>
          </a:p>
          <a:p>
            <a:pPr lvl="1" eaLnBrk="1" hangingPunct="1">
              <a:spcAft>
                <a:spcPts val="600"/>
              </a:spcAft>
              <a:buFont typeface="Wingdings" pitchFamily="2" charset="2"/>
              <a:buChar char="Ø"/>
            </a:pPr>
            <a:r>
              <a:rPr lang="zh-TW" altLang="en-US" sz="2000" smtClean="0"/>
              <a:t>持續推廣方案，輔導醫療院所加強收案。</a:t>
            </a:r>
            <a:endParaRPr lang="en-US" altLang="zh-TW" sz="2000" smtClean="0"/>
          </a:p>
          <a:p>
            <a:pPr lvl="1" eaLnBrk="1" hangingPunct="1">
              <a:spcAft>
                <a:spcPts val="600"/>
              </a:spcAft>
              <a:buFont typeface="Wingdings" pitchFamily="2" charset="2"/>
              <a:buChar char="Ø"/>
            </a:pPr>
            <a:endParaRPr lang="en-US" altLang="zh-TW" smtClean="0"/>
          </a:p>
          <a:p>
            <a:pPr lvl="1" eaLnBrk="1" hangingPunct="1">
              <a:spcAft>
                <a:spcPts val="600"/>
              </a:spcAft>
              <a:buFont typeface="Wingdings" pitchFamily="2" charset="2"/>
              <a:buChar char="Ø"/>
            </a:pPr>
            <a:endParaRPr lang="zh-TW" altLang="en-US" smtClean="0"/>
          </a:p>
        </p:txBody>
      </p:sp>
      <p:sp>
        <p:nvSpPr>
          <p:cNvPr id="6" name="投影片編號版面配置區 5"/>
          <p:cNvSpPr>
            <a:spLocks noGrp="1"/>
          </p:cNvSpPr>
          <p:nvPr>
            <p:ph type="sldNum" sz="quarter" idx="12"/>
          </p:nvPr>
        </p:nvSpPr>
        <p:spPr/>
        <p:txBody>
          <a:bodyPr/>
          <a:lstStyle/>
          <a:p>
            <a:pPr>
              <a:defRPr/>
            </a:pPr>
            <a:fld id="{6BC809B0-621F-47B7-826C-7E890B98BBD7}" type="slidenum">
              <a:rPr lang="zh-TW" altLang="en-US"/>
              <a:pPr>
                <a:defRPr/>
              </a:pPr>
              <a:t>19</a:t>
            </a:fld>
            <a:endParaRPr lang="zh-TW"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標題 3"/>
          <p:cNvSpPr>
            <a:spLocks noGrp="1"/>
          </p:cNvSpPr>
          <p:nvPr>
            <p:ph type="ctrTitle"/>
          </p:nvPr>
        </p:nvSpPr>
        <p:spPr>
          <a:xfrm>
            <a:off x="179388" y="2130425"/>
            <a:ext cx="8964612" cy="1470025"/>
          </a:xfrm>
        </p:spPr>
        <p:txBody>
          <a:bodyPr/>
          <a:lstStyle/>
          <a:p>
            <a:r>
              <a:rPr lang="en-US" altLang="zh-TW" smtClean="0"/>
              <a:t/>
            </a:r>
            <a:br>
              <a:rPr lang="en-US" altLang="zh-TW" smtClean="0"/>
            </a:br>
            <a:r>
              <a:rPr lang="zh-TW" altLang="en-US" smtClean="0"/>
              <a:t>全民健康保險</a:t>
            </a:r>
            <a:r>
              <a:rPr lang="en-US" altLang="zh-TW" smtClean="0"/>
              <a:t>Pre-ESRD</a:t>
            </a:r>
            <a:br>
              <a:rPr lang="en-US" altLang="zh-TW" smtClean="0"/>
            </a:br>
            <a:r>
              <a:rPr lang="zh-TW" altLang="en-US" smtClean="0"/>
              <a:t>預防性計畫及病人衛教計畫</a:t>
            </a:r>
            <a:r>
              <a:rPr lang="en-US" altLang="zh-TW" smtClean="0"/>
              <a:t/>
            </a:r>
            <a:br>
              <a:rPr lang="en-US" altLang="zh-TW" smtClean="0"/>
            </a:br>
            <a:endParaRPr lang="zh-TW" altLang="en-US" smtClean="0"/>
          </a:p>
        </p:txBody>
      </p:sp>
      <p:sp>
        <p:nvSpPr>
          <p:cNvPr id="2" name="投影片編號版面配置區 1"/>
          <p:cNvSpPr>
            <a:spLocks noGrp="1"/>
          </p:cNvSpPr>
          <p:nvPr>
            <p:ph type="sldNum" sz="quarter" idx="12"/>
          </p:nvPr>
        </p:nvSpPr>
        <p:spPr/>
        <p:txBody>
          <a:bodyPr/>
          <a:lstStyle/>
          <a:p>
            <a:pPr>
              <a:defRPr/>
            </a:pPr>
            <a:fld id="{09364666-393F-4EBA-992C-00A3DCBE0CFD}" type="slidenum">
              <a:rPr lang="zh-TW" altLang="en-US" smtClean="0"/>
              <a:pPr>
                <a:defRPr/>
              </a:pPr>
              <a:t>20</a:t>
            </a:fld>
            <a:endParaRPr lang="zh-TW" alt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標題 1"/>
          <p:cNvSpPr>
            <a:spLocks noGrp="1"/>
          </p:cNvSpPr>
          <p:nvPr>
            <p:ph type="title"/>
          </p:nvPr>
        </p:nvSpPr>
        <p:spPr>
          <a:xfrm>
            <a:off x="468313" y="115888"/>
            <a:ext cx="8229600" cy="1143000"/>
          </a:xfrm>
        </p:spPr>
        <p:txBody>
          <a:bodyPr/>
          <a:lstStyle/>
          <a:p>
            <a:r>
              <a:rPr lang="zh-TW" altLang="en-US" b="1" smtClean="0"/>
              <a:t>收案對象</a:t>
            </a:r>
          </a:p>
        </p:txBody>
      </p:sp>
      <p:graphicFrame>
        <p:nvGraphicFramePr>
          <p:cNvPr id="4" name="資料庫圖表 3"/>
          <p:cNvGraphicFramePr/>
          <p:nvPr/>
        </p:nvGraphicFramePr>
        <p:xfrm>
          <a:off x="755576" y="1196752"/>
          <a:ext cx="7452828" cy="49685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投影片編號版面配置區 2"/>
          <p:cNvSpPr>
            <a:spLocks noGrp="1"/>
          </p:cNvSpPr>
          <p:nvPr>
            <p:ph type="sldNum" sz="quarter" idx="12"/>
          </p:nvPr>
        </p:nvSpPr>
        <p:spPr/>
        <p:txBody>
          <a:bodyPr/>
          <a:lstStyle/>
          <a:p>
            <a:pPr>
              <a:defRPr/>
            </a:pPr>
            <a:fld id="{0CD34F96-646D-458E-93B5-539F610047A0}" type="slidenum">
              <a:rPr lang="zh-TW" altLang="en-US" smtClean="0"/>
              <a:pPr>
                <a:defRPr/>
              </a:pPr>
              <a:t>21</a:t>
            </a:fld>
            <a:endParaRPr lang="zh-TW" altLang="en-US"/>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標題 1"/>
          <p:cNvSpPr>
            <a:spLocks noGrp="1"/>
          </p:cNvSpPr>
          <p:nvPr>
            <p:ph type="title"/>
          </p:nvPr>
        </p:nvSpPr>
        <p:spPr/>
        <p:txBody>
          <a:bodyPr/>
          <a:lstStyle/>
          <a:p>
            <a:r>
              <a:rPr lang="zh-TW" altLang="en-US" b="1" smtClean="0"/>
              <a:t>計畫目的</a:t>
            </a:r>
          </a:p>
        </p:txBody>
      </p:sp>
      <p:sp>
        <p:nvSpPr>
          <p:cNvPr id="3" name="內容版面配置區 2"/>
          <p:cNvSpPr>
            <a:spLocks noGrp="1"/>
          </p:cNvSpPr>
          <p:nvPr>
            <p:ph idx="1"/>
          </p:nvPr>
        </p:nvSpPr>
        <p:spPr/>
        <p:txBody>
          <a:bodyPr/>
          <a:lstStyle/>
          <a:p>
            <a:pPr marL="808038" indent="-808038" algn="just">
              <a:buFont typeface="Wingdings" pitchFamily="2" charset="2"/>
              <a:buNone/>
              <a:defRPr/>
            </a:pPr>
            <a:r>
              <a:rPr lang="zh-TW" altLang="en-US" sz="3200" dirty="0" smtClean="0"/>
              <a:t>一、</a:t>
            </a:r>
            <a:r>
              <a:rPr lang="zh-TW" altLang="zh-TW" sz="3200" dirty="0" smtClean="0"/>
              <a:t>對慢性腎臟病之高危險群進行健康管理，以早期發現積極治療有效減少末期腎臟病之發生率</a:t>
            </a:r>
          </a:p>
          <a:p>
            <a:pPr marL="808038" indent="-808038" algn="just">
              <a:buFont typeface="Wingdings" pitchFamily="2" charset="2"/>
              <a:buNone/>
              <a:defRPr/>
            </a:pPr>
            <a:r>
              <a:rPr lang="zh-TW" altLang="zh-TW" sz="3200" dirty="0" smtClean="0"/>
              <a:t>二、結合跨專業跨領域的醫療團隊，建立以病患為中心的慢性腎臟病整體照護模式</a:t>
            </a:r>
          </a:p>
          <a:p>
            <a:pPr marL="808038" indent="-808038" algn="just">
              <a:buFont typeface="Wingdings" pitchFamily="2" charset="2"/>
              <a:buNone/>
              <a:defRPr/>
            </a:pPr>
            <a:r>
              <a:rPr lang="zh-TW" altLang="zh-TW" sz="3200" dirty="0" smtClean="0"/>
              <a:t>三、鼓勵有效管理慢性腎臟疾病，提升我國慢性腎臟病整體之醫療照護品質</a:t>
            </a:r>
          </a:p>
          <a:p>
            <a:pPr algn="just">
              <a:buFont typeface="Wingdings" pitchFamily="2" charset="2"/>
              <a:buNone/>
              <a:defRPr/>
            </a:pPr>
            <a:r>
              <a:rPr lang="zh-TW" altLang="zh-TW" sz="3200" dirty="0" smtClean="0"/>
              <a:t>四、降低末期腎臟疾病發生率為最終目的</a:t>
            </a:r>
          </a:p>
        </p:txBody>
      </p:sp>
      <p:sp>
        <p:nvSpPr>
          <p:cNvPr id="4" name="投影片編號版面配置區 3"/>
          <p:cNvSpPr>
            <a:spLocks noGrp="1"/>
          </p:cNvSpPr>
          <p:nvPr>
            <p:ph type="sldNum" sz="quarter" idx="12"/>
          </p:nvPr>
        </p:nvSpPr>
        <p:spPr/>
        <p:txBody>
          <a:bodyPr/>
          <a:lstStyle/>
          <a:p>
            <a:pPr>
              <a:defRPr/>
            </a:pPr>
            <a:fld id="{CCEE51B2-66B0-4E5B-A8CA-4DAB0D1A07A4}" type="slidenum">
              <a:rPr lang="zh-TW" altLang="en-US" smtClean="0"/>
              <a:pPr>
                <a:defRPr/>
              </a:pPr>
              <a:t>22</a:t>
            </a:fld>
            <a:endParaRPr lang="zh-TW" alt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標題 1"/>
          <p:cNvSpPr>
            <a:spLocks noGrp="1"/>
          </p:cNvSpPr>
          <p:nvPr>
            <p:ph type="title"/>
          </p:nvPr>
        </p:nvSpPr>
        <p:spPr/>
        <p:txBody>
          <a:bodyPr/>
          <a:lstStyle/>
          <a:p>
            <a:r>
              <a:rPr lang="zh-TW" altLang="en-US" b="1" smtClean="0"/>
              <a:t>實施方法</a:t>
            </a:r>
            <a:r>
              <a:rPr lang="en-US" altLang="zh-TW" b="1" smtClean="0"/>
              <a:t>(1)</a:t>
            </a:r>
            <a:endParaRPr lang="zh-TW" altLang="en-US" b="1" smtClean="0"/>
          </a:p>
        </p:txBody>
      </p:sp>
      <p:sp>
        <p:nvSpPr>
          <p:cNvPr id="3" name="內容版面配置區 2"/>
          <p:cNvSpPr>
            <a:spLocks noGrp="1"/>
          </p:cNvSpPr>
          <p:nvPr>
            <p:ph idx="1"/>
          </p:nvPr>
        </p:nvSpPr>
        <p:spPr>
          <a:xfrm>
            <a:off x="457200" y="1341438"/>
            <a:ext cx="8229600" cy="4784725"/>
          </a:xfrm>
        </p:spPr>
        <p:txBody>
          <a:bodyPr/>
          <a:lstStyle/>
          <a:p>
            <a:r>
              <a:rPr lang="zh-TW" altLang="zh-TW" smtClean="0"/>
              <a:t>參與院所：具下列資格之醫療院所</a:t>
            </a:r>
            <a:endParaRPr lang="en-US" altLang="zh-TW" smtClean="0"/>
          </a:p>
          <a:p>
            <a:pPr algn="just">
              <a:buFont typeface="Wingdings" pitchFamily="2" charset="2"/>
              <a:buNone/>
            </a:pPr>
            <a:r>
              <a:rPr lang="en-US" altLang="zh-TW" smtClean="0"/>
              <a:t>1</a:t>
            </a:r>
            <a:r>
              <a:rPr lang="zh-TW" altLang="en-US" smtClean="0"/>
              <a:t>、</a:t>
            </a:r>
            <a:r>
              <a:rPr lang="zh-TW" altLang="zh-TW" smtClean="0"/>
              <a:t>具腎臟專科醫師資格，且為本計畫診療申報醫師</a:t>
            </a:r>
          </a:p>
          <a:p>
            <a:pPr algn="just">
              <a:buFont typeface="Wingdings" pitchFamily="2" charset="2"/>
              <a:buNone/>
            </a:pPr>
            <a:r>
              <a:rPr lang="en-US" altLang="zh-TW" smtClean="0"/>
              <a:t>2</a:t>
            </a:r>
            <a:r>
              <a:rPr lang="zh-TW" altLang="zh-TW" smtClean="0"/>
              <a:t>、從事本計畫衛教護理人員為：</a:t>
            </a:r>
            <a:endParaRPr lang="en-US" altLang="zh-TW" smtClean="0"/>
          </a:p>
          <a:p>
            <a:pPr marL="923925" lvl="1" indent="-466725" algn="just">
              <a:buFont typeface="Arial" charset="0"/>
              <a:buNone/>
            </a:pPr>
            <a:r>
              <a:rPr lang="en-US" altLang="zh-TW" smtClean="0"/>
              <a:t>(1)</a:t>
            </a:r>
            <a:r>
              <a:rPr lang="zh-TW" altLang="zh-TW" smtClean="0"/>
              <a:t>領有台灣腎臟護理學會、台灣營養學會、台灣腎臟醫學會共同舉辦之慢性腎臟病整體照護訓練班上課證明之護理人員。</a:t>
            </a:r>
            <a:endParaRPr lang="en-US" altLang="zh-TW" smtClean="0"/>
          </a:p>
          <a:p>
            <a:pPr marL="923925" lvl="1" indent="-466725" algn="just">
              <a:buFont typeface="Arial" charset="0"/>
              <a:buNone/>
            </a:pPr>
            <a:r>
              <a:rPr lang="en-US" altLang="zh-TW" smtClean="0"/>
              <a:t>(2)</a:t>
            </a:r>
            <a:r>
              <a:rPr lang="zh-TW" altLang="zh-TW" smtClean="0"/>
              <a:t>具血液透析臨床工作經驗之護理人員</a:t>
            </a:r>
            <a:endParaRPr lang="en-US" altLang="zh-TW" smtClean="0"/>
          </a:p>
          <a:p>
            <a:pPr marL="923925" lvl="1" indent="-466725" algn="just">
              <a:buFont typeface="Arial" charset="0"/>
              <a:buNone/>
            </a:pPr>
            <a:r>
              <a:rPr lang="en-US" altLang="zh-TW" smtClean="0"/>
              <a:t>(3)</a:t>
            </a:r>
            <a:r>
              <a:rPr lang="zh-TW" altLang="zh-TW" smtClean="0"/>
              <a:t>具腹膜透析臨床工作經驗之護理人員</a:t>
            </a:r>
          </a:p>
          <a:p>
            <a:pPr algn="just">
              <a:buFont typeface="Wingdings" pitchFamily="2" charset="2"/>
              <a:buNone/>
            </a:pPr>
            <a:r>
              <a:rPr lang="en-US" altLang="zh-TW" smtClean="0"/>
              <a:t>3</a:t>
            </a:r>
            <a:r>
              <a:rPr lang="zh-TW" altLang="zh-TW" smtClean="0"/>
              <a:t>、營養師得依相關法規規定以支援方式辦理，至少</a:t>
            </a:r>
            <a:endParaRPr lang="zh-TW" altLang="en-US" smtClean="0"/>
          </a:p>
          <a:p>
            <a:pPr algn="just">
              <a:buFont typeface="Wingdings" pitchFamily="2" charset="2"/>
              <a:buNone/>
            </a:pPr>
            <a:r>
              <a:rPr lang="zh-TW" altLang="en-US" smtClean="0"/>
              <a:t>   </a:t>
            </a:r>
            <a:r>
              <a:rPr lang="zh-TW" altLang="zh-TW" smtClean="0"/>
              <a:t>每半年為照護對象進行營養諮詢服務</a:t>
            </a:r>
            <a:r>
              <a:rPr lang="en-US" altLang="zh-TW" smtClean="0"/>
              <a:t>1</a:t>
            </a:r>
            <a:r>
              <a:rPr lang="zh-TW" altLang="zh-TW" smtClean="0"/>
              <a:t>次</a:t>
            </a:r>
          </a:p>
        </p:txBody>
      </p:sp>
      <p:sp>
        <p:nvSpPr>
          <p:cNvPr id="4" name="投影片編號版面配置區 3"/>
          <p:cNvSpPr>
            <a:spLocks noGrp="1"/>
          </p:cNvSpPr>
          <p:nvPr>
            <p:ph type="sldNum" sz="quarter" idx="12"/>
          </p:nvPr>
        </p:nvSpPr>
        <p:spPr/>
        <p:txBody>
          <a:bodyPr/>
          <a:lstStyle/>
          <a:p>
            <a:pPr>
              <a:defRPr/>
            </a:pPr>
            <a:fld id="{11CBF795-4199-4B94-BCD8-0B6C69A26462}" type="slidenum">
              <a:rPr lang="zh-TW" altLang="en-US" smtClean="0"/>
              <a:pPr>
                <a:defRPr/>
              </a:pPr>
              <a:t>23</a:t>
            </a:fld>
            <a:endParaRPr lang="zh-TW" altLang="en-US"/>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標題 1"/>
          <p:cNvSpPr>
            <a:spLocks noGrp="1"/>
          </p:cNvSpPr>
          <p:nvPr>
            <p:ph type="title"/>
          </p:nvPr>
        </p:nvSpPr>
        <p:spPr>
          <a:xfrm>
            <a:off x="468313" y="115888"/>
            <a:ext cx="8229600" cy="1143000"/>
          </a:xfrm>
        </p:spPr>
        <p:txBody>
          <a:bodyPr/>
          <a:lstStyle/>
          <a:p>
            <a:r>
              <a:rPr lang="zh-TW" altLang="en-US" b="1" smtClean="0"/>
              <a:t>實施方法</a:t>
            </a:r>
            <a:r>
              <a:rPr lang="en-US" altLang="zh-TW" b="1" smtClean="0"/>
              <a:t>(2)</a:t>
            </a:r>
            <a:endParaRPr lang="zh-TW" altLang="en-US" b="1" smtClean="0"/>
          </a:p>
        </p:txBody>
      </p:sp>
      <p:sp>
        <p:nvSpPr>
          <p:cNvPr id="3" name="內容版面配置區 2"/>
          <p:cNvSpPr>
            <a:spLocks noGrp="1"/>
          </p:cNvSpPr>
          <p:nvPr>
            <p:ph idx="1"/>
          </p:nvPr>
        </p:nvSpPr>
        <p:spPr>
          <a:xfrm>
            <a:off x="468313" y="1268413"/>
            <a:ext cx="8229600" cy="4708525"/>
          </a:xfrm>
        </p:spPr>
        <p:txBody>
          <a:bodyPr/>
          <a:lstStyle/>
          <a:p>
            <a:r>
              <a:rPr lang="zh-TW" altLang="zh-TW" smtClean="0"/>
              <a:t>結案條件：</a:t>
            </a:r>
            <a:endParaRPr lang="en-US" altLang="zh-TW" smtClean="0"/>
          </a:p>
          <a:p>
            <a:pPr>
              <a:buFont typeface="Wingdings" pitchFamily="2" charset="2"/>
              <a:buNone/>
            </a:pPr>
            <a:r>
              <a:rPr lang="en-US" altLang="zh-TW" smtClean="0"/>
              <a:t>1</a:t>
            </a:r>
            <a:r>
              <a:rPr lang="zh-TW" altLang="zh-TW" smtClean="0"/>
              <a:t>、因腎功能持續惡化而接受腎臟移植者</a:t>
            </a:r>
          </a:p>
          <a:p>
            <a:pPr>
              <a:buFont typeface="Wingdings" pitchFamily="2" charset="2"/>
              <a:buNone/>
            </a:pPr>
            <a:r>
              <a:rPr lang="en-US" altLang="zh-TW" smtClean="0"/>
              <a:t>2</a:t>
            </a:r>
            <a:r>
              <a:rPr lang="zh-TW" altLang="zh-TW" smtClean="0"/>
              <a:t>、因腎功能持續惡化而必須進入長期透析者。進入</a:t>
            </a:r>
            <a:endParaRPr lang="zh-TW" altLang="en-US" smtClean="0"/>
          </a:p>
          <a:p>
            <a:pPr>
              <a:buFont typeface="Wingdings" pitchFamily="2" charset="2"/>
              <a:buNone/>
            </a:pPr>
            <a:r>
              <a:rPr lang="zh-TW" altLang="en-US" smtClean="0"/>
              <a:t>   </a:t>
            </a:r>
            <a:r>
              <a:rPr lang="zh-TW" altLang="zh-TW" smtClean="0"/>
              <a:t>長期透析者必須符合尿毒症重大傷病卡適應症，</a:t>
            </a:r>
            <a:endParaRPr lang="zh-TW" altLang="en-US" smtClean="0"/>
          </a:p>
          <a:p>
            <a:pPr>
              <a:buFont typeface="Wingdings" pitchFamily="2" charset="2"/>
              <a:buNone/>
            </a:pPr>
            <a:r>
              <a:rPr lang="zh-TW" altLang="en-US" smtClean="0"/>
              <a:t>   </a:t>
            </a:r>
            <a:r>
              <a:rPr lang="zh-TW" altLang="zh-TW" smtClean="0"/>
              <a:t>且必須完成「末期腎衰竭病患治療模式選擇之充</a:t>
            </a:r>
            <a:endParaRPr lang="zh-TW" altLang="en-US" smtClean="0"/>
          </a:p>
          <a:p>
            <a:pPr>
              <a:buFont typeface="Wingdings" pitchFamily="2" charset="2"/>
              <a:buNone/>
            </a:pPr>
            <a:r>
              <a:rPr lang="zh-TW" altLang="en-US" smtClean="0"/>
              <a:t>   </a:t>
            </a:r>
            <a:r>
              <a:rPr lang="zh-TW" altLang="zh-TW" smtClean="0"/>
              <a:t>份告知機制」衛教表</a:t>
            </a:r>
          </a:p>
          <a:p>
            <a:pPr>
              <a:buFont typeface="Wingdings" pitchFamily="2" charset="2"/>
              <a:buNone/>
            </a:pPr>
            <a:r>
              <a:rPr lang="en-US" altLang="zh-TW" smtClean="0"/>
              <a:t>3</a:t>
            </a:r>
            <a:r>
              <a:rPr lang="zh-TW" altLang="zh-TW" smtClean="0"/>
              <a:t>、蛋白尿完全緩解</a:t>
            </a:r>
            <a:r>
              <a:rPr lang="en-US" altLang="zh-TW" smtClean="0"/>
              <a:t>(</a:t>
            </a:r>
            <a:r>
              <a:rPr lang="zh-TW" altLang="zh-TW" smtClean="0"/>
              <a:t>即</a:t>
            </a:r>
            <a:r>
              <a:rPr lang="en-US" altLang="zh-TW" smtClean="0"/>
              <a:t>Upcr </a:t>
            </a:r>
            <a:r>
              <a:rPr lang="zh-TW" altLang="zh-TW" smtClean="0"/>
              <a:t>排出量</a:t>
            </a:r>
            <a:r>
              <a:rPr lang="en-US" altLang="zh-TW" smtClean="0"/>
              <a:t>&lt; 200 mg/gm)</a:t>
            </a:r>
          </a:p>
          <a:p>
            <a:pPr>
              <a:buFont typeface="Wingdings" pitchFamily="2" charset="2"/>
              <a:buNone/>
            </a:pPr>
            <a:r>
              <a:rPr lang="en-US" altLang="zh-TW" smtClean="0"/>
              <a:t>4</a:t>
            </a:r>
            <a:r>
              <a:rPr lang="zh-TW" altLang="en-US" smtClean="0"/>
              <a:t>、</a:t>
            </a:r>
            <a:r>
              <a:rPr lang="zh-TW" altLang="zh-TW" smtClean="0"/>
              <a:t>可歸因於病人者，如長期失聯</a:t>
            </a:r>
            <a:r>
              <a:rPr lang="en-US" altLang="zh-TW" smtClean="0"/>
              <a:t>(</a:t>
            </a:r>
            <a:r>
              <a:rPr lang="zh-TW" altLang="zh-TW" smtClean="0"/>
              <a:t>≧</a:t>
            </a:r>
            <a:r>
              <a:rPr lang="en-US" altLang="zh-TW" smtClean="0"/>
              <a:t>180</a:t>
            </a:r>
            <a:r>
              <a:rPr lang="zh-TW" altLang="zh-TW" smtClean="0"/>
              <a:t>天</a:t>
            </a:r>
            <a:r>
              <a:rPr lang="en-US" altLang="zh-TW" smtClean="0"/>
              <a:t>)</a:t>
            </a:r>
            <a:r>
              <a:rPr lang="zh-TW" altLang="zh-TW" smtClean="0"/>
              <a:t>、未執</a:t>
            </a:r>
            <a:endParaRPr lang="zh-TW" altLang="en-US" smtClean="0"/>
          </a:p>
          <a:p>
            <a:pPr>
              <a:buFont typeface="Wingdings" pitchFamily="2" charset="2"/>
              <a:buNone/>
            </a:pPr>
            <a:r>
              <a:rPr lang="zh-TW" altLang="en-US" smtClean="0"/>
              <a:t>   </a:t>
            </a:r>
            <a:r>
              <a:rPr lang="zh-TW" altLang="zh-TW" smtClean="0"/>
              <a:t>行本計畫管理照護超過</a:t>
            </a:r>
            <a:r>
              <a:rPr lang="en-US" altLang="zh-TW" smtClean="0"/>
              <a:t>1</a:t>
            </a:r>
            <a:r>
              <a:rPr lang="zh-TW" altLang="zh-TW" smtClean="0"/>
              <a:t>年者</a:t>
            </a:r>
            <a:r>
              <a:rPr lang="zh-TW" altLang="en-US" smtClean="0"/>
              <a:t>、</a:t>
            </a:r>
            <a:r>
              <a:rPr lang="zh-TW" altLang="zh-TW" smtClean="0"/>
              <a:t>拒絕再接受治療</a:t>
            </a:r>
            <a:endParaRPr lang="zh-TW" altLang="en-US" smtClean="0"/>
          </a:p>
          <a:p>
            <a:pPr>
              <a:buFont typeface="Wingdings" pitchFamily="2" charset="2"/>
              <a:buNone/>
            </a:pPr>
            <a:r>
              <a:rPr lang="zh-TW" altLang="en-US" smtClean="0"/>
              <a:t>   </a:t>
            </a:r>
            <a:r>
              <a:rPr lang="zh-TW" altLang="zh-TW" smtClean="0"/>
              <a:t>或死亡等</a:t>
            </a:r>
          </a:p>
          <a:p>
            <a:endParaRPr lang="zh-TW" altLang="en-US" smtClean="0"/>
          </a:p>
        </p:txBody>
      </p:sp>
      <p:sp>
        <p:nvSpPr>
          <p:cNvPr id="4" name="投影片編號版面配置區 3"/>
          <p:cNvSpPr>
            <a:spLocks noGrp="1"/>
          </p:cNvSpPr>
          <p:nvPr>
            <p:ph type="sldNum" sz="quarter" idx="12"/>
          </p:nvPr>
        </p:nvSpPr>
        <p:spPr/>
        <p:txBody>
          <a:bodyPr/>
          <a:lstStyle/>
          <a:p>
            <a:pPr>
              <a:defRPr/>
            </a:pPr>
            <a:fld id="{7D038269-1CF5-499C-BBED-1EC79D24B495}" type="slidenum">
              <a:rPr lang="zh-TW" altLang="en-US" smtClean="0"/>
              <a:pPr>
                <a:defRPr/>
              </a:pPr>
              <a:t>24</a:t>
            </a:fld>
            <a:endParaRPr lang="zh-TW" alt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標題 1"/>
          <p:cNvSpPr>
            <a:spLocks noGrp="1"/>
          </p:cNvSpPr>
          <p:nvPr>
            <p:ph type="title"/>
          </p:nvPr>
        </p:nvSpPr>
        <p:spPr>
          <a:xfrm>
            <a:off x="468313" y="0"/>
            <a:ext cx="8229600" cy="504825"/>
          </a:xfrm>
        </p:spPr>
        <p:txBody>
          <a:bodyPr/>
          <a:lstStyle/>
          <a:p>
            <a:r>
              <a:rPr lang="zh-TW" altLang="en-US" sz="3800" b="1" smtClean="0">
                <a:cs typeface="Times New Roman" pitchFamily="18" charset="0"/>
              </a:rPr>
              <a:t>支付標準</a:t>
            </a:r>
            <a:endParaRPr lang="zh-TW" altLang="en-US" sz="3800" b="1" smtClean="0"/>
          </a:p>
        </p:txBody>
      </p:sp>
      <p:grpSp>
        <p:nvGrpSpPr>
          <p:cNvPr id="3" name="群組 3"/>
          <p:cNvGrpSpPr/>
          <p:nvPr/>
        </p:nvGrpSpPr>
        <p:grpSpPr>
          <a:xfrm>
            <a:off x="827584" y="3645024"/>
            <a:ext cx="6372000" cy="720080"/>
            <a:chOff x="0" y="2403151"/>
            <a:chExt cx="8100392" cy="728227"/>
          </a:xfrm>
          <a:scene3d>
            <a:camera prst="orthographicFront"/>
            <a:lightRig rig="threePt" dir="t">
              <a:rot lat="0" lon="0" rev="7500000"/>
            </a:lightRig>
          </a:scene3d>
        </p:grpSpPr>
        <p:sp>
          <p:nvSpPr>
            <p:cNvPr id="6" name="圓角矩形 5"/>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7"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grpSp>
        <p:nvGrpSpPr>
          <p:cNvPr id="4" name="群組 8"/>
          <p:cNvGrpSpPr/>
          <p:nvPr/>
        </p:nvGrpSpPr>
        <p:grpSpPr>
          <a:xfrm>
            <a:off x="827584" y="764704"/>
            <a:ext cx="6372000" cy="792088"/>
            <a:chOff x="0" y="2403151"/>
            <a:chExt cx="8100392" cy="822875"/>
          </a:xfrm>
          <a:scene3d>
            <a:camera prst="orthographicFront"/>
            <a:lightRig rig="threePt" dir="t">
              <a:rot lat="0" lon="0" rev="7500000"/>
            </a:lightRig>
          </a:scene3d>
        </p:grpSpPr>
        <p:sp>
          <p:nvSpPr>
            <p:cNvPr id="10" name="圓角矩形 9"/>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11" name="圓角矩形 4"/>
            <p:cNvSpPr/>
            <p:nvPr/>
          </p:nvSpPr>
          <p:spPr>
            <a:xfrm>
              <a:off x="1692901" y="2497800"/>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endParaRPr lang="zh-TW" altLang="en-US" sz="1300" b="1" dirty="0">
                <a:solidFill>
                  <a:schemeClr val="tx1"/>
                </a:solidFill>
                <a:latin typeface="Times New Roman" pitchFamily="18" charset="0"/>
                <a:ea typeface="標楷體" pitchFamily="65" charset="-120"/>
                <a:cs typeface="Times New Roman" pitchFamily="18" charset="0"/>
              </a:endParaRPr>
            </a:p>
          </p:txBody>
        </p:sp>
      </p:grpSp>
      <p:sp>
        <p:nvSpPr>
          <p:cNvPr id="45060" name="矩形 11"/>
          <p:cNvSpPr>
            <a:spLocks noChangeArrowheads="1"/>
          </p:cNvSpPr>
          <p:nvPr/>
        </p:nvSpPr>
        <p:spPr bwMode="auto">
          <a:xfrm>
            <a:off x="1619250" y="765175"/>
            <a:ext cx="4572000" cy="692150"/>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           P3402C</a:t>
            </a:r>
            <a:r>
              <a:rPr lang="zh-TW" altLang="en-US" sz="1300" b="1">
                <a:latin typeface="Times New Roman" pitchFamily="18" charset="0"/>
                <a:ea typeface="標楷體" pitchFamily="65" charset="-120"/>
                <a:cs typeface="Times New Roman" pitchFamily="18" charset="0"/>
              </a:rPr>
              <a:t>新收案管理照護費</a:t>
            </a:r>
          </a:p>
          <a:p>
            <a:pPr lvl="1">
              <a:buFont typeface="Arial" charset="0"/>
              <a:buChar char="•"/>
            </a:pPr>
            <a:r>
              <a:rPr lang="zh-TW" altLang="en-US" sz="1300" b="1">
                <a:latin typeface="Times New Roman" pitchFamily="18" charset="0"/>
                <a:ea typeface="標楷體" pitchFamily="65" charset="-120"/>
                <a:cs typeface="Times New Roman" pitchFamily="18" charset="0"/>
              </a:rPr>
              <a:t>限</a:t>
            </a:r>
            <a:r>
              <a:rPr lang="en-US" altLang="en-US" sz="1300" b="1">
                <a:latin typeface="Times New Roman" pitchFamily="18" charset="0"/>
                <a:ea typeface="標楷體" pitchFamily="65" charset="-120"/>
                <a:cs typeface="Times New Roman" pitchFamily="18" charset="0"/>
              </a:rPr>
              <a:t>Stage 3b</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4</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5</a:t>
            </a:r>
            <a:r>
              <a:rPr lang="zh-TW" altLang="en-US" sz="1300" b="1">
                <a:latin typeface="Times New Roman" pitchFamily="18" charset="0"/>
                <a:ea typeface="標楷體" pitchFamily="65" charset="-120"/>
                <a:cs typeface="Times New Roman" pitchFamily="18" charset="0"/>
              </a:rPr>
              <a:t>、蛋白尿病患且每人限申報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p>
          <a:p>
            <a:pPr lvl="1">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1200</a:t>
            </a:r>
            <a:r>
              <a:rPr lang="zh-TW" altLang="en-US" sz="1300" b="1">
                <a:latin typeface="Times New Roman" pitchFamily="18" charset="0"/>
                <a:ea typeface="標楷體" pitchFamily="65" charset="-120"/>
                <a:cs typeface="Times New Roman" pitchFamily="18" charset="0"/>
              </a:rPr>
              <a:t>點</a:t>
            </a:r>
          </a:p>
        </p:txBody>
      </p:sp>
      <p:grpSp>
        <p:nvGrpSpPr>
          <p:cNvPr id="5" name="群組 12"/>
          <p:cNvGrpSpPr/>
          <p:nvPr/>
        </p:nvGrpSpPr>
        <p:grpSpPr>
          <a:xfrm>
            <a:off x="827584" y="1484784"/>
            <a:ext cx="6372000" cy="720080"/>
            <a:chOff x="0" y="2403151"/>
            <a:chExt cx="8100392" cy="728227"/>
          </a:xfrm>
          <a:scene3d>
            <a:camera prst="orthographicFront"/>
            <a:lightRig rig="threePt" dir="t">
              <a:rot lat="0" lon="0" rev="7500000"/>
            </a:lightRig>
          </a:scene3d>
        </p:grpSpPr>
        <p:sp>
          <p:nvSpPr>
            <p:cNvPr id="14" name="圓角矩形 13"/>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15"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endParaRPr lang="zh-TW" altLang="en-US" sz="1300" b="1" dirty="0">
                <a:solidFill>
                  <a:schemeClr val="tx1"/>
                </a:solidFill>
                <a:latin typeface="Times New Roman" pitchFamily="18" charset="0"/>
                <a:ea typeface="標楷體" pitchFamily="65" charset="-120"/>
                <a:cs typeface="Times New Roman" pitchFamily="18" charset="0"/>
              </a:endParaRPr>
            </a:p>
          </p:txBody>
        </p:sp>
      </p:grpSp>
      <p:grpSp>
        <p:nvGrpSpPr>
          <p:cNvPr id="9" name="群組 19"/>
          <p:cNvGrpSpPr/>
          <p:nvPr/>
        </p:nvGrpSpPr>
        <p:grpSpPr>
          <a:xfrm>
            <a:off x="827584" y="2204864"/>
            <a:ext cx="6372000" cy="720080"/>
            <a:chOff x="0" y="2403151"/>
            <a:chExt cx="8100392" cy="728227"/>
          </a:xfrm>
          <a:scene3d>
            <a:camera prst="orthographicFront"/>
            <a:lightRig rig="threePt" dir="t">
              <a:rot lat="0" lon="0" rev="7500000"/>
            </a:lightRig>
          </a:scene3d>
        </p:grpSpPr>
        <p:sp>
          <p:nvSpPr>
            <p:cNvPr id="21" name="圓角矩形 20"/>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22"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grpSp>
        <p:nvGrpSpPr>
          <p:cNvPr id="13" name="群組 22"/>
          <p:cNvGrpSpPr/>
          <p:nvPr/>
        </p:nvGrpSpPr>
        <p:grpSpPr>
          <a:xfrm>
            <a:off x="827584" y="4365104"/>
            <a:ext cx="6372000" cy="720080"/>
            <a:chOff x="0" y="2403151"/>
            <a:chExt cx="8100392" cy="728227"/>
          </a:xfrm>
          <a:scene3d>
            <a:camera prst="orthographicFront"/>
            <a:lightRig rig="threePt" dir="t">
              <a:rot lat="0" lon="0" rev="7500000"/>
            </a:lightRig>
          </a:scene3d>
        </p:grpSpPr>
        <p:sp>
          <p:nvSpPr>
            <p:cNvPr id="24" name="圓角矩形 23"/>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25"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grpSp>
        <p:nvGrpSpPr>
          <p:cNvPr id="16" name="群組 25"/>
          <p:cNvGrpSpPr/>
          <p:nvPr/>
        </p:nvGrpSpPr>
        <p:grpSpPr>
          <a:xfrm>
            <a:off x="827584" y="5085184"/>
            <a:ext cx="6372000" cy="720080"/>
            <a:chOff x="0" y="2403151"/>
            <a:chExt cx="8100392" cy="728227"/>
          </a:xfrm>
          <a:scene3d>
            <a:camera prst="orthographicFront"/>
            <a:lightRig rig="threePt" dir="t">
              <a:rot lat="0" lon="0" rev="7500000"/>
            </a:lightRig>
          </a:scene3d>
        </p:grpSpPr>
        <p:sp>
          <p:nvSpPr>
            <p:cNvPr id="27" name="圓角矩形 26"/>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28"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grpSp>
        <p:nvGrpSpPr>
          <p:cNvPr id="19" name="群組 28"/>
          <p:cNvGrpSpPr/>
          <p:nvPr/>
        </p:nvGrpSpPr>
        <p:grpSpPr>
          <a:xfrm>
            <a:off x="827584" y="2924944"/>
            <a:ext cx="6372000" cy="720080"/>
            <a:chOff x="0" y="2403151"/>
            <a:chExt cx="8100392" cy="728227"/>
          </a:xfrm>
          <a:scene3d>
            <a:camera prst="orthographicFront"/>
            <a:lightRig rig="threePt" dir="t">
              <a:rot lat="0" lon="0" rev="7500000"/>
            </a:lightRig>
          </a:scene3d>
        </p:grpSpPr>
        <p:sp>
          <p:nvSpPr>
            <p:cNvPr id="30" name="圓角矩形 29"/>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31"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sp>
        <p:nvSpPr>
          <p:cNvPr id="45066" name="矩形 28"/>
          <p:cNvSpPr>
            <a:spLocks noChangeArrowheads="1"/>
          </p:cNvSpPr>
          <p:nvPr/>
        </p:nvSpPr>
        <p:spPr bwMode="auto">
          <a:xfrm>
            <a:off x="2051050" y="1484313"/>
            <a:ext cx="4572000" cy="693737"/>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P3403C</a:t>
            </a:r>
            <a:r>
              <a:rPr lang="zh-TW" altLang="en-US" sz="1300" b="1">
                <a:latin typeface="Times New Roman" pitchFamily="18" charset="0"/>
                <a:ea typeface="標楷體" pitchFamily="65" charset="-120"/>
                <a:cs typeface="Times New Roman" pitchFamily="18" charset="0"/>
              </a:rPr>
              <a:t>完整複診衛教及照護費</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限</a:t>
            </a:r>
            <a:r>
              <a:rPr lang="en-US" altLang="en-US" sz="1300" b="1">
                <a:latin typeface="Times New Roman" pitchFamily="18" charset="0"/>
                <a:ea typeface="標楷體" pitchFamily="65" charset="-120"/>
                <a:cs typeface="Times New Roman" pitchFamily="18" charset="0"/>
              </a:rPr>
              <a:t>Stage  3b</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4</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5</a:t>
            </a:r>
            <a:r>
              <a:rPr lang="zh-TW" altLang="en-US" sz="1300" b="1">
                <a:latin typeface="Times New Roman" pitchFamily="18" charset="0"/>
                <a:ea typeface="標楷體" pitchFamily="65" charset="-120"/>
                <a:cs typeface="Times New Roman" pitchFamily="18" charset="0"/>
              </a:rPr>
              <a:t>、蛋白尿病患申報</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每</a:t>
            </a:r>
            <a:r>
              <a:rPr lang="en-US" altLang="en-US" sz="1300" b="1">
                <a:latin typeface="Times New Roman" pitchFamily="18" charset="0"/>
                <a:ea typeface="標楷體" pitchFamily="65" charset="-120"/>
                <a:cs typeface="Times New Roman" pitchFamily="18" charset="0"/>
              </a:rPr>
              <a:t>3</a:t>
            </a:r>
            <a:r>
              <a:rPr lang="zh-TW" altLang="en-US" sz="1300" b="1">
                <a:latin typeface="Times New Roman" pitchFamily="18" charset="0"/>
                <a:ea typeface="標楷體" pitchFamily="65" charset="-120"/>
                <a:cs typeface="Times New Roman" pitchFamily="18" charset="0"/>
              </a:rPr>
              <a:t>個月申報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600</a:t>
            </a:r>
            <a:r>
              <a:rPr lang="zh-TW" altLang="en-US" sz="1300" b="1">
                <a:latin typeface="Times New Roman" pitchFamily="18" charset="0"/>
                <a:ea typeface="標楷體" pitchFamily="65" charset="-120"/>
                <a:cs typeface="Times New Roman" pitchFamily="18" charset="0"/>
              </a:rPr>
              <a:t>點</a:t>
            </a:r>
          </a:p>
        </p:txBody>
      </p:sp>
      <p:sp>
        <p:nvSpPr>
          <p:cNvPr id="45067" name="矩形 31"/>
          <p:cNvSpPr>
            <a:spLocks noChangeArrowheads="1"/>
          </p:cNvSpPr>
          <p:nvPr/>
        </p:nvSpPr>
        <p:spPr bwMode="auto">
          <a:xfrm>
            <a:off x="2051050" y="2205038"/>
            <a:ext cx="4572000" cy="692150"/>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P3404C</a:t>
            </a:r>
            <a:r>
              <a:rPr lang="zh-TW" altLang="en-US" sz="1300" b="1">
                <a:latin typeface="Times New Roman" pitchFamily="18" charset="0"/>
                <a:ea typeface="標楷體" pitchFamily="65" charset="-120"/>
                <a:cs typeface="Times New Roman" pitchFamily="18" charset="0"/>
              </a:rPr>
              <a:t>年度評估費</a:t>
            </a:r>
          </a:p>
          <a:p>
            <a:pPr>
              <a:buFont typeface="Arial" charset="0"/>
              <a:buChar char="•"/>
            </a:pPr>
            <a:r>
              <a:rPr lang="zh-TW" altLang="en-US" sz="1300" b="1">
                <a:latin typeface="Times New Roman" pitchFamily="18" charset="0"/>
                <a:ea typeface="標楷體" pitchFamily="65" charset="-120"/>
                <a:cs typeface="Times New Roman" pitchFamily="18" charset="0"/>
              </a:rPr>
              <a:t>限申報</a:t>
            </a:r>
            <a:r>
              <a:rPr lang="en-US" altLang="en-US" sz="1300" b="1">
                <a:latin typeface="Times New Roman" pitchFamily="18" charset="0"/>
                <a:ea typeface="標楷體" pitchFamily="65" charset="-120"/>
                <a:cs typeface="Times New Roman" pitchFamily="18" charset="0"/>
              </a:rPr>
              <a:t>P3403C</a:t>
            </a:r>
            <a:r>
              <a:rPr lang="zh-TW" altLang="en-US" sz="1300" b="1">
                <a:latin typeface="Times New Roman" pitchFamily="18" charset="0"/>
                <a:ea typeface="標楷體" pitchFamily="65" charset="-120"/>
                <a:cs typeface="Times New Roman" pitchFamily="18" charset="0"/>
              </a:rPr>
              <a:t>之病患申報，每人每年申報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p>
          <a:p>
            <a:pPr>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600</a:t>
            </a:r>
            <a:r>
              <a:rPr lang="zh-TW" altLang="en-US" sz="1300" b="1">
                <a:latin typeface="Times New Roman" pitchFamily="18" charset="0"/>
                <a:ea typeface="標楷體" pitchFamily="65" charset="-120"/>
                <a:cs typeface="Times New Roman" pitchFamily="18" charset="0"/>
              </a:rPr>
              <a:t>點</a:t>
            </a:r>
          </a:p>
        </p:txBody>
      </p:sp>
      <p:sp>
        <p:nvSpPr>
          <p:cNvPr id="45068" name="矩形 32"/>
          <p:cNvSpPr>
            <a:spLocks noChangeArrowheads="1"/>
          </p:cNvSpPr>
          <p:nvPr/>
        </p:nvSpPr>
        <p:spPr bwMode="auto">
          <a:xfrm>
            <a:off x="2051050" y="2924175"/>
            <a:ext cx="4572000" cy="693738"/>
          </a:xfrm>
          <a:prstGeom prst="rect">
            <a:avLst/>
          </a:prstGeom>
          <a:noFill/>
          <a:ln w="9525">
            <a:noFill/>
            <a:miter lim="800000"/>
            <a:headEnd/>
            <a:tailEnd/>
          </a:ln>
        </p:spPr>
        <p:txBody>
          <a:bodyPr>
            <a:spAutoFit/>
          </a:bodyPr>
          <a:lstStyle/>
          <a:p>
            <a:r>
              <a:rPr lang="zh-TW" altLang="en-US" sz="1300" b="1">
                <a:latin typeface="Times New Roman" pitchFamily="18" charset="0"/>
                <a:ea typeface="標楷體" pitchFamily="65" charset="-120"/>
                <a:cs typeface="Times New Roman" pitchFamily="18" charset="0"/>
              </a:rPr>
              <a:t> </a:t>
            </a:r>
            <a:r>
              <a:rPr lang="en-US" altLang="en-US" sz="1300" b="1">
                <a:latin typeface="Times New Roman" pitchFamily="18" charset="0"/>
                <a:ea typeface="標楷體" pitchFamily="65" charset="-120"/>
                <a:cs typeface="Times New Roman" pitchFamily="18" charset="0"/>
              </a:rPr>
              <a:t>P3405C</a:t>
            </a:r>
            <a:r>
              <a:rPr lang="zh-TW" altLang="en-US" sz="1300" b="1">
                <a:latin typeface="Times New Roman" pitchFamily="18" charset="0"/>
                <a:ea typeface="標楷體" pitchFamily="65" charset="-120"/>
                <a:cs typeface="Times New Roman" pitchFamily="18" charset="0"/>
              </a:rPr>
              <a:t>結案資料處理費</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限</a:t>
            </a:r>
            <a:r>
              <a:rPr lang="en-US" altLang="en-US" sz="1300" b="1">
                <a:latin typeface="Times New Roman" pitchFamily="18" charset="0"/>
                <a:ea typeface="標楷體" pitchFamily="65" charset="-120"/>
                <a:cs typeface="Times New Roman" pitchFamily="18" charset="0"/>
              </a:rPr>
              <a:t>Stage 3b</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4</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5</a:t>
            </a:r>
            <a:r>
              <a:rPr lang="zh-TW" altLang="en-US" sz="1300" b="1">
                <a:latin typeface="Times New Roman" pitchFamily="18" charset="0"/>
                <a:ea typeface="標楷體" pitchFamily="65" charset="-120"/>
                <a:cs typeface="Times New Roman" pitchFamily="18" charset="0"/>
              </a:rPr>
              <a:t>、蛋白尿病患結案申報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600</a:t>
            </a:r>
            <a:r>
              <a:rPr lang="zh-TW" altLang="en-US" sz="1300" b="1">
                <a:latin typeface="Times New Roman" pitchFamily="18" charset="0"/>
                <a:ea typeface="標楷體" pitchFamily="65" charset="-120"/>
                <a:cs typeface="Times New Roman" pitchFamily="18" charset="0"/>
              </a:rPr>
              <a:t>點</a:t>
            </a:r>
          </a:p>
        </p:txBody>
      </p:sp>
      <p:sp>
        <p:nvSpPr>
          <p:cNvPr id="45069" name="矩形 33"/>
          <p:cNvSpPr>
            <a:spLocks noChangeArrowheads="1"/>
          </p:cNvSpPr>
          <p:nvPr/>
        </p:nvSpPr>
        <p:spPr bwMode="auto">
          <a:xfrm>
            <a:off x="2087563" y="3644900"/>
            <a:ext cx="4572000" cy="692150"/>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P3406C Stage 3b</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4</a:t>
            </a:r>
            <a:r>
              <a:rPr lang="zh-TW" altLang="en-US" sz="1300" b="1">
                <a:latin typeface="Times New Roman" pitchFamily="18" charset="0"/>
                <a:ea typeface="標楷體" pitchFamily="65" charset="-120"/>
                <a:cs typeface="Times New Roman" pitchFamily="18" charset="0"/>
              </a:rPr>
              <a:t>病患之照護獎勵費</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符合</a:t>
            </a:r>
            <a:r>
              <a:rPr lang="en-US" altLang="en-US" sz="1300" b="1">
                <a:latin typeface="Times New Roman" pitchFamily="18" charset="0"/>
                <a:ea typeface="標楷體" pitchFamily="65" charset="-120"/>
                <a:cs typeface="Times New Roman" pitchFamily="18" charset="0"/>
              </a:rPr>
              <a:t>Stage 3b</a:t>
            </a:r>
            <a:r>
              <a:rPr lang="zh-TW" altLang="en-US" sz="1300" b="1">
                <a:latin typeface="Times New Roman" pitchFamily="18" charset="0"/>
                <a:ea typeface="標楷體" pitchFamily="65" charset="-120"/>
                <a:cs typeface="Times New Roman" pitchFamily="18" charset="0"/>
              </a:rPr>
              <a:t>、</a:t>
            </a:r>
            <a:r>
              <a:rPr lang="en-US" altLang="en-US" sz="1300" b="1">
                <a:latin typeface="Times New Roman" pitchFamily="18" charset="0"/>
                <a:ea typeface="標楷體" pitchFamily="65" charset="-120"/>
                <a:cs typeface="Times New Roman" pitchFamily="18" charset="0"/>
              </a:rPr>
              <a:t>4</a:t>
            </a:r>
            <a:r>
              <a:rPr lang="zh-TW" altLang="en-US" sz="1300" b="1">
                <a:latin typeface="Times New Roman" pitchFamily="18" charset="0"/>
                <a:ea typeface="標楷體" pitchFamily="65" charset="-120"/>
                <a:cs typeface="Times New Roman" pitchFamily="18" charset="0"/>
              </a:rPr>
              <a:t>鼓勵條件者，每人每年限申報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1500</a:t>
            </a:r>
            <a:r>
              <a:rPr lang="zh-TW" altLang="en-US" sz="1300" b="1">
                <a:latin typeface="Times New Roman" pitchFamily="18" charset="0"/>
                <a:ea typeface="標楷體" pitchFamily="65" charset="-120"/>
                <a:cs typeface="Times New Roman" pitchFamily="18" charset="0"/>
              </a:rPr>
              <a:t>點</a:t>
            </a:r>
          </a:p>
        </p:txBody>
      </p:sp>
      <p:sp>
        <p:nvSpPr>
          <p:cNvPr id="45070" name="矩形 34"/>
          <p:cNvSpPr>
            <a:spLocks noChangeArrowheads="1"/>
          </p:cNvSpPr>
          <p:nvPr/>
        </p:nvSpPr>
        <p:spPr bwMode="auto">
          <a:xfrm>
            <a:off x="2124075" y="4365625"/>
            <a:ext cx="4572000" cy="692150"/>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P3407C Stage 5</a:t>
            </a:r>
            <a:r>
              <a:rPr lang="zh-TW" altLang="en-US" sz="1300" b="1">
                <a:latin typeface="Times New Roman" pitchFamily="18" charset="0"/>
                <a:ea typeface="標楷體" pitchFamily="65" charset="-120"/>
                <a:cs typeface="Times New Roman" pitchFamily="18" charset="0"/>
              </a:rPr>
              <a:t>病患之照護獎勵費</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符合</a:t>
            </a:r>
            <a:r>
              <a:rPr lang="en-US" altLang="en-US" sz="1300" b="1">
                <a:latin typeface="Times New Roman" pitchFamily="18" charset="0"/>
                <a:ea typeface="標楷體" pitchFamily="65" charset="-120"/>
                <a:cs typeface="Times New Roman" pitchFamily="18" charset="0"/>
              </a:rPr>
              <a:t>Stage 5</a:t>
            </a:r>
            <a:r>
              <a:rPr lang="zh-TW" altLang="en-US" sz="1300" b="1">
                <a:latin typeface="Times New Roman" pitchFamily="18" charset="0"/>
                <a:ea typeface="標楷體" pitchFamily="65" charset="-120"/>
                <a:cs typeface="Times New Roman" pitchFamily="18" charset="0"/>
              </a:rPr>
              <a:t>鼓勵條件者，每人每年限申報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3000</a:t>
            </a:r>
            <a:r>
              <a:rPr lang="zh-TW" altLang="en-US" sz="1300" b="1">
                <a:latin typeface="Times New Roman" pitchFamily="18" charset="0"/>
                <a:ea typeface="標楷體" pitchFamily="65" charset="-120"/>
                <a:cs typeface="Times New Roman" pitchFamily="18" charset="0"/>
              </a:rPr>
              <a:t>點</a:t>
            </a:r>
          </a:p>
        </p:txBody>
      </p:sp>
      <p:sp>
        <p:nvSpPr>
          <p:cNvPr id="45071" name="矩形 35"/>
          <p:cNvSpPr>
            <a:spLocks noChangeArrowheads="1"/>
          </p:cNvSpPr>
          <p:nvPr/>
        </p:nvSpPr>
        <p:spPr bwMode="auto">
          <a:xfrm>
            <a:off x="2124075" y="5113338"/>
            <a:ext cx="4572000" cy="692150"/>
          </a:xfrm>
          <a:prstGeom prst="rect">
            <a:avLst/>
          </a:prstGeom>
          <a:noFill/>
          <a:ln w="9525">
            <a:noFill/>
            <a:miter lim="800000"/>
            <a:headEnd/>
            <a:tailEnd/>
          </a:ln>
        </p:spPr>
        <p:txBody>
          <a:bodyPr>
            <a:spAutoFit/>
          </a:bodyPr>
          <a:lstStyle/>
          <a:p>
            <a:r>
              <a:rPr lang="en-US" altLang="en-US" sz="1300" b="1">
                <a:latin typeface="Times New Roman" pitchFamily="18" charset="0"/>
                <a:ea typeface="標楷體" pitchFamily="65" charset="-120"/>
                <a:cs typeface="Times New Roman" pitchFamily="18" charset="0"/>
              </a:rPr>
              <a:t>P3408C </a:t>
            </a:r>
            <a:r>
              <a:rPr lang="zh-TW" altLang="en-US" sz="1300" b="1">
                <a:latin typeface="Times New Roman" pitchFamily="18" charset="0"/>
                <a:ea typeface="標楷體" pitchFamily="65" charset="-120"/>
                <a:cs typeface="Times New Roman" pitchFamily="18" charset="0"/>
              </a:rPr>
              <a:t>以蛋白尿為收案條件之病患</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zh-TW" altLang="en-US" sz="1300" b="1">
                <a:latin typeface="Times New Roman" pitchFamily="18" charset="0"/>
                <a:ea typeface="標楷體" pitchFamily="65" charset="-120"/>
                <a:cs typeface="Times New Roman" pitchFamily="18" charset="0"/>
              </a:rPr>
              <a:t>符合獎勵條件者，每人限申報</a:t>
            </a: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endParaRPr lang="en-US" altLang="zh-TW" sz="1300" b="1">
              <a:latin typeface="Times New Roman" pitchFamily="18" charset="0"/>
              <a:ea typeface="標楷體" pitchFamily="65" charset="-120"/>
              <a:cs typeface="Times New Roman" pitchFamily="18" charset="0"/>
            </a:endParaRPr>
          </a:p>
          <a:p>
            <a:pPr>
              <a:buFont typeface="Arial" charset="0"/>
              <a:buChar char="•"/>
            </a:pPr>
            <a:r>
              <a:rPr lang="en-US" altLang="en-US" sz="1300" b="1">
                <a:latin typeface="Times New Roman" pitchFamily="18" charset="0"/>
                <a:ea typeface="標楷體" pitchFamily="65" charset="-120"/>
                <a:cs typeface="Times New Roman" pitchFamily="18" charset="0"/>
              </a:rPr>
              <a:t>1</a:t>
            </a:r>
            <a:r>
              <a:rPr lang="zh-TW" altLang="en-US" sz="1300" b="1">
                <a:latin typeface="Times New Roman" pitchFamily="18" charset="0"/>
                <a:ea typeface="標楷體" pitchFamily="65" charset="-120"/>
                <a:cs typeface="Times New Roman" pitchFamily="18" charset="0"/>
              </a:rPr>
              <a:t>次</a:t>
            </a:r>
            <a:r>
              <a:rPr lang="en-US" altLang="en-US" sz="1300" b="1">
                <a:latin typeface="Times New Roman" pitchFamily="18" charset="0"/>
                <a:ea typeface="標楷體" pitchFamily="65" charset="-120"/>
                <a:cs typeface="Times New Roman" pitchFamily="18" charset="0"/>
              </a:rPr>
              <a:t>1000</a:t>
            </a:r>
            <a:r>
              <a:rPr lang="zh-TW" altLang="en-US" sz="1300" b="1">
                <a:latin typeface="Times New Roman" pitchFamily="18" charset="0"/>
                <a:ea typeface="標楷體" pitchFamily="65" charset="-120"/>
                <a:cs typeface="Times New Roman" pitchFamily="18" charset="0"/>
              </a:rPr>
              <a:t>點</a:t>
            </a:r>
          </a:p>
        </p:txBody>
      </p:sp>
      <p:grpSp>
        <p:nvGrpSpPr>
          <p:cNvPr id="37" name="群組 25"/>
          <p:cNvGrpSpPr/>
          <p:nvPr/>
        </p:nvGrpSpPr>
        <p:grpSpPr>
          <a:xfrm>
            <a:off x="827584" y="5805264"/>
            <a:ext cx="6408712" cy="792088"/>
            <a:chOff x="0" y="2403151"/>
            <a:chExt cx="8100392" cy="728227"/>
          </a:xfrm>
          <a:scene3d>
            <a:camera prst="orthographicFront"/>
            <a:lightRig rig="threePt" dir="t">
              <a:rot lat="0" lon="0" rev="7500000"/>
            </a:lightRig>
          </a:scene3d>
        </p:grpSpPr>
        <p:sp>
          <p:nvSpPr>
            <p:cNvPr id="38" name="圓角矩形 37"/>
            <p:cNvSpPr/>
            <p:nvPr/>
          </p:nvSpPr>
          <p:spPr>
            <a:xfrm>
              <a:off x="0" y="2403151"/>
              <a:ext cx="8100392" cy="728227"/>
            </a:xfrm>
            <a:prstGeom prst="roundRect">
              <a:avLst>
                <a:gd name="adj" fmla="val 10000"/>
              </a:avLst>
            </a:prstGeom>
            <a:solidFill>
              <a:schemeClr val="bg1"/>
            </a:solidFill>
            <a:sp3d prstMaterial="plastic">
              <a:bevelT w="127000" h="25400" prst="relaxedInset"/>
            </a:sp3d>
          </p:spPr>
          <p:style>
            <a:lnRef idx="0">
              <a:schemeClr val="lt1">
                <a:hueOff val="0"/>
                <a:satOff val="0"/>
                <a:lumOff val="0"/>
                <a:alphaOff val="0"/>
              </a:schemeClr>
            </a:lnRef>
            <a:fillRef idx="3">
              <a:scrgbClr r="0" g="0" b="0"/>
            </a:fillRef>
            <a:effectRef idx="2">
              <a:schemeClr val="accent2">
                <a:hueOff val="2340759"/>
                <a:satOff val="-2919"/>
                <a:lumOff val="686"/>
                <a:alphaOff val="0"/>
              </a:schemeClr>
            </a:effectRef>
            <a:fontRef idx="minor">
              <a:schemeClr val="lt1"/>
            </a:fontRef>
          </p:style>
        </p:sp>
        <p:sp>
          <p:nvSpPr>
            <p:cNvPr id="39" name="圓角矩形 4"/>
            <p:cNvSpPr/>
            <p:nvPr/>
          </p:nvSpPr>
          <p:spPr>
            <a:xfrm>
              <a:off x="1584176" y="2403151"/>
              <a:ext cx="6407490" cy="728226"/>
            </a:xfrm>
            <a:prstGeom prst="rect">
              <a:avLst/>
            </a:prstGeom>
            <a:sp3d/>
          </p:spPr>
          <p:style>
            <a:lnRef idx="0">
              <a:scrgbClr r="0" g="0" b="0"/>
            </a:lnRef>
            <a:fillRef idx="0">
              <a:scrgbClr r="0" g="0" b="0"/>
            </a:fillRef>
            <a:effectRef idx="0">
              <a:scrgbClr r="0" g="0" b="0"/>
            </a:effectRef>
            <a:fontRef idx="minor">
              <a:schemeClr val="lt1"/>
            </a:fontRef>
          </p:style>
          <p:txBody>
            <a:bodyPr lIns="49530" tIns="49530" rIns="49530" bIns="49530" spcCol="1270"/>
            <a:lstStyle/>
            <a:p>
              <a:pPr defTabSz="577850">
                <a:lnSpc>
                  <a:spcPct val="90000"/>
                </a:lnSpc>
                <a:spcAft>
                  <a:spcPct val="35000"/>
                </a:spcAft>
                <a:defRPr/>
              </a:pPr>
              <a:r>
                <a:rPr lang="en-US" altLang="zh-TW" sz="1300" b="1" dirty="0">
                  <a:solidFill>
                    <a:schemeClr val="tx1"/>
                  </a:solidFill>
                  <a:latin typeface="Times New Roman" pitchFamily="18" charset="0"/>
                  <a:ea typeface="標楷體" pitchFamily="65" charset="-120"/>
                  <a:cs typeface="Times New Roman" pitchFamily="18" charset="0"/>
                </a:rPr>
                <a:t> </a:t>
              </a:r>
              <a:endParaRPr lang="zh-TW" altLang="en-US" sz="1300" b="1" dirty="0">
                <a:solidFill>
                  <a:schemeClr val="tx1"/>
                </a:solidFill>
                <a:latin typeface="Times New Roman" pitchFamily="18" charset="0"/>
                <a:ea typeface="標楷體" pitchFamily="65" charset="-120"/>
                <a:cs typeface="Times New Roman" pitchFamily="18" charset="0"/>
              </a:endParaRPr>
            </a:p>
          </p:txBody>
        </p:sp>
      </p:grpSp>
      <p:sp>
        <p:nvSpPr>
          <p:cNvPr id="45073" name="矩形 39"/>
          <p:cNvSpPr>
            <a:spLocks noChangeArrowheads="1"/>
          </p:cNvSpPr>
          <p:nvPr/>
        </p:nvSpPr>
        <p:spPr bwMode="auto">
          <a:xfrm>
            <a:off x="2124075" y="5829300"/>
            <a:ext cx="4572000" cy="849313"/>
          </a:xfrm>
          <a:prstGeom prst="rect">
            <a:avLst/>
          </a:prstGeom>
          <a:noFill/>
          <a:ln w="9525">
            <a:noFill/>
            <a:miter lim="800000"/>
            <a:headEnd/>
            <a:tailEnd/>
          </a:ln>
        </p:spPr>
        <p:txBody>
          <a:bodyPr>
            <a:spAutoFit/>
          </a:bodyPr>
          <a:lstStyle/>
          <a:p>
            <a:pPr defTabSz="577850">
              <a:lnSpc>
                <a:spcPct val="90000"/>
              </a:lnSpc>
              <a:spcAft>
                <a:spcPct val="35000"/>
              </a:spcAft>
            </a:pPr>
            <a:r>
              <a:rPr lang="en-US" altLang="zh-TW" sz="1200" b="1">
                <a:latin typeface="Times New Roman" pitchFamily="18" charset="0"/>
                <a:ea typeface="標楷體" pitchFamily="65" charset="-120"/>
                <a:cs typeface="Times New Roman" pitchFamily="18" charset="0"/>
              </a:rPr>
              <a:t>P3409C</a:t>
            </a:r>
            <a:r>
              <a:rPr lang="zh-TW" altLang="zh-TW" sz="1200" b="1">
                <a:latin typeface="Times New Roman" pitchFamily="18" charset="0"/>
                <a:ea typeface="標楷體" pitchFamily="65" charset="-120"/>
                <a:cs typeface="Times New Roman" pitchFamily="18" charset="0"/>
              </a:rPr>
              <a:t>持續照護獎勵費</a:t>
            </a:r>
            <a:endParaRPr lang="zh-TW" altLang="en-US" sz="1200" b="1">
              <a:latin typeface="Times New Roman" pitchFamily="18" charset="0"/>
              <a:ea typeface="標楷體" pitchFamily="65" charset="-120"/>
              <a:cs typeface="Times New Roman" pitchFamily="18" charset="0"/>
            </a:endParaRPr>
          </a:p>
          <a:p>
            <a:pPr marL="114300" lvl="1" indent="-114300" defTabSz="577850">
              <a:lnSpc>
                <a:spcPct val="90000"/>
              </a:lnSpc>
              <a:spcAft>
                <a:spcPct val="15000"/>
              </a:spcAft>
              <a:buFontTx/>
              <a:buChar char="•"/>
            </a:pPr>
            <a:r>
              <a:rPr lang="zh-TW" altLang="en-US" sz="1200" b="1">
                <a:latin typeface="Times New Roman" pitchFamily="18" charset="0"/>
                <a:ea typeface="標楷體" pitchFamily="65" charset="-120"/>
                <a:cs typeface="Times New Roman" pitchFamily="18" charset="0"/>
              </a:rPr>
              <a:t>限</a:t>
            </a:r>
            <a:r>
              <a:rPr lang="en-US" altLang="en-US" sz="1200" b="1">
                <a:latin typeface="Times New Roman" pitchFamily="18" charset="0"/>
                <a:ea typeface="標楷體" pitchFamily="65" charset="-120"/>
                <a:cs typeface="Times New Roman" pitchFamily="18" charset="0"/>
              </a:rPr>
              <a:t>Stage 3b</a:t>
            </a:r>
            <a:r>
              <a:rPr lang="zh-TW" altLang="en-US" sz="1200" b="1">
                <a:latin typeface="Times New Roman" pitchFamily="18" charset="0"/>
                <a:ea typeface="標楷體" pitchFamily="65" charset="-120"/>
                <a:cs typeface="Times New Roman" pitchFamily="18" charset="0"/>
              </a:rPr>
              <a:t>、</a:t>
            </a:r>
            <a:r>
              <a:rPr lang="en-US" altLang="en-US" sz="1200" b="1">
                <a:latin typeface="Times New Roman" pitchFamily="18" charset="0"/>
                <a:ea typeface="標楷體" pitchFamily="65" charset="-120"/>
                <a:cs typeface="Times New Roman" pitchFamily="18" charset="0"/>
              </a:rPr>
              <a:t>4</a:t>
            </a:r>
            <a:r>
              <a:rPr lang="zh-TW" altLang="en-US" sz="1200" b="1">
                <a:latin typeface="Times New Roman" pitchFamily="18" charset="0"/>
                <a:ea typeface="標楷體" pitchFamily="65" charset="-120"/>
                <a:cs typeface="Times New Roman" pitchFamily="18" charset="0"/>
              </a:rPr>
              <a:t>、</a:t>
            </a:r>
            <a:r>
              <a:rPr lang="en-US" altLang="en-US" sz="1200" b="1">
                <a:latin typeface="Times New Roman" pitchFamily="18" charset="0"/>
                <a:ea typeface="標楷體" pitchFamily="65" charset="-120"/>
                <a:cs typeface="Times New Roman" pitchFamily="18" charset="0"/>
              </a:rPr>
              <a:t>5</a:t>
            </a:r>
            <a:r>
              <a:rPr lang="zh-TW" altLang="en-US" sz="1200" b="1">
                <a:latin typeface="Times New Roman" pitchFamily="18" charset="0"/>
                <a:ea typeface="標楷體" pitchFamily="65" charset="-120"/>
                <a:cs typeface="Times New Roman" pitchFamily="18" charset="0"/>
              </a:rPr>
              <a:t>、蛋白尿病患，</a:t>
            </a:r>
            <a:r>
              <a:rPr lang="zh-TW" altLang="zh-TW" sz="1200" b="1">
                <a:latin typeface="Times New Roman" pitchFamily="18" charset="0"/>
                <a:ea typeface="標楷體" pitchFamily="65" charset="-120"/>
                <a:cs typeface="Times New Roman" pitchFamily="18" charset="0"/>
              </a:rPr>
              <a:t>收案照護滿三年者</a:t>
            </a:r>
            <a:r>
              <a:rPr lang="zh-TW" altLang="en-US" sz="1200" b="1">
                <a:latin typeface="Times New Roman" pitchFamily="18" charset="0"/>
                <a:ea typeface="標楷體" pitchFamily="65" charset="-120"/>
                <a:cs typeface="Times New Roman" pitchFamily="18" charset="0"/>
              </a:rPr>
              <a:t>，</a:t>
            </a:r>
            <a:r>
              <a:rPr lang="zh-TW" altLang="zh-TW" sz="1200" b="1">
                <a:latin typeface="Times New Roman" pitchFamily="18" charset="0"/>
                <a:ea typeface="標楷體" pitchFamily="65" charset="-120"/>
                <a:cs typeface="Times New Roman" pitchFamily="18" charset="0"/>
              </a:rPr>
              <a:t>每人每年限申報</a:t>
            </a:r>
            <a:r>
              <a:rPr lang="en-US" altLang="zh-TW" sz="1200" b="1">
                <a:latin typeface="Times New Roman" pitchFamily="18" charset="0"/>
                <a:ea typeface="標楷體" pitchFamily="65" charset="-120"/>
                <a:cs typeface="Times New Roman" pitchFamily="18" charset="0"/>
              </a:rPr>
              <a:t>1</a:t>
            </a:r>
            <a:r>
              <a:rPr lang="zh-TW" altLang="zh-TW" sz="1200" b="1">
                <a:latin typeface="Times New Roman" pitchFamily="18" charset="0"/>
                <a:ea typeface="標楷體" pitchFamily="65" charset="-120"/>
                <a:cs typeface="Times New Roman" pitchFamily="18" charset="0"/>
              </a:rPr>
              <a:t>次</a:t>
            </a:r>
            <a:endParaRPr lang="zh-TW" altLang="en-US" sz="1200" b="1">
              <a:latin typeface="Times New Roman" pitchFamily="18" charset="0"/>
              <a:ea typeface="標楷體" pitchFamily="65" charset="-120"/>
              <a:cs typeface="Times New Roman" pitchFamily="18" charset="0"/>
            </a:endParaRPr>
          </a:p>
          <a:p>
            <a:pPr marL="114300" lvl="1" indent="-114300" defTabSz="577850">
              <a:lnSpc>
                <a:spcPct val="90000"/>
              </a:lnSpc>
              <a:spcAft>
                <a:spcPct val="15000"/>
              </a:spcAft>
              <a:buFontTx/>
              <a:buChar char="•"/>
            </a:pPr>
            <a:r>
              <a:rPr lang="en-US" altLang="en-US" sz="1200" b="1">
                <a:latin typeface="Times New Roman" pitchFamily="18" charset="0"/>
                <a:ea typeface="標楷體" pitchFamily="65" charset="-120"/>
                <a:cs typeface="Times New Roman" pitchFamily="18" charset="0"/>
              </a:rPr>
              <a:t>1</a:t>
            </a:r>
            <a:r>
              <a:rPr lang="zh-TW" altLang="en-US" sz="1200" b="1">
                <a:latin typeface="Times New Roman" pitchFamily="18" charset="0"/>
                <a:ea typeface="標楷體" pitchFamily="65" charset="-120"/>
                <a:cs typeface="Times New Roman" pitchFamily="18" charset="0"/>
              </a:rPr>
              <a:t>次</a:t>
            </a:r>
            <a:r>
              <a:rPr lang="en-US" altLang="zh-TW" sz="1200" b="1">
                <a:latin typeface="Times New Roman" pitchFamily="18" charset="0"/>
                <a:ea typeface="標楷體" pitchFamily="65" charset="-120"/>
                <a:cs typeface="Times New Roman" pitchFamily="18" charset="0"/>
              </a:rPr>
              <a:t>20</a:t>
            </a:r>
            <a:r>
              <a:rPr lang="en-US" altLang="en-US" sz="1200" b="1">
                <a:latin typeface="Times New Roman" pitchFamily="18" charset="0"/>
                <a:ea typeface="標楷體" pitchFamily="65" charset="-120"/>
                <a:cs typeface="Times New Roman" pitchFamily="18" charset="0"/>
              </a:rPr>
              <a:t>00</a:t>
            </a:r>
            <a:r>
              <a:rPr lang="zh-TW" altLang="en-US" sz="1200" b="1">
                <a:latin typeface="Times New Roman" pitchFamily="18" charset="0"/>
                <a:ea typeface="標楷體" pitchFamily="65" charset="-120"/>
                <a:cs typeface="Times New Roman" pitchFamily="18" charset="0"/>
              </a:rPr>
              <a:t>點</a:t>
            </a:r>
          </a:p>
        </p:txBody>
      </p:sp>
      <p:sp>
        <p:nvSpPr>
          <p:cNvPr id="41" name="右中括弧 40"/>
          <p:cNvSpPr/>
          <p:nvPr/>
        </p:nvSpPr>
        <p:spPr>
          <a:xfrm>
            <a:off x="7308850" y="1196975"/>
            <a:ext cx="358775" cy="2232025"/>
          </a:xfrm>
          <a:prstGeom prst="rightBracket">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TW" altLang="en-US"/>
          </a:p>
        </p:txBody>
      </p:sp>
      <p:sp>
        <p:nvSpPr>
          <p:cNvPr id="42" name="右中括弧 41"/>
          <p:cNvSpPr/>
          <p:nvPr/>
        </p:nvSpPr>
        <p:spPr>
          <a:xfrm>
            <a:off x="7308850" y="4149725"/>
            <a:ext cx="358775" cy="2232025"/>
          </a:xfrm>
          <a:prstGeom prst="rightBracket">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TW" altLang="en-US"/>
          </a:p>
        </p:txBody>
      </p:sp>
      <p:sp>
        <p:nvSpPr>
          <p:cNvPr id="45076" name="標題 1"/>
          <p:cNvSpPr txBox="1">
            <a:spLocks/>
          </p:cNvSpPr>
          <p:nvPr/>
        </p:nvSpPr>
        <p:spPr bwMode="auto">
          <a:xfrm>
            <a:off x="7451725" y="1989138"/>
            <a:ext cx="1668463" cy="642937"/>
          </a:xfrm>
          <a:prstGeom prst="rect">
            <a:avLst/>
          </a:prstGeom>
          <a:noFill/>
          <a:ln w="9525">
            <a:noFill/>
            <a:miter lim="800000"/>
            <a:headEnd/>
            <a:tailEnd/>
          </a:ln>
        </p:spPr>
        <p:txBody>
          <a:bodyPr anchor="ctr"/>
          <a:lstStyle/>
          <a:p>
            <a:pPr algn="ctr" eaLnBrk="0" hangingPunct="0"/>
            <a:r>
              <a:rPr kumimoji="0" lang="zh-TW" altLang="en-US" sz="2000" b="1">
                <a:latin typeface="標楷體" pitchFamily="65" charset="-120"/>
                <a:ea typeface="標楷體" pitchFamily="65" charset="-120"/>
                <a:cs typeface="華康新儷粗黑"/>
              </a:rPr>
              <a:t> 個案管理費</a:t>
            </a:r>
            <a:endParaRPr kumimoji="0" lang="en-US" altLang="zh-TW" sz="2000" b="1">
              <a:latin typeface="標楷體" pitchFamily="65" charset="-120"/>
              <a:ea typeface="標楷體" pitchFamily="65" charset="-120"/>
              <a:cs typeface="華康新儷粗黑"/>
            </a:endParaRPr>
          </a:p>
          <a:p>
            <a:pPr algn="ctr" eaLnBrk="0" hangingPunct="0"/>
            <a:endParaRPr kumimoji="0" lang="zh-TW" altLang="en-US" sz="2000" b="1">
              <a:latin typeface="標楷體" pitchFamily="65" charset="-120"/>
              <a:ea typeface="標楷體" pitchFamily="65" charset="-120"/>
              <a:cs typeface="華康新儷粗黑"/>
            </a:endParaRPr>
          </a:p>
        </p:txBody>
      </p:sp>
      <p:sp>
        <p:nvSpPr>
          <p:cNvPr id="45077" name="標題 1"/>
          <p:cNvSpPr txBox="1">
            <a:spLocks/>
          </p:cNvSpPr>
          <p:nvPr/>
        </p:nvSpPr>
        <p:spPr bwMode="auto">
          <a:xfrm>
            <a:off x="7596188" y="4868863"/>
            <a:ext cx="1668462" cy="642937"/>
          </a:xfrm>
          <a:prstGeom prst="rect">
            <a:avLst/>
          </a:prstGeom>
          <a:noFill/>
          <a:ln w="9525">
            <a:noFill/>
            <a:miter lim="800000"/>
            <a:headEnd/>
            <a:tailEnd/>
          </a:ln>
        </p:spPr>
        <p:txBody>
          <a:bodyPr anchor="ctr"/>
          <a:lstStyle/>
          <a:p>
            <a:pPr algn="ctr" eaLnBrk="0" hangingPunct="0"/>
            <a:r>
              <a:rPr kumimoji="0" lang="zh-TW" altLang="en-US" sz="2000" b="1">
                <a:latin typeface="標楷體" pitchFamily="65" charset="-120"/>
                <a:ea typeface="標楷體" pitchFamily="65" charset="-120"/>
                <a:cs typeface="華康新儷粗黑"/>
              </a:rPr>
              <a:t>照護獎勵費</a:t>
            </a:r>
            <a:endParaRPr kumimoji="0" lang="en-US" altLang="zh-TW" sz="2000" b="1">
              <a:latin typeface="標楷體" pitchFamily="65" charset="-120"/>
              <a:ea typeface="標楷體" pitchFamily="65" charset="-120"/>
              <a:cs typeface="華康新儷粗黑"/>
            </a:endParaRPr>
          </a:p>
          <a:p>
            <a:pPr algn="ctr" eaLnBrk="0" hangingPunct="0"/>
            <a:endParaRPr kumimoji="0" lang="zh-TW" altLang="en-US" sz="2000" b="1">
              <a:latin typeface="標楷體" pitchFamily="65" charset="-120"/>
              <a:ea typeface="標楷體" pitchFamily="65" charset="-120"/>
              <a:cs typeface="華康新儷粗黑"/>
            </a:endParaRPr>
          </a:p>
        </p:txBody>
      </p:sp>
      <p:sp>
        <p:nvSpPr>
          <p:cNvPr id="8" name="投影片編號版面配置區 7"/>
          <p:cNvSpPr>
            <a:spLocks noGrp="1"/>
          </p:cNvSpPr>
          <p:nvPr>
            <p:ph type="sldNum" sz="quarter" idx="12"/>
          </p:nvPr>
        </p:nvSpPr>
        <p:spPr/>
        <p:txBody>
          <a:bodyPr/>
          <a:lstStyle/>
          <a:p>
            <a:pPr>
              <a:defRPr/>
            </a:pPr>
            <a:fld id="{2FB5EE15-D5C1-4581-9437-25D3A0D3CA6D}" type="slidenum">
              <a:rPr lang="zh-TW" altLang="en-US" smtClean="0"/>
              <a:pPr>
                <a:defRPr/>
              </a:pPr>
              <a:t>25</a:t>
            </a:fld>
            <a:endParaRPr lang="zh-TW" alt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標題 1"/>
          <p:cNvSpPr>
            <a:spLocks noGrp="1"/>
          </p:cNvSpPr>
          <p:nvPr>
            <p:ph type="title"/>
          </p:nvPr>
        </p:nvSpPr>
        <p:spPr>
          <a:xfrm>
            <a:off x="457200" y="44450"/>
            <a:ext cx="8229600" cy="1143000"/>
          </a:xfrm>
        </p:spPr>
        <p:txBody>
          <a:bodyPr/>
          <a:lstStyle/>
          <a:p>
            <a:r>
              <a:rPr lang="zh-TW" altLang="en-US" sz="4000" b="1" smtClean="0"/>
              <a:t>執行情形</a:t>
            </a:r>
          </a:p>
        </p:txBody>
      </p:sp>
      <p:graphicFrame>
        <p:nvGraphicFramePr>
          <p:cNvPr id="47165" name="Group 61"/>
          <p:cNvGraphicFramePr>
            <a:graphicFrameLocks noGrp="1"/>
          </p:cNvGraphicFramePr>
          <p:nvPr/>
        </p:nvGraphicFramePr>
        <p:xfrm>
          <a:off x="250825" y="908050"/>
          <a:ext cx="8670925" cy="4814888"/>
        </p:xfrm>
        <a:graphic>
          <a:graphicData uri="http://schemas.openxmlformats.org/drawingml/2006/table">
            <a:tbl>
              <a:tblPr/>
              <a:tblGrid>
                <a:gridCol w="1500188"/>
                <a:gridCol w="1195387"/>
                <a:gridCol w="1195388"/>
                <a:gridCol w="1195387"/>
                <a:gridCol w="1193800"/>
                <a:gridCol w="1195388"/>
                <a:gridCol w="1195387"/>
              </a:tblGrid>
              <a:tr h="504825">
                <a:tc gridSpan="7">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zh-TW" altLang="en-US" sz="2200" b="0" i="0" u="none" strike="noStrike" cap="none" normalizeH="0" baseline="0" smtClean="0">
                        <a:ln>
                          <a:noFill/>
                        </a:ln>
                        <a:solidFill>
                          <a:schemeClr val="tx1"/>
                        </a:solidFill>
                        <a:effectLst/>
                        <a:latin typeface="標楷體" pitchFamily="65" charset="-120"/>
                        <a:ea typeface="新細明體" charset="-120"/>
                      </a:endParaRPr>
                    </a:p>
                  </a:txBody>
                  <a:tcPr marL="6959" marR="6959" marT="6959" marB="0" anchor="b" horzOverflow="overflow">
                    <a:lnL>
                      <a:noFill/>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4131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chemeClr val="tx1"/>
                          </a:solidFill>
                          <a:effectLst/>
                          <a:latin typeface="標楷體" pitchFamily="65" charset="-120"/>
                          <a:ea typeface="新細明體" charset="-120"/>
                        </a:rPr>
                        <a:t>　</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zh-TW" altLang="en-US" sz="1600" b="0" i="0" u="none" strike="noStrike" cap="none" normalizeH="0" baseline="0" smtClean="0">
                          <a:ln>
                            <a:noFill/>
                          </a:ln>
                          <a:solidFill>
                            <a:schemeClr val="tx1"/>
                          </a:solidFill>
                          <a:effectLst/>
                          <a:latin typeface="標楷體" pitchFamily="65" charset="-120"/>
                          <a:ea typeface="標楷體" pitchFamily="65" charset="-120"/>
                        </a:rPr>
                        <a:t>單位：千元</a:t>
                      </a:r>
                    </a:p>
                  </a:txBody>
                  <a:tcPr marL="6959" marR="6959" marT="695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r>
              <a:tr h="484188">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年度</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400" b="0" i="0" u="none" strike="noStrike" cap="none" normalizeH="0" baseline="0" smtClean="0">
                          <a:ln>
                            <a:noFill/>
                          </a:ln>
                          <a:solidFill>
                            <a:srgbClr val="000000"/>
                          </a:solidFill>
                          <a:effectLst/>
                          <a:latin typeface="標楷體" pitchFamily="65" charset="-120"/>
                          <a:ea typeface="標楷體" pitchFamily="65" charset="-120"/>
                        </a:rPr>
                        <a:t>95</a:t>
                      </a: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年</a:t>
                      </a:r>
                      <a:r>
                        <a:rPr kumimoji="0" lang="en-US" altLang="zh-TW" sz="1400" b="0" i="0" u="none" strike="noStrike" cap="none" normalizeH="0" baseline="0" smtClean="0">
                          <a:ln>
                            <a:noFill/>
                          </a:ln>
                          <a:solidFill>
                            <a:srgbClr val="000000"/>
                          </a:solidFill>
                          <a:effectLst/>
                          <a:latin typeface="標楷體" pitchFamily="65" charset="-120"/>
                          <a:ea typeface="標楷體" pitchFamily="65" charset="-120"/>
                        </a:rPr>
                        <a:t>11</a:t>
                      </a: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月</a:t>
                      </a:r>
                      <a:r>
                        <a:rPr kumimoji="0" lang="en-US" altLang="zh-TW" sz="1400" b="0" i="0" u="none" strike="noStrike" cap="none" normalizeH="0" baseline="0" smtClean="0">
                          <a:ln>
                            <a:noFill/>
                          </a:ln>
                          <a:solidFill>
                            <a:srgbClr val="000000"/>
                          </a:solidFill>
                          <a:effectLst/>
                          <a:latin typeface="標楷體" pitchFamily="65" charset="-120"/>
                          <a:ea typeface="標楷體" pitchFamily="65" charset="-120"/>
                        </a:rPr>
                        <a:t>-12</a:t>
                      </a:r>
                      <a:r>
                        <a:rPr kumimoji="0" lang="zh-TW" altLang="en-US" sz="1400" b="0" i="0" u="none" strike="noStrike" cap="none" normalizeH="0" baseline="0" smtClean="0">
                          <a:ln>
                            <a:noFill/>
                          </a:ln>
                          <a:solidFill>
                            <a:srgbClr val="000000"/>
                          </a:solidFill>
                          <a:effectLst/>
                          <a:latin typeface="標楷體" pitchFamily="65" charset="-120"/>
                          <a:ea typeface="標楷體" pitchFamily="65" charset="-120"/>
                        </a:rPr>
                        <a:t>月</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96</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97</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98</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99</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100</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5882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預算數</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51,969</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49,898</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59,894</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44,120</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48,420</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84,000</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714375">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實際執行點數</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2,034</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8,492</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40,861</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66,612</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87,652</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99,215</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857250">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執行率</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3.91%</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17.02%</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68.22%</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endParaRPr kumimoji="0" lang="en-US" altLang="zh-TW" sz="1800" b="0" i="0" u="none" strike="noStrike" cap="none" normalizeH="0" baseline="0" smtClean="0">
                        <a:ln>
                          <a:noFill/>
                        </a:ln>
                        <a:solidFill>
                          <a:srgbClr val="000000"/>
                        </a:solidFill>
                        <a:effectLst/>
                        <a:latin typeface="標楷體" pitchFamily="65" charset="-120"/>
                        <a:ea typeface="標楷體" pitchFamily="65" charset="-120"/>
                      </a:endParaRPr>
                    </a:p>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150.98%</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  </a:t>
                      </a: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3)</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endParaRPr kumimoji="0" lang="en-US" altLang="zh-TW" sz="1800" b="0" i="0" u="none" strike="noStrike" cap="none" normalizeH="0" baseline="0" smtClean="0">
                        <a:ln>
                          <a:noFill/>
                        </a:ln>
                        <a:solidFill>
                          <a:srgbClr val="000000"/>
                        </a:solidFill>
                        <a:effectLst/>
                        <a:latin typeface="標楷體" pitchFamily="65" charset="-120"/>
                        <a:ea typeface="標楷體" pitchFamily="65" charset="-120"/>
                      </a:endParaRPr>
                    </a:p>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181.03</a:t>
                      </a: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a:t>
                      </a:r>
                    </a:p>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3)</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ctr" latinLnBrk="0" hangingPunct="1">
                        <a:lnSpc>
                          <a:spcPct val="100000"/>
                        </a:lnSpc>
                        <a:spcBef>
                          <a:spcPct val="0"/>
                        </a:spcBef>
                        <a:spcAft>
                          <a:spcPct val="0"/>
                        </a:spcAft>
                        <a:buClrTx/>
                        <a:buSzTx/>
                        <a:buFontTx/>
                        <a:buNone/>
                        <a:tabLst/>
                      </a:pPr>
                      <a:endParaRPr kumimoji="0" lang="en-US" altLang="zh-TW" sz="1800" b="0" i="0" u="none" strike="noStrike" cap="none" normalizeH="0" baseline="0" smtClean="0">
                        <a:ln>
                          <a:noFill/>
                        </a:ln>
                        <a:solidFill>
                          <a:srgbClr val="000000"/>
                        </a:solidFill>
                        <a:effectLst/>
                        <a:latin typeface="標楷體" pitchFamily="65" charset="-120"/>
                        <a:ea typeface="標楷體" pitchFamily="65" charset="-120"/>
                      </a:endParaRPr>
                    </a:p>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118.11%</a:t>
                      </a:r>
                    </a:p>
                    <a:p>
                      <a:pPr marL="0" marR="0" lvl="0" indent="0" algn="r" defTabSz="914400" rtl="0" eaLnBrk="1" fontAlgn="ctr" latinLnBrk="0" hangingPunct="1">
                        <a:lnSpc>
                          <a:spcPct val="100000"/>
                        </a:lnSpc>
                        <a:spcBef>
                          <a:spcPct val="0"/>
                        </a:spcBef>
                        <a:spcAft>
                          <a:spcPct val="0"/>
                        </a:spcAft>
                        <a:buClrTx/>
                        <a:buSzTx/>
                        <a:buFontTx/>
                        <a:buNone/>
                        <a:tabLst/>
                      </a:pP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2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200" b="0" i="0" u="none" strike="noStrike" cap="none" normalizeH="0" baseline="0" smtClean="0">
                          <a:ln>
                            <a:noFill/>
                          </a:ln>
                          <a:solidFill>
                            <a:srgbClr val="000000"/>
                          </a:solidFill>
                          <a:effectLst/>
                          <a:latin typeface="標楷體" pitchFamily="65" charset="-120"/>
                          <a:ea typeface="標楷體" pitchFamily="65" charset="-120"/>
                        </a:rPr>
                        <a:t>3)</a:t>
                      </a:r>
                    </a:p>
                  </a:txBody>
                  <a:tcPr marL="6959" marR="6959" marT="6959"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tr>
              <a:tr h="220663">
                <a:tc>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rgbClr val="000000"/>
                          </a:solidFill>
                          <a:effectLst/>
                          <a:latin typeface="標楷體" pitchFamily="65" charset="-120"/>
                          <a:ea typeface="新細明體" charset="-120"/>
                        </a:rPr>
                        <a:t>　</a:t>
                      </a:r>
                    </a:p>
                  </a:txBody>
                  <a:tcPr marL="6959" marR="6959" marT="6959"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gridSpan="4">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2000" b="0" i="0" u="none" strike="noStrike" cap="none" normalizeH="0" baseline="0" smtClean="0">
                          <a:ln>
                            <a:noFill/>
                          </a:ln>
                          <a:solidFill>
                            <a:srgbClr val="000000"/>
                          </a:solidFill>
                          <a:effectLst/>
                          <a:latin typeface="標楷體" pitchFamily="65" charset="-120"/>
                          <a:ea typeface="新細明體" charset="-120"/>
                        </a:rPr>
                        <a:t>　</a:t>
                      </a:r>
                    </a:p>
                  </a:txBody>
                  <a:tcPr marL="6959" marR="6959" marT="6959" marB="0" anchor="ctr"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zh-TW" altLang="en-US" sz="2000" b="0" i="0" u="none" strike="noStrike" cap="none" normalizeH="0" baseline="0" smtClean="0">
                        <a:ln>
                          <a:noFill/>
                        </a:ln>
                        <a:solidFill>
                          <a:schemeClr val="tx1"/>
                        </a:solidFill>
                        <a:effectLst/>
                        <a:latin typeface="新細明體" charset="-120"/>
                        <a:ea typeface="新細明體" charset="-120"/>
                      </a:endParaRPr>
                    </a:p>
                  </a:txBody>
                  <a:tcPr marL="6959" marR="6959" marT="695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zh-TW" altLang="en-US" sz="2000" b="0" i="0" u="none" strike="noStrike" cap="none" normalizeH="0" baseline="0" smtClean="0">
                        <a:ln>
                          <a:noFill/>
                        </a:ln>
                        <a:solidFill>
                          <a:schemeClr val="tx1"/>
                        </a:solidFill>
                        <a:effectLst/>
                        <a:latin typeface="新細明體" charset="-120"/>
                        <a:ea typeface="新細明體" charset="-120"/>
                      </a:endParaRPr>
                    </a:p>
                  </a:txBody>
                  <a:tcPr marL="6959" marR="6959" marT="695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r>
              <a:tr h="252413">
                <a:tc gridSpan="7">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100</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年實際執行點數：第</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1~3</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季點值結算金額</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第</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4</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季申報點數。</a:t>
                      </a:r>
                    </a:p>
                  </a:txBody>
                  <a:tcPr marL="6959" marR="6959" marT="6959" marB="0" anchor="ctr" horzOverflow="overflow">
                    <a:lnL>
                      <a:noFill/>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2413">
                <a:tc gridSpan="7">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2</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：本計畫自</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95</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11</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月才開辦，故</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95.96</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年執行率較低。</a:t>
                      </a:r>
                    </a:p>
                  </a:txBody>
                  <a:tcPr marL="6959" marR="6959" marT="6959" marB="0" anchor="ctr" horzOverflow="overflow">
                    <a:lnL>
                      <a:noFill/>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252413">
                <a:tc gridSpan="7">
                  <a:txBody>
                    <a:bodyPr/>
                    <a:lstStyle/>
                    <a:p>
                      <a:pPr marL="0" marR="0" lvl="0" indent="0" algn="l" defTabSz="914400" rtl="0" eaLnBrk="1" fontAlgn="ctr" latinLnBrk="0" hangingPunct="1">
                        <a:lnSpc>
                          <a:spcPct val="100000"/>
                        </a:lnSpc>
                        <a:spcBef>
                          <a:spcPct val="0"/>
                        </a:spcBef>
                        <a:spcAft>
                          <a:spcPct val="0"/>
                        </a:spcAft>
                        <a:buClrTx/>
                        <a:buSzTx/>
                        <a:buFontTx/>
                        <a:buNone/>
                        <a:tabLst/>
                      </a:pP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註</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3</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：執行率超過</a:t>
                      </a:r>
                      <a:r>
                        <a:rPr kumimoji="0" lang="en-US" altLang="zh-TW" sz="1800" b="0" i="0" u="none" strike="noStrike" cap="none" normalizeH="0" baseline="0" smtClean="0">
                          <a:ln>
                            <a:noFill/>
                          </a:ln>
                          <a:solidFill>
                            <a:srgbClr val="000000"/>
                          </a:solidFill>
                          <a:effectLst/>
                          <a:latin typeface="標楷體" pitchFamily="65" charset="-120"/>
                          <a:ea typeface="標楷體" pitchFamily="65" charset="-120"/>
                        </a:rPr>
                        <a:t>100%</a:t>
                      </a:r>
                      <a:r>
                        <a:rPr kumimoji="0" lang="zh-TW" altLang="en-US" sz="1800" b="0" i="0" u="none" strike="noStrike" cap="none" normalizeH="0" baseline="0" smtClean="0">
                          <a:ln>
                            <a:noFill/>
                          </a:ln>
                          <a:solidFill>
                            <a:srgbClr val="000000"/>
                          </a:solidFill>
                          <a:effectLst/>
                          <a:latin typeface="標楷體" pitchFamily="65" charset="-120"/>
                          <a:ea typeface="標楷體" pitchFamily="65" charset="-120"/>
                        </a:rPr>
                        <a:t>，採浮動點值支付。</a:t>
                      </a:r>
                    </a:p>
                  </a:txBody>
                  <a:tcPr marL="6959" marR="6959" marT="6959" marB="0" anchor="ctr" horzOverflow="overflow">
                    <a:lnL>
                      <a:noFill/>
                    </a:lnL>
                    <a:lnR>
                      <a:noFill/>
                    </a:lnR>
                    <a:lnT>
                      <a:noFill/>
                    </a:lnT>
                    <a:lnB>
                      <a:noFill/>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bl>
          </a:graphicData>
        </a:graphic>
      </p:graphicFrame>
      <p:sp>
        <p:nvSpPr>
          <p:cNvPr id="3" name="投影片編號版面配置區 2"/>
          <p:cNvSpPr>
            <a:spLocks noGrp="1"/>
          </p:cNvSpPr>
          <p:nvPr>
            <p:ph type="sldNum" sz="quarter" idx="12"/>
          </p:nvPr>
        </p:nvSpPr>
        <p:spPr/>
        <p:txBody>
          <a:bodyPr/>
          <a:lstStyle/>
          <a:p>
            <a:pPr>
              <a:defRPr/>
            </a:pPr>
            <a:fld id="{A94D7BAB-4D80-4C14-B403-1A3C6AA79A31}" type="slidenum">
              <a:rPr lang="zh-TW" altLang="en-US" smtClean="0"/>
              <a:pPr>
                <a:defRPr/>
              </a:pPr>
              <a:t>26</a:t>
            </a:fld>
            <a:endParaRPr lang="zh-TW" altLang="en-US"/>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ChangeArrowheads="1"/>
          </p:cNvSpPr>
          <p:nvPr>
            <p:ph type="title"/>
          </p:nvPr>
        </p:nvSpPr>
        <p:spPr>
          <a:xfrm>
            <a:off x="0" y="285750"/>
            <a:ext cx="9144000" cy="714375"/>
          </a:xfrm>
        </p:spPr>
        <p:txBody>
          <a:bodyPr/>
          <a:lstStyle/>
          <a:p>
            <a:pPr eaLnBrk="1" hangingPunct="1"/>
            <a:r>
              <a:rPr lang="en-US" altLang="zh-TW" sz="3600" b="1" smtClean="0"/>
              <a:t>95</a:t>
            </a:r>
            <a:r>
              <a:rPr lang="zh-TW" altLang="en-US" sz="3600" b="1" smtClean="0"/>
              <a:t>年</a:t>
            </a:r>
            <a:r>
              <a:rPr lang="en-US" altLang="zh-TW" sz="3600" b="1" smtClean="0"/>
              <a:t>11</a:t>
            </a:r>
            <a:r>
              <a:rPr lang="zh-TW" altLang="en-US" sz="3600" b="1" smtClean="0"/>
              <a:t>月至</a:t>
            </a:r>
            <a:r>
              <a:rPr lang="en-US" altLang="zh-TW" sz="3600" b="1" smtClean="0"/>
              <a:t>100</a:t>
            </a:r>
            <a:r>
              <a:rPr lang="zh-TW" altLang="en-US" sz="3600" b="1" smtClean="0"/>
              <a:t>年</a:t>
            </a:r>
            <a:r>
              <a:rPr lang="en-US" altLang="zh-TW" sz="3600" b="1" smtClean="0"/>
              <a:t>Pre-ESRD</a:t>
            </a:r>
            <a:r>
              <a:rPr lang="zh-TW" altLang="en-US" sz="3600" b="1" smtClean="0"/>
              <a:t>計畫新收案人數</a:t>
            </a:r>
          </a:p>
        </p:txBody>
      </p:sp>
      <p:sp>
        <p:nvSpPr>
          <p:cNvPr id="48130" name="Oval 3"/>
          <p:cNvSpPr>
            <a:spLocks noChangeArrowheads="1"/>
          </p:cNvSpPr>
          <p:nvPr/>
        </p:nvSpPr>
        <p:spPr bwMode="auto">
          <a:xfrm>
            <a:off x="8153400" y="4419600"/>
            <a:ext cx="76200" cy="76200"/>
          </a:xfrm>
          <a:prstGeom prst="ellipse">
            <a:avLst/>
          </a:prstGeom>
          <a:noFill/>
          <a:ln w="9525">
            <a:noFill/>
            <a:round/>
            <a:headEnd/>
            <a:tailEnd/>
          </a:ln>
        </p:spPr>
        <p:txBody>
          <a:bodyPr wrap="none" anchor="ctr"/>
          <a:lstStyle/>
          <a:p>
            <a:pPr>
              <a:spcBef>
                <a:spcPct val="20000"/>
              </a:spcBef>
              <a:buClr>
                <a:srgbClr val="FF66FF"/>
              </a:buClr>
              <a:buSzPct val="75000"/>
              <a:buFontTx/>
              <a:buChar char="•"/>
            </a:pPr>
            <a:endParaRPr lang="zh-TW" altLang="en-US"/>
          </a:p>
        </p:txBody>
      </p:sp>
      <p:sp>
        <p:nvSpPr>
          <p:cNvPr id="48131" name="Oval 4"/>
          <p:cNvSpPr>
            <a:spLocks noChangeArrowheads="1"/>
          </p:cNvSpPr>
          <p:nvPr/>
        </p:nvSpPr>
        <p:spPr bwMode="auto">
          <a:xfrm>
            <a:off x="6477000" y="5105400"/>
            <a:ext cx="914400" cy="914400"/>
          </a:xfrm>
          <a:prstGeom prst="ellipse">
            <a:avLst/>
          </a:prstGeom>
          <a:noFill/>
          <a:ln w="9525">
            <a:noFill/>
            <a:round/>
            <a:headEnd/>
            <a:tailEnd/>
          </a:ln>
        </p:spPr>
        <p:txBody>
          <a:bodyPr wrap="none" anchor="ctr"/>
          <a:lstStyle/>
          <a:p>
            <a:pPr>
              <a:spcBef>
                <a:spcPct val="20000"/>
              </a:spcBef>
              <a:buClr>
                <a:srgbClr val="FF66FF"/>
              </a:buClr>
              <a:buSzPct val="75000"/>
              <a:buFontTx/>
              <a:buChar char="•"/>
            </a:pPr>
            <a:endParaRPr lang="zh-TW" altLang="en-US"/>
          </a:p>
        </p:txBody>
      </p:sp>
      <p:sp>
        <p:nvSpPr>
          <p:cNvPr id="48132" name="Rectangle 6"/>
          <p:cNvSpPr>
            <a:spLocks noChangeArrowheads="1"/>
          </p:cNvSpPr>
          <p:nvPr/>
        </p:nvSpPr>
        <p:spPr bwMode="auto">
          <a:xfrm>
            <a:off x="6705600" y="1143000"/>
            <a:ext cx="1676400" cy="685800"/>
          </a:xfrm>
          <a:prstGeom prst="rect">
            <a:avLst/>
          </a:prstGeom>
          <a:noFill/>
          <a:ln w="9525">
            <a:noFill/>
            <a:miter lim="800000"/>
            <a:headEnd/>
            <a:tailEnd/>
          </a:ln>
        </p:spPr>
        <p:txBody>
          <a:bodyPr wrap="none" anchor="ctr"/>
          <a:lstStyle/>
          <a:p>
            <a:pPr>
              <a:spcBef>
                <a:spcPct val="20000"/>
              </a:spcBef>
              <a:buClr>
                <a:srgbClr val="FF66FF"/>
              </a:buClr>
              <a:buSzPct val="75000"/>
              <a:buFontTx/>
              <a:buChar char="•"/>
            </a:pPr>
            <a:endParaRPr lang="zh-TW" altLang="en-US"/>
          </a:p>
        </p:txBody>
      </p:sp>
      <p:sp>
        <p:nvSpPr>
          <p:cNvPr id="48133" name="Text Box 7"/>
          <p:cNvSpPr txBox="1">
            <a:spLocks noChangeArrowheads="1"/>
          </p:cNvSpPr>
          <p:nvPr/>
        </p:nvSpPr>
        <p:spPr bwMode="auto">
          <a:xfrm>
            <a:off x="6781800" y="1219200"/>
            <a:ext cx="1676400" cy="579438"/>
          </a:xfrm>
          <a:prstGeom prst="rect">
            <a:avLst/>
          </a:prstGeom>
          <a:noFill/>
          <a:ln w="9525">
            <a:noFill/>
            <a:miter lim="800000"/>
            <a:headEnd/>
            <a:tailEnd/>
          </a:ln>
        </p:spPr>
        <p:txBody>
          <a:bodyPr>
            <a:spAutoFit/>
          </a:bodyPr>
          <a:lstStyle/>
          <a:p>
            <a:pPr eaLnBrk="0" hangingPunct="0">
              <a:spcBef>
                <a:spcPct val="50000"/>
              </a:spcBef>
            </a:pPr>
            <a:endParaRPr lang="zh-TW" altLang="zh-TW" sz="3200">
              <a:solidFill>
                <a:srgbClr val="080808"/>
              </a:solidFill>
            </a:endParaRPr>
          </a:p>
        </p:txBody>
      </p:sp>
      <p:sp>
        <p:nvSpPr>
          <p:cNvPr id="25607" name="投影片編號版面配置區 10"/>
          <p:cNvSpPr>
            <a:spLocks noGrp="1"/>
          </p:cNvSpPr>
          <p:nvPr>
            <p:ph type="sldNum" sz="quarter" idx="12"/>
          </p:nvPr>
        </p:nvSpPr>
        <p:spPr/>
        <p:txBody>
          <a:bodyPr/>
          <a:lstStyle/>
          <a:p>
            <a:pPr>
              <a:defRPr/>
            </a:pPr>
            <a:fld id="{9C9B5FC3-E63C-477A-9210-31FAFBEBCEBF}" type="slidenum">
              <a:rPr lang="en-US" altLang="zh-TW" smtClean="0"/>
              <a:pPr>
                <a:defRPr/>
              </a:pPr>
              <a:t>27</a:t>
            </a:fld>
            <a:endParaRPr lang="en-US" altLang="zh-TW" smtClean="0"/>
          </a:p>
        </p:txBody>
      </p:sp>
      <p:graphicFrame>
        <p:nvGraphicFramePr>
          <p:cNvPr id="11" name="表格 10"/>
          <p:cNvGraphicFramePr>
            <a:graphicFrameLocks noGrp="1"/>
          </p:cNvGraphicFramePr>
          <p:nvPr/>
        </p:nvGraphicFramePr>
        <p:xfrm>
          <a:off x="827088" y="1450975"/>
          <a:ext cx="7345362" cy="3346450"/>
        </p:xfrm>
        <a:graphic>
          <a:graphicData uri="http://schemas.openxmlformats.org/drawingml/2006/table">
            <a:tbl>
              <a:tblPr/>
              <a:tblGrid>
                <a:gridCol w="2271858"/>
                <a:gridCol w="1839432"/>
                <a:gridCol w="1394095"/>
                <a:gridCol w="1839432"/>
              </a:tblGrid>
              <a:tr h="418346">
                <a:tc rowSpan="2">
                  <a:txBody>
                    <a:bodyPr/>
                    <a:lstStyle/>
                    <a:p>
                      <a:pPr algn="ctr" fontAlgn="ctr"/>
                      <a:r>
                        <a:rPr lang="zh-TW" altLang="en-US" sz="2000" b="0" i="0" u="none" strike="noStrike" dirty="0">
                          <a:solidFill>
                            <a:srgbClr val="000000"/>
                          </a:solidFill>
                          <a:latin typeface="標楷體" pitchFamily="65" charset="-120"/>
                          <a:ea typeface="標楷體" pitchFamily="65" charset="-120"/>
                        </a:rPr>
                        <a:t>年度</a:t>
                      </a:r>
                    </a:p>
                  </a:txBody>
                  <a:tcPr marL="6964" marR="6964" marT="69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ctr" fontAlgn="ctr"/>
                      <a:r>
                        <a:rPr lang="zh-TW" altLang="en-US" sz="2000" b="0" i="0" u="none" strike="noStrike" dirty="0">
                          <a:solidFill>
                            <a:srgbClr val="000000"/>
                          </a:solidFill>
                          <a:latin typeface="標楷體" pitchFamily="65" charset="-120"/>
                          <a:ea typeface="標楷體" pitchFamily="65" charset="-120"/>
                        </a:rPr>
                        <a:t>新收案人數</a:t>
                      </a:r>
                    </a:p>
                  </a:txBody>
                  <a:tcPr marL="6964" marR="6964" marT="69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zh-TW" altLang="en-US"/>
                    </a:p>
                  </a:txBody>
                  <a:tcPr/>
                </a:tc>
                <a:tc hMerge="1">
                  <a:txBody>
                    <a:bodyPr/>
                    <a:lstStyle/>
                    <a:p>
                      <a:endParaRPr lang="zh-TW" altLang="en-US"/>
                    </a:p>
                  </a:txBody>
                  <a:tcPr/>
                </a:tc>
              </a:tr>
              <a:tr h="418346">
                <a:tc vMerge="1">
                  <a:txBody>
                    <a:bodyPr/>
                    <a:lstStyle/>
                    <a:p>
                      <a:endParaRPr lang="zh-TW" altLang="en-US"/>
                    </a:p>
                  </a:txBody>
                  <a:tcPr/>
                </a:tc>
                <a:tc>
                  <a:txBody>
                    <a:bodyPr/>
                    <a:lstStyle/>
                    <a:p>
                      <a:pPr algn="ctr" fontAlgn="b"/>
                      <a:r>
                        <a:rPr lang="zh-TW" altLang="en-US" sz="2000" b="0" i="0" u="none" strike="noStrike" dirty="0">
                          <a:solidFill>
                            <a:srgbClr val="000000"/>
                          </a:solidFill>
                          <a:latin typeface="標楷體" pitchFamily="65" charset="-120"/>
                          <a:ea typeface="標楷體" pitchFamily="65" charset="-120"/>
                        </a:rPr>
                        <a:t>醫院</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TW" altLang="en-US" sz="2000" b="0" i="0" u="none" strike="noStrike" dirty="0">
                          <a:solidFill>
                            <a:srgbClr val="000000"/>
                          </a:solidFill>
                          <a:latin typeface="標楷體" pitchFamily="65" charset="-120"/>
                          <a:ea typeface="標楷體" pitchFamily="65" charset="-120"/>
                        </a:rPr>
                        <a:t>基層</a:t>
                      </a:r>
                    </a:p>
                  </a:txBody>
                  <a:tcPr marL="6964" marR="6964" marT="69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zh-TW" altLang="en-US" sz="2000" b="0" i="0" u="none" strike="noStrike" dirty="0">
                          <a:solidFill>
                            <a:srgbClr val="000000"/>
                          </a:solidFill>
                          <a:latin typeface="標楷體" pitchFamily="65" charset="-120"/>
                          <a:ea typeface="標楷體" pitchFamily="65" charset="-120"/>
                        </a:rPr>
                        <a:t>合計</a:t>
                      </a:r>
                    </a:p>
                  </a:txBody>
                  <a:tcPr marL="6964" marR="6964" marT="696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95</a:t>
                      </a:r>
                      <a:r>
                        <a:rPr lang="zh-TW" altLang="en-US" sz="2000" b="0" i="0" u="none" strike="noStrike">
                          <a:solidFill>
                            <a:srgbClr val="000000"/>
                          </a:solidFill>
                          <a:latin typeface="標楷體" pitchFamily="65" charset="-120"/>
                          <a:ea typeface="標楷體" pitchFamily="65" charset="-120"/>
                        </a:rPr>
                        <a:t>年</a:t>
                      </a:r>
                      <a:r>
                        <a:rPr lang="en-US" altLang="zh-TW" sz="2000" b="0" i="0" u="none" strike="noStrike">
                          <a:solidFill>
                            <a:srgbClr val="000000"/>
                          </a:solidFill>
                          <a:latin typeface="標楷體" pitchFamily="65" charset="-120"/>
                          <a:ea typeface="標楷體" pitchFamily="65" charset="-120"/>
                        </a:rPr>
                        <a:t>11~12</a:t>
                      </a:r>
                      <a:r>
                        <a:rPr lang="zh-TW" altLang="en-US" sz="2000" b="0" i="0" u="none" strike="noStrike">
                          <a:solidFill>
                            <a:srgbClr val="000000"/>
                          </a:solidFill>
                          <a:latin typeface="標楷體" pitchFamily="65" charset="-120"/>
                          <a:ea typeface="標楷體" pitchFamily="65" charset="-120"/>
                        </a:rPr>
                        <a:t>月</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721</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28</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749</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96</a:t>
                      </a:r>
                      <a:r>
                        <a:rPr lang="zh-TW" altLang="en-US" sz="2000" b="0" i="0" u="none" strike="noStrike">
                          <a:solidFill>
                            <a:srgbClr val="000000"/>
                          </a:solidFill>
                          <a:latin typeface="標楷體" pitchFamily="65" charset="-120"/>
                          <a:ea typeface="標楷體" pitchFamily="65" charset="-120"/>
                        </a:rPr>
                        <a:t>年</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9,653</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409</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10,062</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97</a:t>
                      </a:r>
                      <a:r>
                        <a:rPr lang="zh-TW" altLang="en-US" sz="2000" b="0" i="0" u="none" strike="noStrike">
                          <a:solidFill>
                            <a:srgbClr val="000000"/>
                          </a:solidFill>
                          <a:latin typeface="標楷體" pitchFamily="65" charset="-120"/>
                          <a:ea typeface="標楷體" pitchFamily="65" charset="-120"/>
                        </a:rPr>
                        <a:t>年</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a:solidFill>
                            <a:srgbClr val="000000"/>
                          </a:solidFill>
                          <a:latin typeface="標楷體" pitchFamily="65" charset="-120"/>
                          <a:ea typeface="標楷體" pitchFamily="65" charset="-120"/>
                        </a:rPr>
                        <a:t>13,626</a:t>
                      </a:r>
                      <a:r>
                        <a:rPr lang="zh-TW" altLang="en-US" sz="2000" b="0" i="0" u="none" strike="noStrike">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382</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14,008</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98</a:t>
                      </a:r>
                      <a:r>
                        <a:rPr lang="zh-TW" altLang="en-US" sz="2000" b="0" i="0" u="none" strike="noStrike">
                          <a:solidFill>
                            <a:srgbClr val="000000"/>
                          </a:solidFill>
                          <a:latin typeface="標楷體" pitchFamily="65" charset="-120"/>
                          <a:ea typeface="標楷體" pitchFamily="65" charset="-120"/>
                        </a:rPr>
                        <a:t>年</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a:solidFill>
                            <a:srgbClr val="000000"/>
                          </a:solidFill>
                          <a:latin typeface="標楷體" pitchFamily="65" charset="-120"/>
                          <a:ea typeface="標楷體" pitchFamily="65" charset="-120"/>
                        </a:rPr>
                        <a:t>17,118</a:t>
                      </a:r>
                      <a:r>
                        <a:rPr lang="zh-TW" altLang="en-US" sz="2000" b="0" i="0" u="none" strike="noStrike">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676</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17,794</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99</a:t>
                      </a:r>
                      <a:r>
                        <a:rPr lang="zh-TW" altLang="en-US" sz="2000" b="0" i="0" u="none" strike="noStrike">
                          <a:solidFill>
                            <a:srgbClr val="000000"/>
                          </a:solidFill>
                          <a:latin typeface="標楷體" pitchFamily="65" charset="-120"/>
                          <a:ea typeface="標楷體" pitchFamily="65" charset="-120"/>
                        </a:rPr>
                        <a:t>年</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a:solidFill>
                            <a:srgbClr val="000000"/>
                          </a:solidFill>
                          <a:latin typeface="標楷體" pitchFamily="65" charset="-120"/>
                          <a:ea typeface="標楷體" pitchFamily="65" charset="-120"/>
                        </a:rPr>
                        <a:t>17,272</a:t>
                      </a:r>
                      <a:r>
                        <a:rPr lang="zh-TW" altLang="en-US" sz="2000" b="0" i="0" u="none" strike="noStrike">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617</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17,889</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418346">
                <a:tc>
                  <a:txBody>
                    <a:bodyPr/>
                    <a:lstStyle/>
                    <a:p>
                      <a:pPr algn="l" fontAlgn="b"/>
                      <a:r>
                        <a:rPr lang="en-US" altLang="zh-TW" sz="2000" b="0" i="0" u="none" strike="noStrike">
                          <a:solidFill>
                            <a:srgbClr val="000000"/>
                          </a:solidFill>
                          <a:latin typeface="標楷體" pitchFamily="65" charset="-120"/>
                          <a:ea typeface="標楷體" pitchFamily="65" charset="-120"/>
                        </a:rPr>
                        <a:t>100</a:t>
                      </a:r>
                      <a:r>
                        <a:rPr lang="zh-TW" altLang="en-US" sz="2000" b="0" i="0" u="none" strike="noStrike">
                          <a:solidFill>
                            <a:srgbClr val="000000"/>
                          </a:solidFill>
                          <a:latin typeface="標楷體" pitchFamily="65" charset="-120"/>
                          <a:ea typeface="標楷體" pitchFamily="65" charset="-120"/>
                        </a:rPr>
                        <a:t>年</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17,683</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a:solidFill>
                            <a:srgbClr val="000000"/>
                          </a:solidFill>
                          <a:latin typeface="標楷體" pitchFamily="65" charset="-120"/>
                          <a:ea typeface="標楷體" pitchFamily="65" charset="-120"/>
                        </a:rPr>
                        <a:t>803</a:t>
                      </a:r>
                      <a:r>
                        <a:rPr lang="zh-TW" altLang="en-US" sz="2000" b="0" i="0" u="none" strike="noStrike">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US" altLang="zh-TW" sz="2000" b="0" i="0" u="none" strike="noStrike" dirty="0">
                          <a:solidFill>
                            <a:srgbClr val="000000"/>
                          </a:solidFill>
                          <a:latin typeface="標楷體" pitchFamily="65" charset="-120"/>
                          <a:ea typeface="標楷體" pitchFamily="65" charset="-120"/>
                        </a:rPr>
                        <a:t>18,486</a:t>
                      </a:r>
                      <a:r>
                        <a:rPr lang="zh-TW" altLang="en-US" sz="2000" b="0" i="0" u="none" strike="noStrike" dirty="0">
                          <a:solidFill>
                            <a:srgbClr val="000000"/>
                          </a:solidFill>
                          <a:latin typeface="標楷體" pitchFamily="65" charset="-120"/>
                          <a:ea typeface="標楷體" pitchFamily="65" charset="-120"/>
                        </a:rPr>
                        <a:t>人</a:t>
                      </a:r>
                    </a:p>
                  </a:txBody>
                  <a:tcPr marL="6964" marR="6964" marT="696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48179" name="矩形 13"/>
          <p:cNvSpPr>
            <a:spLocks noChangeArrowheads="1"/>
          </p:cNvSpPr>
          <p:nvPr/>
        </p:nvSpPr>
        <p:spPr bwMode="auto">
          <a:xfrm>
            <a:off x="827088" y="5229225"/>
            <a:ext cx="6553200" cy="400050"/>
          </a:xfrm>
          <a:prstGeom prst="rect">
            <a:avLst/>
          </a:prstGeom>
          <a:noFill/>
          <a:ln w="9525">
            <a:noFill/>
            <a:miter lim="800000"/>
            <a:headEnd/>
            <a:tailEnd/>
          </a:ln>
        </p:spPr>
        <p:txBody>
          <a:bodyPr>
            <a:spAutoFit/>
          </a:bodyPr>
          <a:lstStyle/>
          <a:p>
            <a:r>
              <a:rPr lang="zh-TW" altLang="en-US" sz="2000">
                <a:solidFill>
                  <a:srgbClr val="000000"/>
                </a:solidFill>
                <a:latin typeface="標楷體" pitchFamily="65" charset="-120"/>
                <a:ea typeface="標楷體" pitchFamily="65" charset="-120"/>
              </a:rPr>
              <a:t>註</a:t>
            </a:r>
            <a:r>
              <a:rPr lang="en-US" altLang="zh-TW" sz="2000">
                <a:solidFill>
                  <a:srgbClr val="000000"/>
                </a:solidFill>
                <a:latin typeface="標楷體" pitchFamily="65" charset="-120"/>
                <a:ea typeface="標楷體" pitchFamily="65" charset="-120"/>
              </a:rPr>
              <a:t>:</a:t>
            </a:r>
            <a:r>
              <a:rPr lang="zh-TW" altLang="en-US" sz="2000">
                <a:solidFill>
                  <a:srgbClr val="000000"/>
                </a:solidFill>
                <a:latin typeface="標楷體" pitchFamily="65" charset="-120"/>
                <a:ea typeface="標楷體" pitchFamily="65" charset="-120"/>
              </a:rPr>
              <a:t>新收案人數係統計新收案管理照護費</a:t>
            </a:r>
            <a:r>
              <a:rPr lang="en-US" altLang="zh-TW" sz="2000">
                <a:solidFill>
                  <a:srgbClr val="000000"/>
                </a:solidFill>
                <a:latin typeface="標楷體" pitchFamily="65" charset="-120"/>
                <a:ea typeface="標楷體" pitchFamily="65" charset="-120"/>
              </a:rPr>
              <a:t>(P3402C</a:t>
            </a:r>
            <a:r>
              <a:rPr lang="zh-TW" altLang="en-US" sz="2000">
                <a:solidFill>
                  <a:srgbClr val="000000"/>
                </a:solidFill>
                <a:latin typeface="標楷體" pitchFamily="65" charset="-120"/>
                <a:ea typeface="標楷體" pitchFamily="65" charset="-120"/>
              </a:rPr>
              <a:t>）人數。</a:t>
            </a:r>
            <a:endParaRPr lang="zh-TW" altLang="en-US" sz="2000">
              <a:latin typeface="標楷體" pitchFamily="65" charset="-120"/>
              <a:ea typeface="標楷體" pitchFamily="65" charset="-12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投影片編號版面配置區 4"/>
          <p:cNvSpPr>
            <a:spLocks noGrp="1"/>
          </p:cNvSpPr>
          <p:nvPr>
            <p:ph type="sldNum" sz="quarter" idx="12"/>
          </p:nvPr>
        </p:nvSpPr>
        <p:spPr/>
        <p:txBody>
          <a:bodyPr/>
          <a:lstStyle/>
          <a:p>
            <a:pPr>
              <a:defRPr/>
            </a:pPr>
            <a:fld id="{82EA8478-042C-48F2-8091-1D1CE80BDEDF}" type="slidenum">
              <a:rPr lang="zh-TW" altLang="en-US"/>
              <a:pPr>
                <a:defRPr/>
              </a:pPr>
              <a:t>28</a:t>
            </a:fld>
            <a:endParaRPr lang="zh-TW" altLang="en-US"/>
          </a:p>
        </p:txBody>
      </p:sp>
      <p:sp>
        <p:nvSpPr>
          <p:cNvPr id="50178" name="標題 7"/>
          <p:cNvSpPr>
            <a:spLocks noGrp="1"/>
          </p:cNvSpPr>
          <p:nvPr>
            <p:ph type="ctrTitle" idx="4294967295"/>
          </p:nvPr>
        </p:nvSpPr>
        <p:spPr>
          <a:xfrm>
            <a:off x="179388" y="188913"/>
            <a:ext cx="8964612" cy="1008062"/>
          </a:xfrm>
        </p:spPr>
        <p:txBody>
          <a:bodyPr/>
          <a:lstStyle/>
          <a:p>
            <a:r>
              <a:rPr lang="en-US" altLang="zh-TW" sz="3800" smtClean="0"/>
              <a:t/>
            </a:r>
            <a:br>
              <a:rPr lang="en-US" altLang="zh-TW" sz="3800" smtClean="0"/>
            </a:br>
            <a:r>
              <a:rPr lang="en-US" altLang="zh-TW" sz="3600" b="1" smtClean="0"/>
              <a:t>Pre-ESRD</a:t>
            </a:r>
            <a:r>
              <a:rPr lang="zh-TW" altLang="en-US" sz="3600" b="1" smtClean="0"/>
              <a:t>預防性計畫及病人衛教計畫</a:t>
            </a:r>
            <a:r>
              <a:rPr lang="en-US" altLang="zh-TW" sz="3600" b="1" smtClean="0"/>
              <a:t/>
            </a:r>
            <a:br>
              <a:rPr lang="en-US" altLang="zh-TW" sz="3600" b="1" smtClean="0"/>
            </a:br>
            <a:r>
              <a:rPr lang="zh-TW" altLang="en-US" sz="3600" b="1" smtClean="0"/>
              <a:t>執行成效</a:t>
            </a:r>
            <a:r>
              <a:rPr kumimoji="1" lang="en-US" altLang="zh-TW" sz="2800" b="1" smtClean="0">
                <a:solidFill>
                  <a:srgbClr val="000000"/>
                </a:solidFill>
                <a:cs typeface="Times New Roman" pitchFamily="18" charset="0"/>
              </a:rPr>
              <a:t>(</a:t>
            </a:r>
            <a:r>
              <a:rPr kumimoji="1" lang="zh-TW" altLang="en-US" sz="2800" b="1" smtClean="0">
                <a:solidFill>
                  <a:srgbClr val="000000"/>
                </a:solidFill>
                <a:cs typeface="Times New Roman" pitchFamily="18" charset="0"/>
              </a:rPr>
              <a:t>一</a:t>
            </a:r>
            <a:r>
              <a:rPr kumimoji="1" lang="en-US" altLang="zh-TW" sz="2800" b="1" smtClean="0">
                <a:solidFill>
                  <a:srgbClr val="000000"/>
                </a:solidFill>
                <a:cs typeface="Times New Roman" pitchFamily="18" charset="0"/>
              </a:rPr>
              <a:t>)</a:t>
            </a:r>
            <a:r>
              <a:rPr kumimoji="1" lang="en-US" altLang="zh-TW" smtClean="0">
                <a:solidFill>
                  <a:srgbClr val="000000"/>
                </a:solidFill>
                <a:cs typeface="Times New Roman" pitchFamily="18" charset="0"/>
              </a:rPr>
              <a:t> </a:t>
            </a:r>
            <a:r>
              <a:rPr lang="zh-TW" altLang="en-US" b="1" smtClean="0"/>
              <a:t/>
            </a:r>
            <a:br>
              <a:rPr lang="zh-TW" altLang="en-US" b="1" smtClean="0"/>
            </a:br>
            <a:endParaRPr lang="zh-TW" altLang="en-US" b="1" smtClean="0"/>
          </a:p>
        </p:txBody>
      </p:sp>
      <p:sp>
        <p:nvSpPr>
          <p:cNvPr id="50179" name="Rectangle 2"/>
          <p:cNvSpPr>
            <a:spLocks noChangeArrowheads="1"/>
          </p:cNvSpPr>
          <p:nvPr/>
        </p:nvSpPr>
        <p:spPr bwMode="auto">
          <a:xfrm>
            <a:off x="611188" y="1960563"/>
            <a:ext cx="7848600" cy="3786187"/>
          </a:xfrm>
          <a:prstGeom prst="rect">
            <a:avLst/>
          </a:prstGeom>
          <a:noFill/>
          <a:ln w="9525">
            <a:noFill/>
            <a:miter lim="800000"/>
            <a:headEnd/>
            <a:tailEnd/>
          </a:ln>
        </p:spPr>
        <p:txBody>
          <a:bodyPr anchor="ctr">
            <a:spAutoFit/>
          </a:bodyPr>
          <a:lstStyle/>
          <a:p>
            <a:pPr marL="514350" indent="-514350">
              <a:buFontTx/>
              <a:buAutoNum type="ea1ChtPeriod"/>
            </a:pPr>
            <a:r>
              <a:rPr lang="zh-TW" altLang="en-US" sz="2400">
                <a:solidFill>
                  <a:srgbClr val="000000"/>
                </a:solidFill>
                <a:latin typeface="標楷體" pitchFamily="65" charset="-120"/>
                <a:ea typeface="標楷體" pitchFamily="65" charset="-120"/>
                <a:cs typeface="Times New Roman" pitchFamily="18" charset="0"/>
              </a:rPr>
              <a:t>新收案人數仍逐年成長。</a:t>
            </a:r>
            <a:endParaRPr lang="en-US" altLang="zh-TW" sz="2400">
              <a:solidFill>
                <a:srgbClr val="000000"/>
              </a:solidFill>
              <a:latin typeface="標楷體" pitchFamily="65" charset="-120"/>
              <a:ea typeface="標楷體" pitchFamily="65" charset="-120"/>
              <a:cs typeface="Times New Roman" pitchFamily="18" charset="0"/>
            </a:endParaRPr>
          </a:p>
          <a:p>
            <a:pPr marL="514350" indent="-514350">
              <a:buFontTx/>
              <a:buAutoNum type="ea1ChtPeriod"/>
            </a:pPr>
            <a:r>
              <a:rPr lang="zh-TW" altLang="en-US" sz="2400">
                <a:solidFill>
                  <a:srgbClr val="000000"/>
                </a:solidFill>
                <a:latin typeface="標楷體" pitchFamily="65" charset="-120"/>
                <a:ea typeface="標楷體" pitchFamily="65" charset="-120"/>
                <a:cs typeface="Times New Roman" pitchFamily="18" charset="0"/>
              </a:rPr>
              <a:t>參加</a:t>
            </a:r>
            <a:r>
              <a:rPr lang="en-US" altLang="zh-TW" sz="2400">
                <a:solidFill>
                  <a:srgbClr val="000000"/>
                </a:solidFill>
                <a:latin typeface="標楷體" pitchFamily="65" charset="-120"/>
                <a:ea typeface="標楷體" pitchFamily="65" charset="-120"/>
                <a:cs typeface="Times New Roman" pitchFamily="18" charset="0"/>
              </a:rPr>
              <a:t>Pre-ESRD</a:t>
            </a:r>
            <a:r>
              <a:rPr lang="zh-TW" altLang="en-US" sz="2400">
                <a:solidFill>
                  <a:srgbClr val="000000"/>
                </a:solidFill>
                <a:latin typeface="標楷體" pitchFamily="65" charset="-120"/>
                <a:ea typeface="標楷體" pitchFamily="65" charset="-120"/>
                <a:cs typeface="Times New Roman" pitchFamily="18" charset="0"/>
              </a:rPr>
              <a:t>計畫之病患，如其</a:t>
            </a:r>
            <a:r>
              <a:rPr lang="en-US" altLang="zh-TW" sz="2400">
                <a:solidFill>
                  <a:srgbClr val="000000"/>
                </a:solidFill>
                <a:latin typeface="標楷體" pitchFamily="65" charset="-120"/>
                <a:ea typeface="標楷體" pitchFamily="65" charset="-120"/>
                <a:cs typeface="Times New Roman" pitchFamily="18" charset="0"/>
              </a:rPr>
              <a:t>eGFR</a:t>
            </a:r>
            <a:r>
              <a:rPr lang="zh-TW" altLang="en-US" sz="2400">
                <a:solidFill>
                  <a:srgbClr val="000000"/>
                </a:solidFill>
                <a:latin typeface="標楷體" pitchFamily="65" charset="-120"/>
                <a:ea typeface="標楷體" pitchFamily="65" charset="-120"/>
                <a:cs typeface="Times New Roman" pitchFamily="18" charset="0"/>
              </a:rPr>
              <a:t>下降幅度少於規定指標值，表示照護成效佳，可另給予獎勵費用。</a:t>
            </a:r>
            <a:endParaRPr lang="en-US" altLang="zh-TW" sz="2400">
              <a:solidFill>
                <a:srgbClr val="000000"/>
              </a:solidFill>
              <a:latin typeface="標楷體" pitchFamily="65" charset="-120"/>
              <a:ea typeface="標楷體" pitchFamily="65" charset="-120"/>
              <a:cs typeface="Times New Roman" pitchFamily="18" charset="0"/>
            </a:endParaRPr>
          </a:p>
          <a:p>
            <a:pPr marL="514350" indent="-514350"/>
            <a:r>
              <a:rPr lang="zh-TW" altLang="en-US" sz="2400">
                <a:solidFill>
                  <a:srgbClr val="000000"/>
                </a:solidFill>
                <a:latin typeface="標楷體" pitchFamily="65" charset="-120"/>
                <a:ea typeface="標楷體" pitchFamily="65" charset="-120"/>
                <a:cs typeface="Times New Roman" pitchFamily="18" charset="0"/>
              </a:rPr>
              <a:t>  </a:t>
            </a:r>
            <a:r>
              <a:rPr lang="en-US" altLang="zh-TW" sz="2400">
                <a:solidFill>
                  <a:srgbClr val="000000"/>
                </a:solidFill>
                <a:latin typeface="標楷體" pitchFamily="65" charset="-120"/>
                <a:ea typeface="標楷體" pitchFamily="65" charset="-120"/>
                <a:cs typeface="Times New Roman" pitchFamily="18" charset="0"/>
              </a:rPr>
              <a:t>(</a:t>
            </a:r>
            <a:r>
              <a:rPr lang="zh-TW" altLang="en-US" sz="2400">
                <a:solidFill>
                  <a:srgbClr val="000000"/>
                </a:solidFill>
                <a:latin typeface="標楷體" pitchFamily="65" charset="-120"/>
                <a:ea typeface="標楷體" pitchFamily="65" charset="-120"/>
                <a:cs typeface="Times New Roman" pitchFamily="18" charset="0"/>
              </a:rPr>
              <a:t>一</a:t>
            </a:r>
            <a:r>
              <a:rPr lang="en-US" altLang="zh-TW" sz="2400">
                <a:solidFill>
                  <a:srgbClr val="000000"/>
                </a:solidFill>
                <a:latin typeface="標楷體" pitchFamily="65" charset="-120"/>
                <a:ea typeface="標楷體" pitchFamily="65" charset="-120"/>
                <a:cs typeface="Times New Roman" pitchFamily="18" charset="0"/>
              </a:rPr>
              <a:t>)</a:t>
            </a:r>
            <a:r>
              <a:rPr lang="en-US" altLang="zh-TW" sz="2400">
                <a:latin typeface="標楷體" pitchFamily="65" charset="-120"/>
                <a:ea typeface="標楷體" pitchFamily="65" charset="-120"/>
                <a:cs typeface="Times New Roman" pitchFamily="18" charset="0"/>
              </a:rPr>
              <a:t>100</a:t>
            </a:r>
            <a:r>
              <a:rPr lang="zh-TW" altLang="en-US" sz="2400">
                <a:latin typeface="標楷體" pitchFamily="65" charset="-120"/>
                <a:ea typeface="標楷體" pitchFamily="65" charset="-120"/>
                <a:cs typeface="Times New Roman" pitchFamily="18" charset="0"/>
              </a:rPr>
              <a:t>年符合</a:t>
            </a:r>
            <a:r>
              <a:rPr lang="en-US" altLang="zh-TW" sz="2400">
                <a:latin typeface="標楷體" pitchFamily="65" charset="-120"/>
                <a:ea typeface="標楷體" pitchFamily="65" charset="-120"/>
                <a:cs typeface="Times New Roman" pitchFamily="18" charset="0"/>
              </a:rPr>
              <a:t>CKD Stage 3b</a:t>
            </a:r>
            <a:r>
              <a:rPr lang="zh-TW" altLang="en-US" sz="2400">
                <a:latin typeface="標楷體" pitchFamily="65" charset="-120"/>
                <a:ea typeface="標楷體" pitchFamily="65" charset="-120"/>
                <a:cs typeface="Times New Roman" pitchFamily="18" charset="0"/>
              </a:rPr>
              <a:t>、</a:t>
            </a:r>
            <a:r>
              <a:rPr lang="en-US" altLang="zh-TW" sz="2400">
                <a:latin typeface="標楷體" pitchFamily="65" charset="-120"/>
                <a:ea typeface="標楷體" pitchFamily="65" charset="-120"/>
                <a:cs typeface="Times New Roman" pitchFamily="18" charset="0"/>
              </a:rPr>
              <a:t>4</a:t>
            </a:r>
            <a:r>
              <a:rPr lang="zh-TW" altLang="en-US" sz="2400">
                <a:latin typeface="標楷體" pitchFamily="65" charset="-120"/>
                <a:ea typeface="標楷體" pitchFamily="65" charset="-120"/>
                <a:cs typeface="Times New Roman" pitchFamily="18" charset="0"/>
              </a:rPr>
              <a:t>整體照護個案  </a:t>
            </a:r>
            <a:endParaRPr lang="en-US" altLang="zh-TW" sz="2400">
              <a:latin typeface="標楷體" pitchFamily="65" charset="-120"/>
              <a:ea typeface="標楷體" pitchFamily="65" charset="-120"/>
              <a:cs typeface="Times New Roman" pitchFamily="18" charset="0"/>
            </a:endParaRPr>
          </a:p>
          <a:p>
            <a:pPr marL="514350" indent="-514350"/>
            <a:r>
              <a:rPr lang="zh-TW" altLang="en-US" sz="2400">
                <a:latin typeface="標楷體" pitchFamily="65" charset="-120"/>
                <a:ea typeface="標楷體" pitchFamily="65" charset="-120"/>
                <a:cs typeface="Times New Roman" pitchFamily="18" charset="0"/>
              </a:rPr>
              <a:t>      之獎勵條件人數有</a:t>
            </a:r>
            <a:r>
              <a:rPr lang="en-US" altLang="zh-TW" sz="2400">
                <a:latin typeface="標楷體" pitchFamily="65" charset="-120"/>
                <a:ea typeface="標楷體" pitchFamily="65" charset="-120"/>
                <a:cs typeface="Times New Roman" pitchFamily="18" charset="0"/>
              </a:rPr>
              <a:t>5,784</a:t>
            </a:r>
            <a:r>
              <a:rPr lang="zh-TW" altLang="en-US" sz="2400">
                <a:latin typeface="標楷體" pitchFamily="65" charset="-120"/>
                <a:ea typeface="標楷體" pitchFamily="65" charset="-120"/>
                <a:cs typeface="Times New Roman" pitchFamily="18" charset="0"/>
              </a:rPr>
              <a:t>人，成長率</a:t>
            </a:r>
            <a:r>
              <a:rPr lang="en-US" altLang="zh-TW" sz="2400">
                <a:latin typeface="標楷體" pitchFamily="65" charset="-120"/>
                <a:ea typeface="標楷體" pitchFamily="65" charset="-120"/>
                <a:cs typeface="Times New Roman" pitchFamily="18" charset="0"/>
              </a:rPr>
              <a:t>6%</a:t>
            </a:r>
            <a:r>
              <a:rPr lang="zh-TW" altLang="en-US" sz="2400">
                <a:latin typeface="標楷體" pitchFamily="65" charset="-120"/>
                <a:ea typeface="標楷體" pitchFamily="65" charset="-120"/>
                <a:cs typeface="Times New Roman" pitchFamily="18" charset="0"/>
              </a:rPr>
              <a:t>。</a:t>
            </a:r>
            <a:endParaRPr lang="en-US" altLang="zh-TW" sz="2400">
              <a:latin typeface="標楷體" pitchFamily="65" charset="-120"/>
              <a:ea typeface="標楷體" pitchFamily="65" charset="-120"/>
              <a:cs typeface="Times New Roman" pitchFamily="18" charset="0"/>
            </a:endParaRPr>
          </a:p>
          <a:p>
            <a:pPr marL="514350" indent="-514350"/>
            <a:r>
              <a:rPr lang="zh-TW" altLang="en-US" sz="2400">
                <a:solidFill>
                  <a:srgbClr val="000000"/>
                </a:solidFill>
                <a:latin typeface="標楷體" pitchFamily="65" charset="-120"/>
                <a:ea typeface="標楷體" pitchFamily="65" charset="-120"/>
                <a:cs typeface="Times New Roman" pitchFamily="18" charset="0"/>
              </a:rPr>
              <a:t>  </a:t>
            </a:r>
            <a:r>
              <a:rPr lang="en-US" altLang="zh-TW" sz="2400">
                <a:solidFill>
                  <a:srgbClr val="000000"/>
                </a:solidFill>
                <a:latin typeface="標楷體" pitchFamily="65" charset="-120"/>
                <a:ea typeface="標楷體" pitchFamily="65" charset="-120"/>
                <a:cs typeface="Times New Roman" pitchFamily="18" charset="0"/>
              </a:rPr>
              <a:t>(</a:t>
            </a:r>
            <a:r>
              <a:rPr lang="zh-TW" altLang="en-US" sz="2400">
                <a:solidFill>
                  <a:srgbClr val="000000"/>
                </a:solidFill>
                <a:latin typeface="標楷體" pitchFamily="65" charset="-120"/>
                <a:ea typeface="標楷體" pitchFamily="65" charset="-120"/>
                <a:cs typeface="Times New Roman" pitchFamily="18" charset="0"/>
              </a:rPr>
              <a:t>二</a:t>
            </a:r>
            <a:r>
              <a:rPr lang="en-US" altLang="zh-TW" sz="2400">
                <a:solidFill>
                  <a:srgbClr val="000000"/>
                </a:solidFill>
                <a:latin typeface="標楷體" pitchFamily="65" charset="-120"/>
                <a:ea typeface="標楷體" pitchFamily="65" charset="-120"/>
                <a:cs typeface="Times New Roman" pitchFamily="18" charset="0"/>
              </a:rPr>
              <a:t>)</a:t>
            </a:r>
            <a:r>
              <a:rPr lang="zh-TW" altLang="en-US" sz="2400">
                <a:latin typeface="標楷體" pitchFamily="65" charset="-120"/>
                <a:ea typeface="標楷體" pitchFamily="65" charset="-120"/>
                <a:cs typeface="Times New Roman" pitchFamily="18" charset="0"/>
              </a:rPr>
              <a:t>符合</a:t>
            </a:r>
            <a:r>
              <a:rPr lang="en-US" altLang="zh-TW" sz="2400">
                <a:latin typeface="標楷體" pitchFamily="65" charset="-120"/>
                <a:ea typeface="標楷體" pitchFamily="65" charset="-120"/>
                <a:cs typeface="Times New Roman" pitchFamily="18" charset="0"/>
              </a:rPr>
              <a:t>CKD Stage 5</a:t>
            </a:r>
            <a:r>
              <a:rPr lang="zh-TW" altLang="en-US" sz="2400">
                <a:latin typeface="標楷體" pitchFamily="65" charset="-120"/>
                <a:ea typeface="標楷體" pitchFamily="65" charset="-120"/>
                <a:cs typeface="Times New Roman" pitchFamily="18" charset="0"/>
              </a:rPr>
              <a:t>整體照護個案之獎勵條件 </a:t>
            </a:r>
            <a:endParaRPr lang="en-US" altLang="zh-TW" sz="2400">
              <a:latin typeface="標楷體" pitchFamily="65" charset="-120"/>
              <a:ea typeface="標楷體" pitchFamily="65" charset="-120"/>
              <a:cs typeface="Times New Roman" pitchFamily="18" charset="0"/>
            </a:endParaRPr>
          </a:p>
          <a:p>
            <a:pPr marL="514350" indent="-514350"/>
            <a:r>
              <a:rPr lang="zh-TW" altLang="en-US" sz="2400">
                <a:latin typeface="標楷體" pitchFamily="65" charset="-120"/>
                <a:ea typeface="標楷體" pitchFamily="65" charset="-120"/>
                <a:cs typeface="Times New Roman" pitchFamily="18" charset="0"/>
              </a:rPr>
              <a:t>      人數有</a:t>
            </a:r>
            <a:r>
              <a:rPr lang="en-US" altLang="zh-TW" sz="2400">
                <a:latin typeface="標楷體" pitchFamily="65" charset="-120"/>
                <a:ea typeface="標楷體" pitchFamily="65" charset="-120"/>
                <a:cs typeface="Times New Roman" pitchFamily="18" charset="0"/>
              </a:rPr>
              <a:t>2,229</a:t>
            </a:r>
            <a:r>
              <a:rPr lang="zh-TW" altLang="en-US" sz="2400">
                <a:latin typeface="標楷體" pitchFamily="65" charset="-120"/>
                <a:ea typeface="標楷體" pitchFamily="65" charset="-120"/>
                <a:cs typeface="Times New Roman" pitchFamily="18" charset="0"/>
              </a:rPr>
              <a:t>人，成長率</a:t>
            </a:r>
            <a:r>
              <a:rPr lang="en-US" altLang="zh-TW" sz="2400">
                <a:latin typeface="標楷體" pitchFamily="65" charset="-120"/>
                <a:ea typeface="標楷體" pitchFamily="65" charset="-120"/>
                <a:cs typeface="Times New Roman" pitchFamily="18" charset="0"/>
              </a:rPr>
              <a:t>-2%</a:t>
            </a:r>
            <a:r>
              <a:rPr lang="zh-TW" altLang="en-US" sz="2400">
                <a:latin typeface="標楷體" pitchFamily="65" charset="-120"/>
                <a:ea typeface="標楷體" pitchFamily="65" charset="-120"/>
                <a:cs typeface="Times New Roman" pitchFamily="18" charset="0"/>
              </a:rPr>
              <a:t>。</a:t>
            </a:r>
            <a:endParaRPr lang="en-US" altLang="zh-TW" sz="2400">
              <a:latin typeface="標楷體" pitchFamily="65" charset="-120"/>
              <a:ea typeface="標楷體" pitchFamily="65" charset="-120"/>
              <a:cs typeface="Times New Roman" pitchFamily="18" charset="0"/>
            </a:endParaRPr>
          </a:p>
          <a:p>
            <a:pPr marL="514350" indent="-514350"/>
            <a:r>
              <a:rPr lang="zh-TW" altLang="en-US" sz="2400">
                <a:solidFill>
                  <a:srgbClr val="000000"/>
                </a:solidFill>
                <a:latin typeface="標楷體" pitchFamily="65" charset="-120"/>
                <a:ea typeface="標楷體" pitchFamily="65" charset="-120"/>
                <a:cs typeface="Times New Roman" pitchFamily="18" charset="0"/>
              </a:rPr>
              <a:t>  </a:t>
            </a:r>
            <a:r>
              <a:rPr lang="en-US" altLang="zh-TW" sz="2400">
                <a:solidFill>
                  <a:srgbClr val="000000"/>
                </a:solidFill>
                <a:latin typeface="標楷體" pitchFamily="65" charset="-120"/>
                <a:ea typeface="標楷體" pitchFamily="65" charset="-120"/>
                <a:cs typeface="Times New Roman" pitchFamily="18" charset="0"/>
              </a:rPr>
              <a:t>(</a:t>
            </a:r>
            <a:r>
              <a:rPr lang="zh-TW" altLang="en-US" sz="2400">
                <a:solidFill>
                  <a:srgbClr val="000000"/>
                </a:solidFill>
                <a:latin typeface="標楷體" pitchFamily="65" charset="-120"/>
                <a:ea typeface="標楷體" pitchFamily="65" charset="-120"/>
                <a:cs typeface="Times New Roman" pitchFamily="18" charset="0"/>
              </a:rPr>
              <a:t>三</a:t>
            </a:r>
            <a:r>
              <a:rPr lang="en-US" altLang="zh-TW" sz="2400">
                <a:solidFill>
                  <a:srgbClr val="000000"/>
                </a:solidFill>
                <a:latin typeface="標楷體" pitchFamily="65" charset="-120"/>
                <a:ea typeface="標楷體" pitchFamily="65" charset="-120"/>
                <a:cs typeface="Times New Roman" pitchFamily="18" charset="0"/>
              </a:rPr>
              <a:t>)</a:t>
            </a:r>
            <a:r>
              <a:rPr lang="zh-TW" altLang="en-US" sz="2400">
                <a:latin typeface="標楷體" pitchFamily="65" charset="-120"/>
                <a:ea typeface="標楷體" pitchFamily="65" charset="-120"/>
                <a:cs typeface="Times New Roman" pitchFamily="18" charset="0"/>
              </a:rPr>
              <a:t>符合蛋白尿病患之獎勵</a:t>
            </a:r>
            <a:r>
              <a:rPr lang="zh-TW" altLang="en-US" sz="2400">
                <a:solidFill>
                  <a:srgbClr val="000000"/>
                </a:solidFill>
                <a:latin typeface="標楷體" pitchFamily="65" charset="-120"/>
                <a:ea typeface="標楷體" pitchFamily="65" charset="-120"/>
                <a:cs typeface="Times New Roman" pitchFamily="18" charset="0"/>
              </a:rPr>
              <a:t>條件人數有</a:t>
            </a:r>
            <a:r>
              <a:rPr lang="en-US" altLang="zh-TW" sz="2400">
                <a:solidFill>
                  <a:srgbClr val="000000"/>
                </a:solidFill>
                <a:latin typeface="標楷體" pitchFamily="65" charset="-120"/>
                <a:ea typeface="標楷體" pitchFamily="65" charset="-120"/>
                <a:cs typeface="Times New Roman" pitchFamily="18" charset="0"/>
              </a:rPr>
              <a:t>36</a:t>
            </a:r>
            <a:r>
              <a:rPr lang="zh-TW" altLang="en-US" sz="2400">
                <a:solidFill>
                  <a:srgbClr val="000000"/>
                </a:solidFill>
                <a:latin typeface="標楷體" pitchFamily="65" charset="-120"/>
                <a:ea typeface="標楷體" pitchFamily="65" charset="-120"/>
                <a:cs typeface="Times New Roman" pitchFamily="18" charset="0"/>
              </a:rPr>
              <a:t>人，</a:t>
            </a:r>
            <a:endParaRPr lang="en-US" altLang="zh-TW" sz="2400">
              <a:solidFill>
                <a:srgbClr val="000000"/>
              </a:solidFill>
              <a:latin typeface="標楷體" pitchFamily="65" charset="-120"/>
              <a:ea typeface="標楷體" pitchFamily="65" charset="-120"/>
              <a:cs typeface="Times New Roman" pitchFamily="18" charset="0"/>
            </a:endParaRPr>
          </a:p>
          <a:p>
            <a:pPr marL="514350" indent="-514350"/>
            <a:r>
              <a:rPr lang="zh-TW" altLang="en-US" sz="2400">
                <a:solidFill>
                  <a:srgbClr val="000000"/>
                </a:solidFill>
                <a:latin typeface="標楷體" pitchFamily="65" charset="-120"/>
                <a:ea typeface="標楷體" pitchFamily="65" charset="-120"/>
                <a:cs typeface="Times New Roman" pitchFamily="18" charset="0"/>
              </a:rPr>
              <a:t>      成長率</a:t>
            </a:r>
            <a:r>
              <a:rPr lang="en-US" altLang="zh-TW" sz="2400">
                <a:solidFill>
                  <a:srgbClr val="000000"/>
                </a:solidFill>
                <a:latin typeface="標楷體" pitchFamily="65" charset="-120"/>
                <a:ea typeface="標楷體" pitchFamily="65" charset="-120"/>
                <a:cs typeface="Times New Roman" pitchFamily="18" charset="0"/>
              </a:rPr>
              <a:t>3%</a:t>
            </a:r>
            <a:r>
              <a:rPr lang="zh-TW" altLang="en-US" sz="2400">
                <a:solidFill>
                  <a:srgbClr val="000000"/>
                </a:solidFill>
                <a:latin typeface="標楷體" pitchFamily="65" charset="-120"/>
                <a:ea typeface="標楷體" pitchFamily="65" charset="-120"/>
                <a:cs typeface="Times New Roman" pitchFamily="18" charset="0"/>
              </a:rPr>
              <a:t>。</a:t>
            </a:r>
            <a:endParaRPr lang="en-US" altLang="zh-TW" sz="2400">
              <a:solidFill>
                <a:srgbClr val="000000"/>
              </a:solidFill>
              <a:latin typeface="標楷體" pitchFamily="65" charset="-120"/>
              <a:ea typeface="標楷體" pitchFamily="65" charset="-120"/>
              <a:cs typeface="Times New Roman" pitchFamily="18" charset="0"/>
            </a:endParaRPr>
          </a:p>
          <a:p>
            <a:pPr marL="514350" indent="-514350"/>
            <a:r>
              <a:rPr lang="zh-TW" altLang="en-US" sz="2400">
                <a:solidFill>
                  <a:srgbClr val="000000"/>
                </a:solidFill>
                <a:latin typeface="標楷體" pitchFamily="65" charset="-120"/>
                <a:ea typeface="標楷體" pitchFamily="65" charset="-120"/>
                <a:cs typeface="Times New Roman" pitchFamily="18" charset="0"/>
              </a:rPr>
              <a:t>   綜上，此執行方案確可延緩病患進入長期透析之時程。</a:t>
            </a:r>
            <a:endParaRPr lang="zh-TW" altLang="en-US" sz="240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投影片編號版面配置區 4"/>
          <p:cNvSpPr>
            <a:spLocks noGrp="1"/>
          </p:cNvSpPr>
          <p:nvPr>
            <p:ph type="sldNum" sz="quarter" idx="12"/>
          </p:nvPr>
        </p:nvSpPr>
        <p:spPr/>
        <p:txBody>
          <a:bodyPr/>
          <a:lstStyle/>
          <a:p>
            <a:pPr>
              <a:defRPr/>
            </a:pPr>
            <a:fld id="{C2121A39-3CD6-456C-A52C-41512177A2E8}" type="slidenum">
              <a:rPr lang="zh-TW" altLang="en-US"/>
              <a:pPr>
                <a:defRPr/>
              </a:pPr>
              <a:t>29</a:t>
            </a:fld>
            <a:endParaRPr lang="zh-TW" altLang="en-US"/>
          </a:p>
        </p:txBody>
      </p:sp>
      <p:sp>
        <p:nvSpPr>
          <p:cNvPr id="52226" name="標題 7"/>
          <p:cNvSpPr>
            <a:spLocks noGrp="1"/>
          </p:cNvSpPr>
          <p:nvPr>
            <p:ph type="ctrTitle" idx="4294967295"/>
          </p:nvPr>
        </p:nvSpPr>
        <p:spPr>
          <a:xfrm>
            <a:off x="179388" y="188913"/>
            <a:ext cx="8964612" cy="863600"/>
          </a:xfrm>
        </p:spPr>
        <p:txBody>
          <a:bodyPr/>
          <a:lstStyle/>
          <a:p>
            <a:pPr>
              <a:lnSpc>
                <a:spcPts val="3400"/>
              </a:lnSpc>
            </a:pPr>
            <a:r>
              <a:rPr lang="en-US" altLang="zh-TW" sz="3800" smtClean="0"/>
              <a:t/>
            </a:r>
            <a:br>
              <a:rPr lang="en-US" altLang="zh-TW" sz="3800" smtClean="0"/>
            </a:br>
            <a:r>
              <a:rPr lang="en-US" altLang="zh-TW" sz="3600" smtClean="0"/>
              <a:t>Pre-ESRD</a:t>
            </a:r>
            <a:r>
              <a:rPr lang="zh-TW" altLang="en-US" sz="3600" smtClean="0"/>
              <a:t>預防性計畫及病人衛教計畫</a:t>
            </a:r>
            <a:r>
              <a:rPr lang="en-US" altLang="zh-TW" sz="3600" smtClean="0"/>
              <a:t/>
            </a:r>
            <a:br>
              <a:rPr lang="en-US" altLang="zh-TW" sz="3600" smtClean="0"/>
            </a:br>
            <a:r>
              <a:rPr lang="zh-TW" altLang="en-US" sz="3600" smtClean="0"/>
              <a:t>執行成效</a:t>
            </a:r>
            <a:r>
              <a:rPr kumimoji="1" lang="en-US" altLang="zh-TW" sz="2800" smtClean="0">
                <a:solidFill>
                  <a:srgbClr val="000000"/>
                </a:solidFill>
                <a:cs typeface="Times New Roman" pitchFamily="18" charset="0"/>
              </a:rPr>
              <a:t>(</a:t>
            </a:r>
            <a:r>
              <a:rPr kumimoji="1" lang="zh-TW" altLang="en-US" sz="2800" smtClean="0">
                <a:solidFill>
                  <a:srgbClr val="000000"/>
                </a:solidFill>
                <a:cs typeface="Times New Roman" pitchFamily="18" charset="0"/>
              </a:rPr>
              <a:t>二</a:t>
            </a:r>
            <a:r>
              <a:rPr kumimoji="1" lang="en-US" altLang="zh-TW" sz="2800" smtClean="0">
                <a:solidFill>
                  <a:srgbClr val="000000"/>
                </a:solidFill>
                <a:cs typeface="Times New Roman" pitchFamily="18" charset="0"/>
              </a:rPr>
              <a:t>)</a:t>
            </a:r>
            <a:r>
              <a:rPr kumimoji="1" lang="en-US" altLang="zh-TW" smtClean="0">
                <a:solidFill>
                  <a:srgbClr val="000000"/>
                </a:solidFill>
                <a:cs typeface="Times New Roman" pitchFamily="18" charset="0"/>
              </a:rPr>
              <a:t> </a:t>
            </a:r>
            <a:r>
              <a:rPr lang="zh-TW" altLang="en-US" b="1" smtClean="0"/>
              <a:t/>
            </a:r>
            <a:br>
              <a:rPr lang="zh-TW" altLang="en-US" b="1" smtClean="0"/>
            </a:br>
            <a:endParaRPr lang="zh-TW" altLang="en-US" b="1" smtClean="0"/>
          </a:p>
        </p:txBody>
      </p:sp>
      <p:sp>
        <p:nvSpPr>
          <p:cNvPr id="52227" name="矩形 4"/>
          <p:cNvSpPr>
            <a:spLocks noChangeArrowheads="1"/>
          </p:cNvSpPr>
          <p:nvPr/>
        </p:nvSpPr>
        <p:spPr bwMode="auto">
          <a:xfrm>
            <a:off x="468313" y="981075"/>
            <a:ext cx="8207375" cy="2738438"/>
          </a:xfrm>
          <a:prstGeom prst="rect">
            <a:avLst/>
          </a:prstGeom>
          <a:noFill/>
          <a:ln w="9525">
            <a:noFill/>
            <a:miter lim="800000"/>
            <a:headEnd/>
            <a:tailEnd/>
          </a:ln>
        </p:spPr>
        <p:txBody>
          <a:bodyPr>
            <a:spAutoFit/>
          </a:bodyPr>
          <a:lstStyle/>
          <a:p>
            <a:pPr marL="466725" indent="-466725">
              <a:lnSpc>
                <a:spcPts val="2600"/>
              </a:lnSpc>
            </a:pPr>
            <a:r>
              <a:rPr lang="zh-TW" altLang="en-US">
                <a:latin typeface="標楷體" pitchFamily="65" charset="-120"/>
                <a:ea typeface="標楷體" pitchFamily="65" charset="-120"/>
              </a:rPr>
              <a:t>一、當年透析新發生病患中，經本計畫收案照護後始進入透析者所佔之比例，有逐年增加之趨勢。</a:t>
            </a:r>
            <a:endParaRPr lang="en-US" altLang="zh-TW">
              <a:latin typeface="標楷體" pitchFamily="65" charset="-120"/>
              <a:ea typeface="標楷體" pitchFamily="65" charset="-120"/>
            </a:endParaRPr>
          </a:p>
          <a:p>
            <a:pPr marL="466725" indent="-466725">
              <a:lnSpc>
                <a:spcPts val="2600"/>
              </a:lnSpc>
            </a:pPr>
            <a:r>
              <a:rPr lang="zh-TW" altLang="en-US">
                <a:latin typeface="標楷體" pitchFamily="65" charset="-120"/>
                <a:ea typeface="標楷體" pitchFamily="65" charset="-120"/>
              </a:rPr>
              <a:t>二、透過本計劃照護之腎臟病患，最終因腎功能持續惡化而必須進入長期透析者，已有完整之衛教及事前相關準備措施，如</a:t>
            </a:r>
            <a:r>
              <a:rPr lang="en-US" altLang="zh-TW">
                <a:latin typeface="標楷體" pitchFamily="65" charset="-120"/>
                <a:ea typeface="標楷體" pitchFamily="65" charset="-120"/>
              </a:rPr>
              <a:t>stage</a:t>
            </a:r>
            <a:r>
              <a:rPr lang="zh-TW" altLang="en-US">
                <a:latin typeface="標楷體" pitchFamily="65" charset="-120"/>
                <a:ea typeface="標楷體" pitchFamily="65" charset="-120"/>
              </a:rPr>
              <a:t> </a:t>
            </a:r>
            <a:r>
              <a:rPr lang="en-US" altLang="zh-TW">
                <a:latin typeface="標楷體" pitchFamily="65" charset="-120"/>
                <a:ea typeface="標楷體" pitchFamily="65" charset="-120"/>
              </a:rPr>
              <a:t>5</a:t>
            </a:r>
            <a:r>
              <a:rPr lang="zh-TW" altLang="en-US">
                <a:latin typeface="標楷體" pitchFamily="65" charset="-120"/>
                <a:ea typeface="標楷體" pitchFamily="65" charset="-120"/>
              </a:rPr>
              <a:t> 病人作好血液透析瘻管、充分告知血液透析、腹膜透析治療模式以供選擇等。</a:t>
            </a:r>
            <a:endParaRPr lang="en-US" altLang="zh-TW">
              <a:latin typeface="標楷體" pitchFamily="65" charset="-120"/>
              <a:ea typeface="標楷體" pitchFamily="65" charset="-120"/>
            </a:endParaRPr>
          </a:p>
          <a:p>
            <a:pPr marL="466725" indent="-466725">
              <a:lnSpc>
                <a:spcPts val="2600"/>
              </a:lnSpc>
            </a:pPr>
            <a:r>
              <a:rPr lang="zh-TW" altLang="en-US">
                <a:latin typeface="標楷體" pitchFamily="65" charset="-120"/>
                <a:ea typeface="標楷體" pitchFamily="65" charset="-120"/>
              </a:rPr>
              <a:t>三、病患有周全的準備，在適當的時機，順利、安全地進入透析醫療，亦能撙節許多末期腎衰竭突然轉為透析治療所衍生之住院醫療費用。</a:t>
            </a:r>
            <a:endParaRPr lang="en-US" altLang="zh-TW">
              <a:latin typeface="標楷體" pitchFamily="65" charset="-120"/>
              <a:ea typeface="標楷體" pitchFamily="65" charset="-120"/>
            </a:endParaRPr>
          </a:p>
          <a:p>
            <a:pPr marL="466725" indent="-466725"/>
            <a:endParaRPr lang="zh-TW" altLang="en-US" sz="2200"/>
          </a:p>
        </p:txBody>
      </p:sp>
      <p:pic>
        <p:nvPicPr>
          <p:cNvPr id="52229" name="Picture 7"/>
          <p:cNvPicPr>
            <a:picLocks noChangeAspect="1" noChangeArrowheads="1"/>
          </p:cNvPicPr>
          <p:nvPr/>
        </p:nvPicPr>
        <p:blipFill>
          <a:blip r:embed="rId3"/>
          <a:srcRect/>
          <a:stretch>
            <a:fillRect/>
          </a:stretch>
        </p:blipFill>
        <p:spPr bwMode="auto">
          <a:xfrm>
            <a:off x="611188" y="3519488"/>
            <a:ext cx="7921625" cy="1638300"/>
          </a:xfrm>
          <a:prstGeom prst="rect">
            <a:avLst/>
          </a:prstGeom>
          <a:noFill/>
          <a:ln w="9525">
            <a:noFill/>
            <a:miter lim="800000"/>
            <a:headEnd/>
            <a:tailEnd/>
          </a:ln>
        </p:spPr>
      </p:pic>
      <p:sp>
        <p:nvSpPr>
          <p:cNvPr id="52231" name="AutoShape 7"/>
          <p:cNvSpPr>
            <a:spLocks noChangeAspect="1" noChangeArrowheads="1" noTextEdit="1"/>
          </p:cNvSpPr>
          <p:nvPr/>
        </p:nvSpPr>
        <p:spPr bwMode="auto">
          <a:xfrm>
            <a:off x="611188" y="5181600"/>
            <a:ext cx="6067425" cy="1676400"/>
          </a:xfrm>
          <a:prstGeom prst="rect">
            <a:avLst/>
          </a:prstGeom>
          <a:noFill/>
          <a:ln w="9525">
            <a:noFill/>
            <a:miter lim="800000"/>
            <a:headEnd/>
            <a:tailEnd/>
          </a:ln>
        </p:spPr>
        <p:txBody>
          <a:bodyPr/>
          <a:lstStyle/>
          <a:p>
            <a:endParaRPr lang="zh-TW" altLang="en-US"/>
          </a:p>
        </p:txBody>
      </p:sp>
      <p:sp>
        <p:nvSpPr>
          <p:cNvPr id="52233" name="Rectangle 9"/>
          <p:cNvSpPr>
            <a:spLocks noChangeArrowheads="1"/>
          </p:cNvSpPr>
          <p:nvPr/>
        </p:nvSpPr>
        <p:spPr bwMode="auto">
          <a:xfrm>
            <a:off x="611188" y="5589588"/>
            <a:ext cx="1016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註</a:t>
            </a:r>
            <a:endParaRPr lang="zh-TW" altLang="en-US"/>
          </a:p>
        </p:txBody>
      </p:sp>
      <p:sp>
        <p:nvSpPr>
          <p:cNvPr id="52234" name="Rectangle 10"/>
          <p:cNvSpPr>
            <a:spLocks noChangeArrowheads="1"/>
          </p:cNvSpPr>
          <p:nvPr/>
        </p:nvSpPr>
        <p:spPr bwMode="auto">
          <a:xfrm>
            <a:off x="755650" y="5589588"/>
            <a:ext cx="76200" cy="122237"/>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2.</a:t>
            </a:r>
            <a:endParaRPr lang="en-US" altLang="zh-TW"/>
          </a:p>
        </p:txBody>
      </p:sp>
      <p:sp>
        <p:nvSpPr>
          <p:cNvPr id="52235" name="Rectangle 11"/>
          <p:cNvSpPr>
            <a:spLocks noChangeArrowheads="1"/>
          </p:cNvSpPr>
          <p:nvPr/>
        </p:nvSpPr>
        <p:spPr bwMode="auto">
          <a:xfrm>
            <a:off x="827088" y="5589588"/>
            <a:ext cx="7112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透析者定義為：</a:t>
            </a:r>
            <a:endParaRPr lang="zh-TW" altLang="en-US"/>
          </a:p>
        </p:txBody>
      </p:sp>
      <p:sp>
        <p:nvSpPr>
          <p:cNvPr id="52236" name="Rectangle 12"/>
          <p:cNvSpPr>
            <a:spLocks noChangeArrowheads="1"/>
          </p:cNvSpPr>
          <p:nvPr/>
        </p:nvSpPr>
        <p:spPr bwMode="auto">
          <a:xfrm>
            <a:off x="639763" y="6172200"/>
            <a:ext cx="117475"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(2)</a:t>
            </a:r>
            <a:endParaRPr lang="en-US" altLang="zh-TW"/>
          </a:p>
        </p:txBody>
      </p:sp>
      <p:sp>
        <p:nvSpPr>
          <p:cNvPr id="52237" name="Rectangle 13"/>
          <p:cNvSpPr>
            <a:spLocks noChangeArrowheads="1"/>
          </p:cNvSpPr>
          <p:nvPr/>
        </p:nvSpPr>
        <p:spPr bwMode="auto">
          <a:xfrm>
            <a:off x="755650" y="6165850"/>
            <a:ext cx="14224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上述有效卡之有效期限合計超過</a:t>
            </a:r>
            <a:endParaRPr lang="zh-TW" altLang="en-US"/>
          </a:p>
        </p:txBody>
      </p:sp>
      <p:sp>
        <p:nvSpPr>
          <p:cNvPr id="52238" name="Rectangle 14"/>
          <p:cNvSpPr>
            <a:spLocks noChangeArrowheads="1"/>
          </p:cNvSpPr>
          <p:nvPr/>
        </p:nvSpPr>
        <p:spPr bwMode="auto">
          <a:xfrm>
            <a:off x="2195513" y="6165850"/>
            <a:ext cx="50800"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3</a:t>
            </a:r>
            <a:endParaRPr lang="en-US" altLang="zh-TW"/>
          </a:p>
        </p:txBody>
      </p:sp>
      <p:sp>
        <p:nvSpPr>
          <p:cNvPr id="52239" name="Rectangle 15"/>
          <p:cNvSpPr>
            <a:spLocks noChangeArrowheads="1"/>
          </p:cNvSpPr>
          <p:nvPr/>
        </p:nvSpPr>
        <p:spPr bwMode="auto">
          <a:xfrm>
            <a:off x="2268538" y="6165850"/>
            <a:ext cx="406400" cy="122238"/>
          </a:xfrm>
          <a:prstGeom prst="rect">
            <a:avLst/>
          </a:prstGeom>
          <a:noFill/>
          <a:ln w="9525">
            <a:noFill/>
            <a:miter lim="800000"/>
            <a:headEnd/>
            <a:tailEnd/>
          </a:ln>
        </p:spPr>
        <p:txBody>
          <a:bodyPr lIns="0" tIns="0" rIns="0" bIns="0">
            <a:spAutoFit/>
          </a:bodyPr>
          <a:lstStyle/>
          <a:p>
            <a:r>
              <a:rPr lang="zh-TW" altLang="en-US" sz="800">
                <a:solidFill>
                  <a:srgbClr val="000000"/>
                </a:solidFill>
                <a:latin typeface="標楷體" pitchFamily="65" charset="-120"/>
                <a:ea typeface="標楷體" pitchFamily="65" charset="-120"/>
              </a:rPr>
              <a:t>個月者。</a:t>
            </a:r>
            <a:endParaRPr lang="zh-TW" altLang="en-US"/>
          </a:p>
        </p:txBody>
      </p:sp>
      <p:sp>
        <p:nvSpPr>
          <p:cNvPr id="52240" name="Rectangle 16"/>
          <p:cNvSpPr>
            <a:spLocks noChangeArrowheads="1"/>
          </p:cNvSpPr>
          <p:nvPr/>
        </p:nvSpPr>
        <p:spPr bwMode="auto">
          <a:xfrm>
            <a:off x="639763" y="6724650"/>
            <a:ext cx="1016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註</a:t>
            </a:r>
            <a:endParaRPr lang="zh-TW" altLang="en-US"/>
          </a:p>
        </p:txBody>
      </p:sp>
      <p:sp>
        <p:nvSpPr>
          <p:cNvPr id="52241" name="Rectangle 17"/>
          <p:cNvSpPr>
            <a:spLocks noChangeArrowheads="1"/>
          </p:cNvSpPr>
          <p:nvPr/>
        </p:nvSpPr>
        <p:spPr bwMode="auto">
          <a:xfrm>
            <a:off x="754063" y="6705600"/>
            <a:ext cx="76200"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4.</a:t>
            </a:r>
            <a:endParaRPr lang="en-US" altLang="zh-TW"/>
          </a:p>
        </p:txBody>
      </p:sp>
      <p:sp>
        <p:nvSpPr>
          <p:cNvPr id="52242" name="Rectangle 18"/>
          <p:cNvSpPr>
            <a:spLocks noChangeArrowheads="1"/>
          </p:cNvSpPr>
          <p:nvPr/>
        </p:nvSpPr>
        <p:spPr bwMode="auto">
          <a:xfrm>
            <a:off x="839788" y="6724650"/>
            <a:ext cx="9144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當年透析新發生人數</a:t>
            </a:r>
            <a:endParaRPr lang="zh-TW" altLang="en-US"/>
          </a:p>
        </p:txBody>
      </p:sp>
      <p:sp>
        <p:nvSpPr>
          <p:cNvPr id="52243" name="Rectangle 19"/>
          <p:cNvSpPr>
            <a:spLocks noChangeArrowheads="1"/>
          </p:cNvSpPr>
          <p:nvPr/>
        </p:nvSpPr>
        <p:spPr bwMode="auto">
          <a:xfrm>
            <a:off x="1868488" y="6705600"/>
            <a:ext cx="134937"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(B)</a:t>
            </a:r>
            <a:endParaRPr lang="en-US" altLang="zh-TW"/>
          </a:p>
        </p:txBody>
      </p:sp>
      <p:sp>
        <p:nvSpPr>
          <p:cNvPr id="52244" name="Rectangle 20"/>
          <p:cNvSpPr>
            <a:spLocks noChangeArrowheads="1"/>
          </p:cNvSpPr>
          <p:nvPr/>
        </p:nvSpPr>
        <p:spPr bwMode="auto">
          <a:xfrm>
            <a:off x="2011363" y="6724650"/>
            <a:ext cx="17272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：係以透析者每人透析起始年歸人統計</a:t>
            </a:r>
            <a:endParaRPr lang="zh-TW" altLang="en-US"/>
          </a:p>
        </p:txBody>
      </p:sp>
      <p:sp>
        <p:nvSpPr>
          <p:cNvPr id="52245" name="Rectangle 21"/>
          <p:cNvSpPr>
            <a:spLocks noChangeArrowheads="1"/>
          </p:cNvSpPr>
          <p:nvPr/>
        </p:nvSpPr>
        <p:spPr bwMode="auto">
          <a:xfrm>
            <a:off x="3779838" y="6735763"/>
            <a:ext cx="33337" cy="122237"/>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46" name="Rectangle 22"/>
          <p:cNvSpPr>
            <a:spLocks noChangeArrowheads="1"/>
          </p:cNvSpPr>
          <p:nvPr/>
        </p:nvSpPr>
        <p:spPr bwMode="auto">
          <a:xfrm>
            <a:off x="3851275" y="6735763"/>
            <a:ext cx="1016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以</a:t>
            </a:r>
            <a:endParaRPr lang="zh-TW" altLang="en-US"/>
          </a:p>
        </p:txBody>
      </p:sp>
      <p:sp>
        <p:nvSpPr>
          <p:cNvPr id="52247" name="Rectangle 23"/>
          <p:cNvSpPr>
            <a:spLocks noChangeArrowheads="1"/>
          </p:cNvSpPr>
          <p:nvPr/>
        </p:nvSpPr>
        <p:spPr bwMode="auto">
          <a:xfrm>
            <a:off x="3995738" y="6735763"/>
            <a:ext cx="163512" cy="122237"/>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ID+</a:t>
            </a:r>
            <a:endParaRPr lang="en-US" altLang="zh-TW"/>
          </a:p>
        </p:txBody>
      </p:sp>
      <p:sp>
        <p:nvSpPr>
          <p:cNvPr id="52248" name="Rectangle 24"/>
          <p:cNvSpPr>
            <a:spLocks noChangeArrowheads="1"/>
          </p:cNvSpPr>
          <p:nvPr/>
        </p:nvSpPr>
        <p:spPr bwMode="auto">
          <a:xfrm>
            <a:off x="4211638" y="6735763"/>
            <a:ext cx="4064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生日歸人</a:t>
            </a:r>
            <a:endParaRPr lang="zh-TW" altLang="en-US"/>
          </a:p>
        </p:txBody>
      </p:sp>
      <p:sp>
        <p:nvSpPr>
          <p:cNvPr id="52249" name="Rectangle 25"/>
          <p:cNvSpPr>
            <a:spLocks noChangeArrowheads="1"/>
          </p:cNvSpPr>
          <p:nvPr/>
        </p:nvSpPr>
        <p:spPr bwMode="auto">
          <a:xfrm>
            <a:off x="4643438" y="6735763"/>
            <a:ext cx="33337" cy="122237"/>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50" name="Rectangle 26"/>
          <p:cNvSpPr>
            <a:spLocks noChangeArrowheads="1"/>
          </p:cNvSpPr>
          <p:nvPr/>
        </p:nvSpPr>
        <p:spPr bwMode="auto">
          <a:xfrm>
            <a:off x="4716463" y="6735763"/>
            <a:ext cx="1016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a:t>
            </a:r>
            <a:endParaRPr lang="zh-TW" altLang="en-US"/>
          </a:p>
        </p:txBody>
      </p:sp>
      <p:sp>
        <p:nvSpPr>
          <p:cNvPr id="52251" name="Rectangle 27"/>
          <p:cNvSpPr>
            <a:spLocks noChangeArrowheads="1"/>
          </p:cNvSpPr>
          <p:nvPr/>
        </p:nvSpPr>
        <p:spPr bwMode="auto">
          <a:xfrm>
            <a:off x="639763" y="5372100"/>
            <a:ext cx="52832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註</a:t>
            </a:r>
            <a:r>
              <a:rPr lang="en-US" altLang="zh-TW" sz="800">
                <a:solidFill>
                  <a:srgbClr val="000000"/>
                </a:solidFill>
                <a:latin typeface="標楷體" pitchFamily="65" charset="-120"/>
                <a:ea typeface="標楷體" pitchFamily="65" charset="-120"/>
              </a:rPr>
              <a:t>1.</a:t>
            </a:r>
            <a:r>
              <a:rPr lang="zh-TW" altLang="en-US" sz="800">
                <a:solidFill>
                  <a:srgbClr val="000000"/>
                </a:solidFill>
                <a:latin typeface="標楷體" pitchFamily="65" charset="-120"/>
                <a:ea typeface="標楷體" pitchFamily="65" charset="-120"/>
              </a:rPr>
              <a:t>院所申報結案進入長期透析者</a:t>
            </a:r>
            <a:r>
              <a:rPr lang="en-US" altLang="zh-TW" sz="800">
                <a:solidFill>
                  <a:srgbClr val="000000"/>
                </a:solidFill>
                <a:latin typeface="標楷體" pitchFamily="65" charset="-120"/>
                <a:ea typeface="標楷體" pitchFamily="65" charset="-120"/>
              </a:rPr>
              <a:t>(A):</a:t>
            </a:r>
            <a:r>
              <a:rPr lang="zh-TW" altLang="en-US" sz="800">
                <a:solidFill>
                  <a:srgbClr val="000000"/>
                </a:solidFill>
                <a:latin typeface="標楷體" pitchFamily="65" charset="-120"/>
                <a:ea typeface="標楷體" pitchFamily="65" charset="-120"/>
              </a:rPr>
              <a:t>係指申報本計畫結案資料處理費</a:t>
            </a:r>
            <a:r>
              <a:rPr lang="en-US" altLang="zh-TW" sz="800">
                <a:solidFill>
                  <a:srgbClr val="000000"/>
                </a:solidFill>
                <a:latin typeface="標楷體" pitchFamily="65" charset="-120"/>
                <a:ea typeface="標楷體" pitchFamily="65" charset="-120"/>
              </a:rPr>
              <a:t>(P3405C)</a:t>
            </a:r>
            <a:r>
              <a:rPr lang="zh-TW" altLang="en-US" sz="800">
                <a:solidFill>
                  <a:srgbClr val="000000"/>
                </a:solidFill>
                <a:latin typeface="標楷體" pitchFamily="65" charset="-120"/>
                <a:ea typeface="標楷體" pitchFamily="65" charset="-120"/>
              </a:rPr>
              <a:t>且結案條件為因腎功能持續惡化而必須</a:t>
            </a:r>
            <a:endParaRPr lang="zh-TW" altLang="en-US"/>
          </a:p>
        </p:txBody>
      </p:sp>
      <p:sp>
        <p:nvSpPr>
          <p:cNvPr id="52252" name="Rectangle 28"/>
          <p:cNvSpPr>
            <a:spLocks noChangeArrowheads="1"/>
          </p:cNvSpPr>
          <p:nvPr/>
        </p:nvSpPr>
        <p:spPr bwMode="auto">
          <a:xfrm>
            <a:off x="5940425" y="5373688"/>
            <a:ext cx="1117600" cy="122237"/>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進入長期透析者之人數。</a:t>
            </a:r>
            <a:endParaRPr lang="zh-TW" altLang="en-US"/>
          </a:p>
        </p:txBody>
      </p:sp>
      <p:sp>
        <p:nvSpPr>
          <p:cNvPr id="52253" name="Rectangle 29"/>
          <p:cNvSpPr>
            <a:spLocks noChangeArrowheads="1"/>
          </p:cNvSpPr>
          <p:nvPr/>
        </p:nvSpPr>
        <p:spPr bwMode="auto">
          <a:xfrm>
            <a:off x="639763" y="5838825"/>
            <a:ext cx="117475"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(1)</a:t>
            </a:r>
            <a:endParaRPr lang="en-US" altLang="zh-TW"/>
          </a:p>
        </p:txBody>
      </p:sp>
      <p:sp>
        <p:nvSpPr>
          <p:cNvPr id="52254" name="Rectangle 30"/>
          <p:cNvSpPr>
            <a:spLocks noChangeArrowheads="1"/>
          </p:cNvSpPr>
          <p:nvPr/>
        </p:nvSpPr>
        <p:spPr bwMode="auto">
          <a:xfrm>
            <a:off x="773113" y="5857875"/>
            <a:ext cx="15240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在統計範圍內曾領有「慢性腎衰竭</a:t>
            </a:r>
            <a:endParaRPr lang="zh-TW" altLang="en-US"/>
          </a:p>
        </p:txBody>
      </p:sp>
      <p:sp>
        <p:nvSpPr>
          <p:cNvPr id="52255" name="Rectangle 31"/>
          <p:cNvSpPr>
            <a:spLocks noChangeArrowheads="1"/>
          </p:cNvSpPr>
          <p:nvPr/>
        </p:nvSpPr>
        <p:spPr bwMode="auto">
          <a:xfrm>
            <a:off x="2339975" y="5876925"/>
            <a:ext cx="33338"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56" name="Rectangle 32"/>
          <p:cNvSpPr>
            <a:spLocks noChangeArrowheads="1"/>
          </p:cNvSpPr>
          <p:nvPr/>
        </p:nvSpPr>
        <p:spPr bwMode="auto">
          <a:xfrm>
            <a:off x="2411413" y="5876925"/>
            <a:ext cx="3048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尿毒症</a:t>
            </a:r>
            <a:endParaRPr lang="zh-TW" altLang="en-US"/>
          </a:p>
        </p:txBody>
      </p:sp>
      <p:sp>
        <p:nvSpPr>
          <p:cNvPr id="52257" name="Rectangle 33"/>
          <p:cNvSpPr>
            <a:spLocks noChangeArrowheads="1"/>
          </p:cNvSpPr>
          <p:nvPr/>
        </p:nvSpPr>
        <p:spPr bwMode="auto">
          <a:xfrm>
            <a:off x="2771775" y="5876925"/>
            <a:ext cx="33338"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58" name="Rectangle 34"/>
          <p:cNvSpPr>
            <a:spLocks noChangeArrowheads="1"/>
          </p:cNvSpPr>
          <p:nvPr/>
        </p:nvSpPr>
        <p:spPr bwMode="auto">
          <a:xfrm>
            <a:off x="2843213" y="5876925"/>
            <a:ext cx="25400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必須定期透析治療者」之重大傷病有效卡者，包含臨時卡</a:t>
            </a:r>
            <a:endParaRPr lang="zh-TW" altLang="en-US"/>
          </a:p>
        </p:txBody>
      </p:sp>
      <p:sp>
        <p:nvSpPr>
          <p:cNvPr id="52259" name="Rectangle 35"/>
          <p:cNvSpPr>
            <a:spLocks noChangeArrowheads="1"/>
          </p:cNvSpPr>
          <p:nvPr/>
        </p:nvSpPr>
        <p:spPr bwMode="auto">
          <a:xfrm>
            <a:off x="5364163" y="5876925"/>
            <a:ext cx="33337"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60" name="Rectangle 36"/>
          <p:cNvSpPr>
            <a:spLocks noChangeArrowheads="1"/>
          </p:cNvSpPr>
          <p:nvPr/>
        </p:nvSpPr>
        <p:spPr bwMode="auto">
          <a:xfrm>
            <a:off x="5435600" y="5876925"/>
            <a:ext cx="4064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有效期為</a:t>
            </a:r>
            <a:endParaRPr lang="zh-TW" altLang="en-US"/>
          </a:p>
        </p:txBody>
      </p:sp>
      <p:sp>
        <p:nvSpPr>
          <p:cNvPr id="52261" name="Rectangle 37"/>
          <p:cNvSpPr>
            <a:spLocks noChangeArrowheads="1"/>
          </p:cNvSpPr>
          <p:nvPr/>
        </p:nvSpPr>
        <p:spPr bwMode="auto">
          <a:xfrm>
            <a:off x="5867400" y="5876925"/>
            <a:ext cx="50800"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3</a:t>
            </a:r>
            <a:endParaRPr lang="en-US" altLang="zh-TW"/>
          </a:p>
        </p:txBody>
      </p:sp>
      <p:sp>
        <p:nvSpPr>
          <p:cNvPr id="52262" name="Rectangle 38"/>
          <p:cNvSpPr>
            <a:spLocks noChangeArrowheads="1"/>
          </p:cNvSpPr>
          <p:nvPr/>
        </p:nvSpPr>
        <p:spPr bwMode="auto">
          <a:xfrm>
            <a:off x="5940425" y="5876925"/>
            <a:ext cx="2032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個月</a:t>
            </a:r>
            <a:endParaRPr lang="zh-TW" altLang="en-US"/>
          </a:p>
        </p:txBody>
      </p:sp>
      <p:sp>
        <p:nvSpPr>
          <p:cNvPr id="52263" name="Rectangle 39"/>
          <p:cNvSpPr>
            <a:spLocks noChangeArrowheads="1"/>
          </p:cNvSpPr>
          <p:nvPr/>
        </p:nvSpPr>
        <p:spPr bwMode="auto">
          <a:xfrm>
            <a:off x="6156325" y="5876925"/>
            <a:ext cx="33338"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a:t>
            </a:r>
            <a:endParaRPr lang="en-US" altLang="zh-TW"/>
          </a:p>
        </p:txBody>
      </p:sp>
      <p:sp>
        <p:nvSpPr>
          <p:cNvPr id="52264" name="Rectangle 40"/>
          <p:cNvSpPr>
            <a:spLocks noChangeArrowheads="1"/>
          </p:cNvSpPr>
          <p:nvPr/>
        </p:nvSpPr>
        <p:spPr bwMode="auto">
          <a:xfrm>
            <a:off x="6227763" y="5876925"/>
            <a:ext cx="508000" cy="122238"/>
          </a:xfrm>
          <a:prstGeom prst="rect">
            <a:avLst/>
          </a:prstGeom>
          <a:noFill/>
          <a:ln w="9525">
            <a:noFill/>
            <a:miter lim="800000"/>
            <a:headEnd/>
            <a:tailEnd/>
          </a:ln>
        </p:spPr>
        <p:txBody>
          <a:bodyPr lIns="0" tIns="0" rIns="0" bIns="0">
            <a:spAutoFit/>
          </a:bodyPr>
          <a:lstStyle/>
          <a:p>
            <a:r>
              <a:rPr lang="zh-TW" altLang="en-US" sz="800">
                <a:solidFill>
                  <a:srgbClr val="000000"/>
                </a:solidFill>
                <a:latin typeface="標楷體" pitchFamily="65" charset="-120"/>
                <a:ea typeface="標楷體" pitchFamily="65" charset="-120"/>
              </a:rPr>
              <a:t>及永久卡。</a:t>
            </a:r>
            <a:endParaRPr lang="zh-TW" altLang="en-US"/>
          </a:p>
        </p:txBody>
      </p:sp>
      <p:sp>
        <p:nvSpPr>
          <p:cNvPr id="52265" name="Rectangle 41"/>
          <p:cNvSpPr>
            <a:spLocks noChangeArrowheads="1"/>
          </p:cNvSpPr>
          <p:nvPr/>
        </p:nvSpPr>
        <p:spPr bwMode="auto">
          <a:xfrm>
            <a:off x="639763" y="6448425"/>
            <a:ext cx="1016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註</a:t>
            </a:r>
            <a:endParaRPr lang="zh-TW" altLang="en-US"/>
          </a:p>
        </p:txBody>
      </p:sp>
      <p:sp>
        <p:nvSpPr>
          <p:cNvPr id="52266" name="Rectangle 42"/>
          <p:cNvSpPr>
            <a:spLocks noChangeArrowheads="1"/>
          </p:cNvSpPr>
          <p:nvPr/>
        </p:nvSpPr>
        <p:spPr bwMode="auto">
          <a:xfrm>
            <a:off x="754063" y="6429375"/>
            <a:ext cx="76200" cy="122238"/>
          </a:xfrm>
          <a:prstGeom prst="rect">
            <a:avLst/>
          </a:prstGeom>
          <a:noFill/>
          <a:ln w="9525">
            <a:noFill/>
            <a:miter lim="800000"/>
            <a:headEnd/>
            <a:tailEnd/>
          </a:ln>
        </p:spPr>
        <p:txBody>
          <a:bodyPr wrap="none" lIns="0" tIns="0" rIns="0" bIns="0">
            <a:spAutoFit/>
          </a:bodyPr>
          <a:lstStyle/>
          <a:p>
            <a:r>
              <a:rPr lang="en-US" altLang="zh-TW" sz="800">
                <a:solidFill>
                  <a:srgbClr val="000000"/>
                </a:solidFill>
                <a:latin typeface="Times New Roman" pitchFamily="18" charset="0"/>
              </a:rPr>
              <a:t>3.</a:t>
            </a:r>
            <a:endParaRPr lang="en-US" altLang="zh-TW"/>
          </a:p>
        </p:txBody>
      </p:sp>
      <p:sp>
        <p:nvSpPr>
          <p:cNvPr id="52267" name="Rectangle 43"/>
          <p:cNvSpPr>
            <a:spLocks noChangeArrowheads="1"/>
          </p:cNvSpPr>
          <p:nvPr/>
        </p:nvSpPr>
        <p:spPr bwMode="auto">
          <a:xfrm>
            <a:off x="839788" y="6448425"/>
            <a:ext cx="5080000" cy="122238"/>
          </a:xfrm>
          <a:prstGeom prst="rect">
            <a:avLst/>
          </a:prstGeom>
          <a:noFill/>
          <a:ln w="9525">
            <a:noFill/>
            <a:miter lim="800000"/>
            <a:headEnd/>
            <a:tailEnd/>
          </a:ln>
        </p:spPr>
        <p:txBody>
          <a:bodyPr wrap="none" lIns="0" tIns="0" rIns="0" bIns="0">
            <a:spAutoFit/>
          </a:bodyPr>
          <a:lstStyle/>
          <a:p>
            <a:r>
              <a:rPr lang="zh-TW" altLang="en-US" sz="800">
                <a:solidFill>
                  <a:srgbClr val="000000"/>
                </a:solidFill>
                <a:latin typeface="標楷體" pitchFamily="65" charset="-120"/>
                <a:ea typeface="標楷體" pitchFamily="65" charset="-120"/>
              </a:rPr>
              <a:t>透析起始年定義為「首張有效卡有效起日之年度」及「首次於門住診血液透析或腹膜透析之年度」兩者取最小值。</a:t>
            </a: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1" name="投影片編號版面配置區 4"/>
          <p:cNvSpPr>
            <a:spLocks noGrp="1"/>
          </p:cNvSpPr>
          <p:nvPr>
            <p:ph type="sldNum" sz="quarter" idx="12"/>
          </p:nvPr>
        </p:nvSpPr>
        <p:spPr/>
        <p:txBody>
          <a:bodyPr/>
          <a:lstStyle/>
          <a:p>
            <a:pPr>
              <a:defRPr/>
            </a:pPr>
            <a:fld id="{85336766-2E6D-4BFF-ACAC-92DAE8211DBD}" type="slidenum">
              <a:rPr lang="zh-TW" altLang="en-US"/>
              <a:pPr>
                <a:defRPr/>
              </a:pPr>
              <a:t>30</a:t>
            </a:fld>
            <a:endParaRPr lang="zh-TW" altLang="en-US"/>
          </a:p>
        </p:txBody>
      </p:sp>
      <p:sp>
        <p:nvSpPr>
          <p:cNvPr id="54274" name="標題 7"/>
          <p:cNvSpPr>
            <a:spLocks noGrp="1"/>
          </p:cNvSpPr>
          <p:nvPr>
            <p:ph type="ctrTitle" idx="4294967295"/>
          </p:nvPr>
        </p:nvSpPr>
        <p:spPr>
          <a:xfrm>
            <a:off x="179388" y="188913"/>
            <a:ext cx="8964612" cy="1008062"/>
          </a:xfrm>
        </p:spPr>
        <p:txBody>
          <a:bodyPr/>
          <a:lstStyle/>
          <a:p>
            <a:r>
              <a:rPr lang="en-US" altLang="zh-TW" sz="3800" smtClean="0"/>
              <a:t/>
            </a:r>
            <a:br>
              <a:rPr lang="en-US" altLang="zh-TW" sz="3800" smtClean="0"/>
            </a:br>
            <a:r>
              <a:rPr lang="en-US" altLang="zh-TW" sz="3600" smtClean="0"/>
              <a:t>Pre-ESRD</a:t>
            </a:r>
            <a:r>
              <a:rPr lang="zh-TW" altLang="en-US" sz="3600" smtClean="0"/>
              <a:t>預防性計畫及病人衛教計畫</a:t>
            </a:r>
            <a:r>
              <a:rPr lang="en-US" altLang="zh-TW" sz="3600" smtClean="0"/>
              <a:t/>
            </a:r>
            <a:br>
              <a:rPr lang="en-US" altLang="zh-TW" sz="3600" smtClean="0"/>
            </a:br>
            <a:r>
              <a:rPr lang="zh-TW" altLang="en-US" sz="3600" smtClean="0"/>
              <a:t>執行成效</a:t>
            </a:r>
            <a:r>
              <a:rPr kumimoji="1" lang="en-US" altLang="zh-TW" sz="2800" smtClean="0">
                <a:solidFill>
                  <a:srgbClr val="000000"/>
                </a:solidFill>
                <a:cs typeface="Times New Roman" pitchFamily="18" charset="0"/>
              </a:rPr>
              <a:t>(</a:t>
            </a:r>
            <a:r>
              <a:rPr kumimoji="1" lang="zh-TW" altLang="en-US" sz="2800" smtClean="0">
                <a:solidFill>
                  <a:srgbClr val="000000"/>
                </a:solidFill>
                <a:cs typeface="Times New Roman" pitchFamily="18" charset="0"/>
              </a:rPr>
              <a:t>三</a:t>
            </a:r>
            <a:r>
              <a:rPr kumimoji="1" lang="en-US" altLang="zh-TW" sz="2800" smtClean="0">
                <a:solidFill>
                  <a:srgbClr val="000000"/>
                </a:solidFill>
                <a:cs typeface="Times New Roman" pitchFamily="18" charset="0"/>
              </a:rPr>
              <a:t>)</a:t>
            </a:r>
            <a:r>
              <a:rPr kumimoji="1" lang="en-US" altLang="zh-TW" smtClean="0">
                <a:solidFill>
                  <a:srgbClr val="000000"/>
                </a:solidFill>
                <a:cs typeface="Times New Roman" pitchFamily="18" charset="0"/>
              </a:rPr>
              <a:t> </a:t>
            </a:r>
            <a:r>
              <a:rPr lang="zh-TW" altLang="en-US" b="1" smtClean="0"/>
              <a:t/>
            </a:r>
            <a:br>
              <a:rPr lang="zh-TW" altLang="en-US" b="1" smtClean="0"/>
            </a:br>
            <a:endParaRPr lang="zh-TW" altLang="en-US" b="1" smtClean="0"/>
          </a:p>
        </p:txBody>
      </p:sp>
      <p:sp>
        <p:nvSpPr>
          <p:cNvPr id="54275" name="Rectangle 2"/>
          <p:cNvSpPr>
            <a:spLocks noChangeArrowheads="1"/>
          </p:cNvSpPr>
          <p:nvPr/>
        </p:nvSpPr>
        <p:spPr bwMode="auto">
          <a:xfrm>
            <a:off x="611188" y="2049463"/>
            <a:ext cx="7596187" cy="492125"/>
          </a:xfrm>
          <a:prstGeom prst="rect">
            <a:avLst/>
          </a:prstGeom>
          <a:noFill/>
          <a:ln w="9525">
            <a:noFill/>
            <a:miter lim="800000"/>
            <a:headEnd/>
            <a:tailEnd/>
          </a:ln>
        </p:spPr>
        <p:txBody>
          <a:bodyPr lIns="539580" bIns="76176" anchor="ctr">
            <a:spAutoFit/>
          </a:bodyPr>
          <a:lstStyle/>
          <a:p>
            <a:endParaRPr lang="en-US" altLang="zh-TW" sz="2400" b="1">
              <a:latin typeface="標楷體" pitchFamily="65" charset="-120"/>
              <a:ea typeface="標楷體" pitchFamily="65" charset="-120"/>
              <a:cs typeface="Times New Roman" pitchFamily="18" charset="0"/>
            </a:endParaRPr>
          </a:p>
        </p:txBody>
      </p:sp>
      <p:pic>
        <p:nvPicPr>
          <p:cNvPr id="54276" name="Picture 5"/>
          <p:cNvPicPr>
            <a:picLocks noChangeAspect="1" noChangeArrowheads="1"/>
          </p:cNvPicPr>
          <p:nvPr/>
        </p:nvPicPr>
        <p:blipFill>
          <a:blip r:embed="rId3"/>
          <a:srcRect/>
          <a:stretch>
            <a:fillRect/>
          </a:stretch>
        </p:blipFill>
        <p:spPr bwMode="auto">
          <a:xfrm>
            <a:off x="468313" y="1436688"/>
            <a:ext cx="8135937" cy="39909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標題 1"/>
          <p:cNvSpPr>
            <a:spLocks noGrp="1"/>
          </p:cNvSpPr>
          <p:nvPr>
            <p:ph type="title"/>
          </p:nvPr>
        </p:nvSpPr>
        <p:spPr>
          <a:xfrm>
            <a:off x="714375" y="214313"/>
            <a:ext cx="7772400" cy="1143000"/>
          </a:xfrm>
        </p:spPr>
        <p:txBody>
          <a:bodyPr/>
          <a:lstStyle/>
          <a:p>
            <a:pPr eaLnBrk="1" hangingPunct="1"/>
            <a:r>
              <a:rPr lang="zh-TW" altLang="en-US" smtClean="0"/>
              <a:t>未來展望</a:t>
            </a:r>
            <a:endParaRPr lang="en-US" altLang="zh-TW" smtClean="0"/>
          </a:p>
        </p:txBody>
      </p:sp>
      <p:sp>
        <p:nvSpPr>
          <p:cNvPr id="56322" name="內容版面配置區 2"/>
          <p:cNvSpPr>
            <a:spLocks noGrp="1"/>
          </p:cNvSpPr>
          <p:nvPr>
            <p:ph idx="1"/>
          </p:nvPr>
        </p:nvSpPr>
        <p:spPr>
          <a:xfrm>
            <a:off x="179388" y="1268413"/>
            <a:ext cx="8712200" cy="4572000"/>
          </a:xfrm>
        </p:spPr>
        <p:txBody>
          <a:bodyPr/>
          <a:lstStyle/>
          <a:p>
            <a:pPr marL="914400" lvl="1" indent="-457200" eaLnBrk="1" hangingPunct="1">
              <a:spcAft>
                <a:spcPts val="600"/>
              </a:spcAft>
              <a:buFontTx/>
              <a:buAutoNum type="ea1ChtPeriod"/>
            </a:pPr>
            <a:r>
              <a:rPr lang="zh-TW" altLang="en-US" smtClean="0"/>
              <a:t>持續擴大收案人數，讓初期及即將進入透析之慢性腎臟病患早期接受照護。</a:t>
            </a:r>
            <a:endParaRPr lang="en-US" altLang="zh-TW" smtClean="0"/>
          </a:p>
          <a:p>
            <a:pPr marL="914400" lvl="1" indent="-457200" eaLnBrk="1" hangingPunct="1">
              <a:spcAft>
                <a:spcPts val="600"/>
              </a:spcAft>
              <a:buFontTx/>
              <a:buAutoNum type="ea1ChtPeriod"/>
            </a:pPr>
            <a:r>
              <a:rPr lang="zh-TW" altLang="en-US" smtClean="0"/>
              <a:t>結合各相關單位（國健局、醫事處、國衛院、腎臟醫學會、移植醫學會、醫師公會全聯會、本局等）推動辦理「慢性腎臟病患照護品質</a:t>
            </a:r>
            <a:r>
              <a:rPr lang="en-US" altLang="zh-TW" smtClean="0"/>
              <a:t>5</a:t>
            </a:r>
            <a:r>
              <a:rPr lang="zh-TW" altLang="en-US" smtClean="0"/>
              <a:t>年提升計畫」，預期目標包括：</a:t>
            </a:r>
            <a:endParaRPr lang="en-US" altLang="zh-TW" smtClean="0"/>
          </a:p>
          <a:p>
            <a:pPr marL="914400" lvl="1" indent="-457200" eaLnBrk="1" hangingPunct="1">
              <a:spcAft>
                <a:spcPts val="600"/>
              </a:spcAft>
              <a:buFont typeface="Wingdings" pitchFamily="2" charset="2"/>
              <a:buNone/>
            </a:pPr>
            <a:r>
              <a:rPr lang="en-US" altLang="zh-TW" smtClean="0"/>
              <a:t> </a:t>
            </a:r>
            <a:r>
              <a:rPr lang="zh-TW" altLang="en-US" smtClean="0"/>
              <a:t> </a:t>
            </a:r>
            <a:r>
              <a:rPr lang="en-US" altLang="zh-TW" smtClean="0"/>
              <a:t>1.</a:t>
            </a:r>
            <a:r>
              <a:rPr lang="zh-TW" altLang="zh-TW" smtClean="0"/>
              <a:t>降低透析之發生率年成長</a:t>
            </a:r>
            <a:r>
              <a:rPr lang="en-US" altLang="zh-TW" smtClean="0"/>
              <a:t>-2%</a:t>
            </a:r>
          </a:p>
          <a:p>
            <a:pPr marL="914400" lvl="1" indent="-457200" eaLnBrk="1" hangingPunct="1">
              <a:spcAft>
                <a:spcPts val="600"/>
              </a:spcAft>
              <a:buFont typeface="Wingdings" pitchFamily="2" charset="2"/>
              <a:buNone/>
            </a:pPr>
            <a:r>
              <a:rPr lang="zh-TW" altLang="en-US" smtClean="0"/>
              <a:t>  </a:t>
            </a:r>
            <a:r>
              <a:rPr lang="en-US" altLang="zh-TW" smtClean="0"/>
              <a:t>2.</a:t>
            </a:r>
            <a:r>
              <a:rPr lang="zh-TW" altLang="zh-TW" smtClean="0"/>
              <a:t>腎臟移植人數</a:t>
            </a:r>
            <a:r>
              <a:rPr lang="en-US" altLang="zh-TW" smtClean="0"/>
              <a:t>(</a:t>
            </a:r>
            <a:r>
              <a:rPr lang="zh-TW" altLang="zh-TW" smtClean="0"/>
              <a:t>死後捐贈</a:t>
            </a:r>
            <a:r>
              <a:rPr lang="en-US" altLang="zh-TW" smtClean="0"/>
              <a:t>)</a:t>
            </a:r>
            <a:r>
              <a:rPr lang="zh-TW" altLang="zh-TW" smtClean="0"/>
              <a:t>五年達</a:t>
            </a:r>
            <a:r>
              <a:rPr lang="en-US" altLang="zh-TW" smtClean="0"/>
              <a:t>15%</a:t>
            </a:r>
            <a:r>
              <a:rPr lang="zh-TW" altLang="zh-TW" smtClean="0"/>
              <a:t>成長</a:t>
            </a:r>
          </a:p>
          <a:p>
            <a:pPr marL="914400" lvl="1" indent="-457200" eaLnBrk="1" hangingPunct="1">
              <a:spcAft>
                <a:spcPts val="600"/>
              </a:spcAft>
              <a:buFont typeface="Wingdings" pitchFamily="2" charset="2"/>
              <a:buNone/>
            </a:pPr>
            <a:r>
              <a:rPr lang="zh-TW" altLang="en-US" smtClean="0"/>
              <a:t>  </a:t>
            </a:r>
            <a:r>
              <a:rPr lang="en-US" altLang="zh-TW" smtClean="0"/>
              <a:t>3.</a:t>
            </a:r>
            <a:r>
              <a:rPr lang="zh-TW" altLang="zh-TW" smtClean="0"/>
              <a:t>透析病患五年存活率高於歐盟</a:t>
            </a:r>
            <a:r>
              <a:rPr lang="en-US" altLang="zh-TW" smtClean="0"/>
              <a:t>3%</a:t>
            </a:r>
            <a:endParaRPr lang="zh-TW" altLang="zh-TW" smtClean="0"/>
          </a:p>
          <a:p>
            <a:pPr marL="914400" lvl="1" indent="-457200" eaLnBrk="1" hangingPunct="1">
              <a:spcAft>
                <a:spcPts val="600"/>
              </a:spcAft>
              <a:buFont typeface="Wingdings" pitchFamily="2" charset="2"/>
              <a:buNone/>
            </a:pPr>
            <a:r>
              <a:rPr lang="zh-TW" altLang="en-US" smtClean="0"/>
              <a:t>  </a:t>
            </a:r>
            <a:r>
              <a:rPr lang="en-US" altLang="zh-TW" smtClean="0"/>
              <a:t>4.</a:t>
            </a:r>
            <a:r>
              <a:rPr lang="zh-TW" altLang="zh-TW" smtClean="0"/>
              <a:t>五年內腹膜透析人數占率達</a:t>
            </a:r>
            <a:r>
              <a:rPr lang="en-US" altLang="zh-TW" smtClean="0"/>
              <a:t>14%</a:t>
            </a:r>
          </a:p>
          <a:p>
            <a:pPr marL="914400" lvl="1" indent="-457200" eaLnBrk="1" hangingPunct="1">
              <a:spcAft>
                <a:spcPts val="600"/>
              </a:spcAft>
              <a:buFont typeface="Wingdings" pitchFamily="2" charset="2"/>
              <a:buNone/>
            </a:pPr>
            <a:r>
              <a:rPr lang="zh-TW" altLang="en-US" smtClean="0"/>
              <a:t>    </a:t>
            </a:r>
            <a:endParaRPr lang="en-US" altLang="zh-TW" smtClean="0"/>
          </a:p>
          <a:p>
            <a:pPr marL="914400" lvl="1" indent="-457200" eaLnBrk="1" hangingPunct="1">
              <a:spcAft>
                <a:spcPts val="600"/>
              </a:spcAft>
              <a:buFont typeface="Wingdings" pitchFamily="2" charset="2"/>
              <a:buNone/>
            </a:pPr>
            <a:endParaRPr lang="zh-TW" altLang="en-US" smtClean="0"/>
          </a:p>
        </p:txBody>
      </p:sp>
      <p:sp>
        <p:nvSpPr>
          <p:cNvPr id="6" name="投影片編號版面配置區 5"/>
          <p:cNvSpPr>
            <a:spLocks noGrp="1"/>
          </p:cNvSpPr>
          <p:nvPr>
            <p:ph type="sldNum" sz="quarter" idx="12"/>
          </p:nvPr>
        </p:nvSpPr>
        <p:spPr/>
        <p:txBody>
          <a:bodyPr/>
          <a:lstStyle/>
          <a:p>
            <a:pPr>
              <a:defRPr/>
            </a:pPr>
            <a:fld id="{E1730C21-BAB1-4C36-B832-7E06BDCADDC9}" type="slidenum">
              <a:rPr lang="zh-TW" altLang="en-US"/>
              <a:pPr>
                <a:defRPr/>
              </a:pPr>
              <a:t>31</a:t>
            </a:fld>
            <a:endParaRPr lang="zh-TW" altLang="en-US"/>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文字版面配置區 4"/>
          <p:cNvSpPr>
            <a:spLocks noGrp="1"/>
          </p:cNvSpPr>
          <p:nvPr>
            <p:ph type="body" idx="1"/>
          </p:nvPr>
        </p:nvSpPr>
        <p:spPr>
          <a:xfrm>
            <a:off x="722313" y="1700213"/>
            <a:ext cx="7772400" cy="1500187"/>
          </a:xfrm>
        </p:spPr>
        <p:txBody>
          <a:bodyPr/>
          <a:lstStyle/>
          <a:p>
            <a:pPr algn="ctr" eaLnBrk="1" hangingPunct="1"/>
            <a:r>
              <a:rPr lang="zh-TW" altLang="en-US" sz="6000" smtClean="0">
                <a:solidFill>
                  <a:schemeClr val="tx1"/>
                </a:solidFill>
              </a:rPr>
              <a:t>謝謝聆聽、敬請指教</a:t>
            </a:r>
          </a:p>
        </p:txBody>
      </p:sp>
      <p:sp>
        <p:nvSpPr>
          <p:cNvPr id="2" name="投影片編號版面配置區 1"/>
          <p:cNvSpPr>
            <a:spLocks noGrp="1"/>
          </p:cNvSpPr>
          <p:nvPr>
            <p:ph type="sldNum" sz="quarter" idx="12"/>
          </p:nvPr>
        </p:nvSpPr>
        <p:spPr/>
        <p:txBody>
          <a:bodyPr/>
          <a:lstStyle/>
          <a:p>
            <a:pPr>
              <a:defRPr/>
            </a:pPr>
            <a:fld id="{174264E6-3D32-4627-A450-BC00DCD53EE3}" type="slidenum">
              <a:rPr lang="zh-TW" altLang="en-US" smtClean="0"/>
              <a:pPr>
                <a:defRPr/>
              </a:pPr>
              <a:t>32</a:t>
            </a:fld>
            <a:endParaRPr lang="zh-TW"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1476</TotalTime>
  <Words>3424</Words>
  <Application>Microsoft Office PowerPoint</Application>
  <PresentationFormat>如螢幕大小 (4:3)</PresentationFormat>
  <Paragraphs>494</Paragraphs>
  <Slides>32</Slides>
  <Notes>9</Notes>
  <HiddenSlides>0</HiddenSlides>
  <MMClips>0</MMClips>
  <ScaleCrop>false</ScaleCrop>
  <HeadingPairs>
    <vt:vector size="4" baseType="variant">
      <vt:variant>
        <vt:lpstr>佈景主題</vt:lpstr>
      </vt:variant>
      <vt:variant>
        <vt:i4>1</vt:i4>
      </vt:variant>
      <vt:variant>
        <vt:lpstr>投影片標題</vt:lpstr>
      </vt:variant>
      <vt:variant>
        <vt:i4>32</vt:i4>
      </vt:variant>
    </vt:vector>
  </HeadingPairs>
  <TitlesOfParts>
    <vt:vector size="33" baseType="lpstr">
      <vt:lpstr>Office 佈景主題</vt:lpstr>
      <vt:lpstr>全民健康保險初期慢性腎臟病醫療給付改善方案及Pre-ESRD預防性計畫之執行成果</vt:lpstr>
      <vt:lpstr>報告大綱</vt:lpstr>
      <vt:lpstr>計畫緣由</vt:lpstr>
      <vt:lpstr>減緩慢性腎臟病病人進入透析階段之預防性計畫</vt:lpstr>
      <vt:lpstr>慢性腎臟病收案對象</vt:lpstr>
      <vt:lpstr>初期慢性腎臟病醫療給付改善方案(Early-CKD)執行情形 </vt:lpstr>
      <vt:lpstr>Early-CKD方案目的</vt:lpstr>
      <vt:lpstr>收案對象</vt:lpstr>
      <vt:lpstr>參與醫事人員資格及退場機制</vt:lpstr>
      <vt:lpstr>結案條件</vt:lpstr>
      <vt:lpstr>照護目標</vt:lpstr>
      <vt:lpstr>PowerPoint 簡報</vt:lpstr>
      <vt:lpstr>品質獎勵措施</vt:lpstr>
      <vt:lpstr>執行情形</vt:lpstr>
      <vt:lpstr>執行成效(1)—收案人數與層級收案率</vt:lpstr>
      <vt:lpstr>執行成效(2)—收案病人慢性腎臟病分期</vt:lpstr>
      <vt:lpstr>執行成效(3)－新收案時病人伴隨疾病</vt:lpstr>
      <vt:lpstr>執行成效(4) －收案病人疾病改善   情形</vt:lpstr>
      <vt:lpstr>小結</vt:lpstr>
      <vt:lpstr> 全民健康保險Pre-ESRD 預防性計畫及病人衛教計畫 </vt:lpstr>
      <vt:lpstr>收案對象</vt:lpstr>
      <vt:lpstr>計畫目的</vt:lpstr>
      <vt:lpstr>實施方法(1)</vt:lpstr>
      <vt:lpstr>實施方法(2)</vt:lpstr>
      <vt:lpstr>支付標準</vt:lpstr>
      <vt:lpstr>執行情形</vt:lpstr>
      <vt:lpstr>95年11月至100年Pre-ESRD計畫新收案人數</vt:lpstr>
      <vt:lpstr> Pre-ESRD預防性計畫及病人衛教計畫 執行成效(一)  </vt:lpstr>
      <vt:lpstr> Pre-ESRD預防性計畫及病人衛教計畫 執行成效(二)  </vt:lpstr>
      <vt:lpstr> Pre-ESRD預防性計畫及病人衛教計畫 執行成效(三)  </vt:lpstr>
      <vt:lpstr>未來展望</vt:lpstr>
      <vt:lpstr>PowerPoint 簡報</vt:lpstr>
    </vt:vector>
  </TitlesOfParts>
  <Company>NHI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全民健康保險監理委員會</dc:title>
  <dc:creator>NHI</dc:creator>
  <cp:lastModifiedBy>user</cp:lastModifiedBy>
  <cp:revision>250</cp:revision>
  <dcterms:created xsi:type="dcterms:W3CDTF">2011-05-07T05:37:02Z</dcterms:created>
  <dcterms:modified xsi:type="dcterms:W3CDTF">2013-08-19T08:47:48Z</dcterms:modified>
</cp:coreProperties>
</file>