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3" r:id="rId3"/>
    <p:sldId id="262" r:id="rId4"/>
    <p:sldId id="267" r:id="rId5"/>
    <p:sldId id="264" r:id="rId6"/>
    <p:sldId id="265" r:id="rId7"/>
    <p:sldId id="269" r:id="rId8"/>
    <p:sldId id="273" r:id="rId9"/>
    <p:sldId id="270" r:id="rId10"/>
    <p:sldId id="272" r:id="rId11"/>
    <p:sldId id="274" r:id="rId12"/>
    <p:sldId id="276" r:id="rId13"/>
    <p:sldId id="277" r:id="rId14"/>
    <p:sldId id="271" r:id="rId15"/>
    <p:sldId id="266" r:id="rId16"/>
    <p:sldId id="268" r:id="rId17"/>
    <p:sldId id="281" r:id="rId18"/>
    <p:sldId id="261" r:id="rId19"/>
    <p:sldId id="257" r:id="rId20"/>
    <p:sldId id="278" r:id="rId21"/>
    <p:sldId id="280" r:id="rId22"/>
    <p:sldId id="279" r:id="rId23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6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241B63-2F5D-4083-9BB9-F162E2DBE6C7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591C2-CDBC-4E2B-90B5-495AB0E47E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4186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66177-FE98-4A05-8852-5E977CF80E6D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EE89A-2AE9-4ACD-AF90-DEC75B17F1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70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8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依據緣由</a:t>
            </a:r>
            <a:endParaRPr lang="en-US" altLang="zh-TW" sz="18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「原住民及離島地區醫事人員養成計畫」（</a:t>
            </a:r>
            <a:r>
              <a:rPr lang="en-US" altLang="zh-TW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101~105</a:t>
            </a:r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年）五、期程與資源需求：</a:t>
            </a:r>
            <a:r>
              <a:rPr lang="en-US" altLang="zh-TW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二</a:t>
            </a:r>
            <a:r>
              <a:rPr lang="en-US" altLang="zh-TW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受領公費待遇項目。</a:t>
            </a:r>
            <a:endParaRPr lang="en-US" altLang="zh-TW" sz="14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en-US" altLang="zh-TW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98-99</a:t>
            </a:r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年本部離島衛生諮詢委員會第</a:t>
            </a:r>
            <a:r>
              <a:rPr lang="en-US" altLang="zh-TW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sz="14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次委員會議第三案決議略以：本計畫是以特殊族群之照護以及培育地方醫事人員為宗旨，於學期中學業成績未通過而重修者，重修之學分仍予以補助之規定辦理。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EE89A-2AE9-4ACD-AF90-DEC75B17F1DB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0689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F3172B0-8AD3-42BB-994A-E1D8146180B2}" type="datetimeFigureOut">
              <a:rPr lang="zh-TW" altLang="en-US" smtClean="0"/>
              <a:t>2016/4/21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1ACB38B-EF66-4FC4-A1DD-3A0D177FF0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原住民及離島地區醫事人員養成計畫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公費生待遇核銷作業說明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/>
              <a:t>105.04.6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84049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說明及討論大綱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養成計畫經費及補助標準</a:t>
            </a:r>
            <a:endParaRPr lang="en-US" altLang="zh-TW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作業流程與期程</a:t>
            </a:r>
            <a:endParaRPr lang="en-US" altLang="zh-TW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核銷作業注意事項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制式化表單設計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問題及其他</a:t>
            </a:r>
            <a:endParaRPr lang="zh-TW" altLang="en-US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9303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養成計畫經費及補助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標準</a:t>
            </a:r>
            <a: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/>
            </a:r>
            <a:b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</a:br>
            <a:r>
              <a:rPr lang="en-US" altLang="zh-TW" sz="3600" b="1" dirty="0" smtClean="0">
                <a:latin typeface="新細明體"/>
                <a:ea typeface="新細明體"/>
                <a:cs typeface="Arial" panose="020B0604020202020204" pitchFamily="34" charset="0"/>
              </a:rPr>
              <a:t>─</a:t>
            </a:r>
            <a:r>
              <a:rPr lang="zh-TW" altLang="en-US" sz="28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公費生受領公費一覽表</a:t>
            </a:r>
            <a:r>
              <a:rPr lang="en-US" altLang="zh-TW" sz="28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(1/2)</a:t>
            </a:r>
            <a:endParaRPr lang="zh-TW" altLang="en-US" sz="2800" b="1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19258975"/>
              </p:ext>
            </p:extLst>
          </p:nvPr>
        </p:nvGraphicFramePr>
        <p:xfrm>
          <a:off x="467544" y="1628801"/>
          <a:ext cx="8273155" cy="4752527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8032"/>
                <a:gridCol w="864096"/>
                <a:gridCol w="2304256"/>
                <a:gridCol w="4816771"/>
              </a:tblGrid>
              <a:tr h="446064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項次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各項費用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補助標準</a:t>
                      </a:r>
                      <a:r>
                        <a:rPr lang="en-US" sz="14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</a:t>
                      </a:r>
                      <a:r>
                        <a:rPr lang="zh-TW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  <a:r>
                        <a:rPr lang="en-US" altLang="zh-TW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(6</a:t>
                      </a:r>
                      <a:r>
                        <a:rPr lang="zh-TW" altLang="en-US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個月</a:t>
                      </a:r>
                      <a:r>
                        <a:rPr lang="en-US" altLang="zh-TW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endParaRPr lang="zh-TW" sz="1400" b="1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</a:tr>
              <a:tr h="328045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indent="-184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註冊</a:t>
                      </a:r>
                      <a:r>
                        <a:rPr lang="zh-TW" sz="16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費</a:t>
                      </a:r>
                      <a:endParaRPr lang="en-US" altLang="zh-TW" sz="1600" b="1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學雜費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依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各校註冊時之收費標準支應</a:t>
                      </a:r>
                    </a:p>
                  </a:txBody>
                  <a:tcPr marL="17780" marR="17780" marT="0" marB="0" anchor="ctr"/>
                </a:tc>
              </a:tr>
              <a:tr h="37722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學生平安保險費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4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5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語言實習費、電腦使用費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及其他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4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41053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  <a:tc rowSpan="6">
                  <a:txBody>
                    <a:bodyPr/>
                    <a:lstStyle/>
                    <a:p>
                      <a:pPr indent="-184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生活費</a:t>
                      </a:r>
                      <a:endParaRPr lang="zh-TW" sz="1600" b="1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膳食費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3,250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月×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月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=19,500</a:t>
                      </a:r>
                      <a:r>
                        <a:rPr 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  <a:endParaRPr lang="zh-TW" sz="14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</a:tr>
              <a:tr h="390030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零用津貼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3,500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月×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月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=21,000</a:t>
                      </a:r>
                      <a:r>
                        <a:rPr 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  <a:endParaRPr lang="zh-TW" sz="14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</a:tr>
              <a:tr h="312936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課業費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1,000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</a:p>
                  </a:txBody>
                  <a:tcPr marL="17780" marR="17780" marT="0" marB="0" anchor="ctr"/>
                </a:tc>
              </a:tr>
              <a:tr h="297300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書籍費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4,000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</a:p>
                  </a:txBody>
                  <a:tcPr marL="17780" marR="17780" marT="0" marB="0" anchor="ctr"/>
                </a:tc>
              </a:tr>
              <a:tr h="36489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endParaRPr lang="zh-TW" sz="16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制服費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2,500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sz="1400" kern="100" dirty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學期</a:t>
                      </a:r>
                    </a:p>
                  </a:txBody>
                  <a:tcPr marL="17780" marR="17780" marT="0" marB="0" anchor="ctr"/>
                </a:tc>
              </a:tr>
              <a:tr h="464724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7</a:t>
                      </a:r>
                      <a:endParaRPr lang="zh-TW" altLang="en-US" dirty="0"/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-184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應屆畢業生旅行參觀費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3,000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每名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次</a:t>
                      </a:r>
                    </a:p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須於公費生畢業當年度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即最後一學期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報支</a:t>
                      </a:r>
                      <a:endParaRPr lang="zh-TW" sz="1400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127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8</a:t>
                      </a:r>
                      <a:endParaRPr lang="zh-TW" altLang="zh-TW" sz="16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indent="-184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旅宿費</a:t>
                      </a:r>
                      <a:endParaRPr lang="zh-TW" altLang="zh-TW" sz="1600" b="1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-1841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返鄉旅費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每名公費生</a:t>
                      </a:r>
                      <a:r>
                        <a:rPr lang="zh-TW" altLang="en-US" sz="1400" b="1" u="sng" kern="1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一學期支付來回一趟次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為限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依票根核實支付。</a:t>
                      </a:r>
                      <a:endParaRPr lang="zh-TW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5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-184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16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-1841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住宿費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上限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18,000</a:t>
                      </a: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</a:p>
                    <a:p>
                      <a:pPr indent="127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校內住宿</a:t>
                      </a: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者</a:t>
                      </a:r>
                      <a:r>
                        <a:rPr lang="zh-TW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，依學校收費標準支應</a:t>
                      </a:r>
                      <a:r>
                        <a:rPr lang="en-US" altLang="zh-TW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endParaRPr lang="zh-TW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672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6439167"/>
              </p:ext>
            </p:extLst>
          </p:nvPr>
        </p:nvGraphicFramePr>
        <p:xfrm>
          <a:off x="467544" y="1844824"/>
          <a:ext cx="8273155" cy="1728192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88032"/>
                <a:gridCol w="2413980"/>
                <a:gridCol w="5571143"/>
              </a:tblGrid>
              <a:tr h="7882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6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項次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各項費用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補助標準</a:t>
                      </a:r>
                      <a:r>
                        <a:rPr lang="en-US" sz="16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單次</a:t>
                      </a:r>
                      <a:endParaRPr lang="zh-TW" sz="16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</a:tr>
              <a:tr h="9399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9</a:t>
                      </a:r>
                      <a:endParaRPr lang="zh-TW" sz="16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18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寒暑輔導費</a:t>
                      </a:r>
                      <a:endParaRPr lang="en-US" altLang="zh-TW" sz="1400" b="1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pPr indent="-18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寒暑修學分班</a:t>
                      </a:r>
                      <a:r>
                        <a:rPr lang="en-US" altLang="zh-TW" sz="1400" b="1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endParaRPr lang="zh-TW" sz="1400" b="1" kern="100" dirty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依各校寒暑修學分班收費標準支應；</a:t>
                      </a:r>
                      <a:endParaRPr lang="en-US" altLang="zh-TW" sz="1400" kern="100" dirty="0" smtClean="0"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pPr marL="0" lvl="0"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400" kern="100" dirty="0" smtClean="0"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申請該筆費用者，應以通過寒暑修學分班為原則。</a:t>
                      </a: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539552" y="47667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養成計畫經費及補助標準</a:t>
            </a:r>
            <a: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/>
            </a:r>
            <a:b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</a:br>
            <a:r>
              <a:rPr lang="en-US" altLang="zh-TW" sz="3600" b="1" dirty="0" smtClean="0">
                <a:latin typeface="新細明體"/>
                <a:ea typeface="新細明體"/>
                <a:cs typeface="Arial" panose="020B0604020202020204" pitchFamily="34" charset="0"/>
              </a:rPr>
              <a:t>─</a:t>
            </a:r>
            <a:r>
              <a:rPr lang="zh-TW" altLang="en-US" sz="28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公費生受領公費一覽表</a:t>
            </a:r>
            <a:r>
              <a:rPr lang="en-US" altLang="zh-TW" sz="28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(2/2)</a:t>
            </a:r>
            <a:endParaRPr lang="zh-TW" altLang="en-US" sz="2800" b="1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541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0230489"/>
              </p:ext>
            </p:extLst>
          </p:nvPr>
        </p:nvGraphicFramePr>
        <p:xfrm>
          <a:off x="467544" y="2060848"/>
          <a:ext cx="8273155" cy="1627483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88032"/>
                <a:gridCol w="2413980"/>
                <a:gridCol w="5571143"/>
              </a:tblGrid>
              <a:tr h="648071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sz="16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項次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sz="16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各項費用</a:t>
                      </a: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sz="16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補助標準</a:t>
                      </a:r>
                      <a:r>
                        <a:rPr lang="en-US" sz="1600" b="1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altLang="en-US" sz="1600" b="1" kern="1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每年</a:t>
                      </a:r>
                      <a:endParaRPr lang="zh-TW" sz="16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solidFill>
                      <a:srgbClr val="FFFF99"/>
                    </a:solidFill>
                  </a:tcPr>
                </a:tc>
              </a:tr>
              <a:tr h="895963"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sz="16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設備費</a:t>
                      </a: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醫學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系及牙醫學系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公費生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Arial" panose="020B0604020202020204" pitchFamily="34" charset="0"/>
                        </a:rPr>
                        <a:t>：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名每年新台幣</a:t>
                      </a:r>
                      <a:r>
                        <a:rPr lang="en-US" sz="1400" b="1" u="sng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</a:t>
                      </a:r>
                      <a:r>
                        <a:rPr lang="zh-TW" sz="1400" b="1" u="sng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萬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pPr marL="0" lvl="0" indent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其他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學系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公費生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：</a:t>
                      </a:r>
                      <a:r>
                        <a:rPr lang="zh-TW" sz="1400" kern="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每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名每年新台幣</a:t>
                      </a:r>
                      <a:r>
                        <a:rPr lang="en-US" sz="1400" b="1" u="sng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</a:t>
                      </a:r>
                      <a:r>
                        <a:rPr lang="zh-TW" sz="1400" b="1" u="sng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萬</a:t>
                      </a:r>
                      <a:r>
                        <a:rPr lang="en-US" sz="1400" b="1" u="sng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5,000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元</a:t>
                      </a:r>
                    </a:p>
                  </a:txBody>
                  <a:tcPr marL="17780" marR="177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561739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養成計畫經費及補助標準</a:t>
            </a:r>
            <a: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/>
            </a:r>
            <a:br>
              <a:rPr lang="en-US" altLang="zh-TW" sz="3600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</a:br>
            <a:r>
              <a:rPr lang="en-US" altLang="zh-TW" sz="3600" b="1" dirty="0" smtClean="0">
                <a:latin typeface="新細明體"/>
                <a:ea typeface="新細明體"/>
                <a:cs typeface="Arial" panose="020B0604020202020204" pitchFamily="34" charset="0"/>
              </a:rPr>
              <a:t>─</a:t>
            </a:r>
            <a:r>
              <a:rPr lang="zh-TW" altLang="en-US" sz="2800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政府補助養成學校之補助費</a:t>
            </a:r>
          </a:p>
        </p:txBody>
      </p:sp>
    </p:spTree>
    <p:extLst>
      <p:ext uri="{BB962C8B-B14F-4D97-AF65-F5344CB8AC3E}">
        <p14:creationId xmlns:p14="http://schemas.microsoft.com/office/powerpoint/2010/main" val="4000041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作業流程與期程</a:t>
            </a:r>
            <a:endParaRPr lang="en-US" altLang="zh-TW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學年度第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下學期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：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1-6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月或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2-7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endParaRPr lang="en-US" altLang="zh-TW" b="1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月中旬調查各校公費生在學人數及所需經費</a:t>
            </a:r>
            <a:endParaRPr lang="en-US" altLang="zh-TW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月底前完成經費補助之核定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3-4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月間辦理補助經費撥付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5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月底前完成核銷作業</a:t>
            </a:r>
            <a:endParaRPr lang="en-US" altLang="zh-TW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年度第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上學期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b="1" dirty="0" smtClean="0">
                <a:latin typeface="標楷體"/>
                <a:ea typeface="標楷體"/>
                <a:cs typeface="Arial" panose="020B0604020202020204" pitchFamily="34" charset="0"/>
              </a:rPr>
              <a:t>：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7-12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月或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8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隔年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endParaRPr lang="en-US" altLang="zh-TW" b="1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6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底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調查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各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校公費生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在學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人數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含新進學生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及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所需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經費</a:t>
            </a:r>
            <a:endParaRPr lang="en-US" altLang="zh-TW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7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底前完成經費補助之核定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9-10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間辦理補助經費撥付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每年</a:t>
            </a:r>
            <a:r>
              <a:rPr lang="en-US" altLang="zh-TW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12</a:t>
            </a:r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10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日</a:t>
            </a:r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前</a:t>
            </a:r>
            <a:r>
              <a:rPr lang="zh-TW" altLang="en-US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完成核銷</a:t>
            </a:r>
            <a:r>
              <a:rPr lang="zh-TW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作業</a:t>
            </a:r>
            <a:endParaRPr lang="en-US" altLang="zh-TW" b="1" dirty="0" smtClean="0">
              <a:solidFill>
                <a:srgbClr val="FF0000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33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核銷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核銷時應繳付資料</a:t>
            </a:r>
            <a:r>
              <a:rPr lang="zh-TW" altLang="en-US" b="1" dirty="0" smtClean="0">
                <a:latin typeface="新細明體"/>
                <a:ea typeface="新細明體"/>
                <a:cs typeface="Arial" panose="020B0604020202020204" pitchFamily="34" charset="0"/>
              </a:rPr>
              <a:t>：</a:t>
            </a:r>
            <a:endParaRPr lang="en-US" altLang="zh-TW" b="1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各</a:t>
            </a:r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年度第</a:t>
            </a:r>
            <a:r>
              <a:rPr lang="en-US" altLang="zh-TW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</a:t>
            </a:r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學期</a:t>
            </a:r>
            <a:r>
              <a:rPr lang="en-US" altLang="zh-TW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下學期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收支明細表</a:t>
            </a:r>
            <a:r>
              <a:rPr lang="en-US" altLang="zh-TW" dirty="0" smtClean="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 smtClean="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 smtClean="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 smtClean="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 smtClean="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經費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申請總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表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印領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清冊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返鄉旅費申請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單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份，含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票根，</a:t>
            </a:r>
            <a:r>
              <a:rPr lang="zh-TW" altLang="en-US" b="1" u="sng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申請就地審計則免付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1"/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各年度第</a:t>
            </a:r>
            <a:r>
              <a:rPr lang="en-US" altLang="zh-TW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學期</a:t>
            </a:r>
            <a:r>
              <a:rPr lang="en-US" altLang="zh-TW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上學期</a:t>
            </a:r>
            <a:r>
              <a:rPr lang="en-US" altLang="zh-TW" b="1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en-US" b="1" dirty="0" smtClean="0">
                <a:latin typeface="新細明體"/>
                <a:cs typeface="Arial" panose="020B0604020202020204" pitchFamily="34" charset="0"/>
              </a:rPr>
              <a:t> </a:t>
            </a:r>
            <a:endParaRPr lang="en-US" altLang="zh-TW" b="1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2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收支明細表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經費申請總表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印領清冊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教學設備費申請總</a:t>
            </a:r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表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zh-TW" altLang="en-US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財產增加單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份，均正本</a:t>
            </a:r>
            <a:r>
              <a:rPr lang="en-US" altLang="zh-TW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2"/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返鄉旅費申請單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(1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份，含票根，</a:t>
            </a:r>
            <a:r>
              <a:rPr lang="zh-TW" altLang="en-US" b="1" u="sng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申請就地審計則免付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0347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收支明細表</a:t>
            </a:r>
            <a:endParaRPr lang="zh-TW" alt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340768"/>
            <a:ext cx="3528392" cy="4990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>
          <a:xfrm>
            <a:off x="6300192" y="1219200"/>
            <a:ext cx="2386608" cy="4937760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式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份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，均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正本，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每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頁應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逐級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蓋章應註明係為本部計畫及補助年度與學期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另經資門經費應單獨分列其費用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4692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經費總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endParaRPr lang="zh-TW" altLang="en-US" dirty="0"/>
          </a:p>
        </p:txBody>
      </p:sp>
      <p:sp>
        <p:nvSpPr>
          <p:cNvPr id="12" name="內容版面配置區 5"/>
          <p:cNvSpPr txBox="1">
            <a:spLocks/>
          </p:cNvSpPr>
          <p:nvPr/>
        </p:nvSpPr>
        <p:spPr>
          <a:xfrm>
            <a:off x="7596336" y="1484784"/>
            <a:ext cx="1440160" cy="42484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，均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正本，每頁應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逐級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蓋章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應註明本部計畫及補助年度與學期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72976701"/>
              </p:ext>
            </p:extLst>
          </p:nvPr>
        </p:nvGraphicFramePr>
        <p:xfrm>
          <a:off x="395536" y="1268760"/>
          <a:ext cx="6840568" cy="4937128"/>
        </p:xfrm>
        <a:graphic>
          <a:graphicData uri="http://schemas.openxmlformats.org/drawingml/2006/table">
            <a:tbl>
              <a:tblPr/>
              <a:tblGrid>
                <a:gridCol w="450408"/>
                <a:gridCol w="375340"/>
                <a:gridCol w="403491"/>
                <a:gridCol w="497325"/>
                <a:gridCol w="525476"/>
                <a:gridCol w="525476"/>
                <a:gridCol w="450408"/>
                <a:gridCol w="450408"/>
                <a:gridCol w="431640"/>
                <a:gridCol w="431640"/>
                <a:gridCol w="450408"/>
                <a:gridCol w="450408"/>
                <a:gridCol w="441024"/>
                <a:gridCol w="441024"/>
                <a:gridCol w="516092"/>
              </a:tblGrid>
              <a:tr h="454907">
                <a:tc gridSpan="15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　　　　　　　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學校</a:t>
                      </a:r>
                      <a:r>
                        <a:rPr lang="zh-TW" altLang="en-US" sz="11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   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學年度第</a:t>
                      </a:r>
                      <a:r>
                        <a:rPr lang="zh-TW" altLang="en-US" sz="11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學期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「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原住民及離島地區醫事人員養成計畫」公費生待遇補助</a:t>
                      </a:r>
                      <a:b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經費總表</a:t>
                      </a:r>
                    </a:p>
                  </a:txBody>
                  <a:tcPr marL="5814" marR="5814" marT="581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56965">
                <a:tc rowSpan="3">
                  <a:txBody>
                    <a:bodyPr/>
                    <a:lstStyle/>
                    <a:p>
                      <a:pPr algn="just" fontAlgn="ctr"/>
                      <a:r>
                        <a:rPr lang="zh-TW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學系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年級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人數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註冊費</a:t>
                      </a:r>
                      <a:r>
                        <a:rPr lang="zh-TW" altLang="en-US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生活費</a:t>
                      </a:r>
                      <a:r>
                        <a:rPr lang="zh-TW" altLang="en-US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旅宿費</a:t>
                      </a:r>
                      <a:r>
                        <a:rPr lang="zh-TW" altLang="en-US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小計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575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學雜費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學生平安保險費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其他相關費用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如語言實習或電腦使用費等，</a:t>
                      </a:r>
                      <a:r>
                        <a:rPr lang="zh-TW" altLang="en-US" sz="600" b="0" i="0" u="sng" strike="noStrike">
                          <a:solidFill>
                            <a:srgbClr val="FF0000"/>
                          </a:solidFill>
                          <a:effectLst/>
                          <a:latin typeface="標楷體"/>
                        </a:rPr>
                        <a:t>請增列或備註說明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膳食費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零用津貼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課業費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書籍費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制服費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應屆畢業生旅行參訪費</a:t>
                      </a:r>
                      <a:r>
                        <a:rPr lang="zh-TW" alt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返鄉旅費</a:t>
                      </a:r>
                      <a:r>
                        <a:rPr lang="zh-TW" altLang="en-US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9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住宿費</a:t>
                      </a:r>
                      <a:b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endParaRPr lang="zh-TW" alt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418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依各校及各系所就學所需支付之註冊費用核實支付。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3,250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/*6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=19,500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3,500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*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=21,000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2,500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每名畢業生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每名最後一學期請領一次為限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/*6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=18,000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小計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965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總計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5814" marR="5814" marT="58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165">
                <a:tc gridSpan="15">
                  <a:txBody>
                    <a:bodyPr/>
                    <a:lstStyle/>
                    <a:p>
                      <a:pPr algn="l" fontAlgn="t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  承辦單位      註冊組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或學籍稽核單位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      </a:t>
                      </a:r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出納組                會計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財務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               </a:t>
                      </a:r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校長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或授權人</a:t>
                      </a: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b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9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                 </a:t>
                      </a:r>
                    </a:p>
                  </a:txBody>
                  <a:tcPr marL="5814" marR="5814" marT="58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13892">
                <a:tc gridSpan="15">
                  <a:txBody>
                    <a:bodyPr/>
                    <a:lstStyle/>
                    <a:p>
                      <a:pPr algn="l" fontAlgn="t"/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【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備註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】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註冊費：依各校系所就學之註冊費用編列，並以其註冊費用核實支付。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生活費：依行政院核定金額編列，每名每項補助費不得超過該定額之補助標準。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3: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旅宿費：由公費生檢具單據或證明後核給。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4: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應屆畢業生旅行參訪費：須於公費生畢業當年度報支。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返鄉旅費：應以大眾交通工具並按返鄉必經之順路計算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如住家與學校未超過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公里則不能支領交通費，超過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公里者每學期限補助一次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住宿費：每人每月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元，須檢附租賃契約書影本，如為合租無法以學生本人簽訂者，應請學生附切結書與繳費證明供核。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814" marR="5814" marT="58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91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印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領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清冊</a:t>
            </a:r>
            <a:endParaRPr lang="zh-TW" altLang="en-US" dirty="0"/>
          </a:p>
        </p:txBody>
      </p:sp>
      <p:sp>
        <p:nvSpPr>
          <p:cNvPr id="6" name="內容版面配置區 5"/>
          <p:cNvSpPr txBox="1">
            <a:spLocks/>
          </p:cNvSpPr>
          <p:nvPr/>
        </p:nvSpPr>
        <p:spPr>
          <a:xfrm>
            <a:off x="7452320" y="1268760"/>
            <a:ext cx="1584176" cy="424847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，均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正本，每頁應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逐級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蓋章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應註明本部計畫及補助年度與學期</a:t>
            </a: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另倘個別學生單項費用有顯註差異者，應備註說明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78986035"/>
              </p:ext>
            </p:extLst>
          </p:nvPr>
        </p:nvGraphicFramePr>
        <p:xfrm>
          <a:off x="467544" y="1196752"/>
          <a:ext cx="6768753" cy="4937127"/>
        </p:xfrm>
        <a:graphic>
          <a:graphicData uri="http://schemas.openxmlformats.org/drawingml/2006/table">
            <a:tbl>
              <a:tblPr/>
              <a:tblGrid>
                <a:gridCol w="348056"/>
                <a:gridCol w="293099"/>
                <a:gridCol w="375533"/>
                <a:gridCol w="375533"/>
                <a:gridCol w="403011"/>
                <a:gridCol w="512923"/>
                <a:gridCol w="512923"/>
                <a:gridCol w="403011"/>
                <a:gridCol w="403011"/>
                <a:gridCol w="393851"/>
                <a:gridCol w="393851"/>
                <a:gridCol w="375533"/>
                <a:gridCol w="375533"/>
                <a:gridCol w="375533"/>
                <a:gridCol w="366373"/>
                <a:gridCol w="403011"/>
                <a:gridCol w="457968"/>
              </a:tblGrid>
              <a:tr h="416304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1" i="0" u="sng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　　　　　　　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學校</a:t>
                      </a:r>
                      <a:r>
                        <a:rPr lang="zh-TW" altLang="en-US" sz="1000" b="1" i="0" u="sng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   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學年度第</a:t>
                      </a:r>
                      <a:r>
                        <a:rPr lang="zh-TW" altLang="en-US" sz="1000" b="1" i="0" u="sng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學期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「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原住民及離島地區醫事人員養成計畫」</a:t>
                      </a:r>
                      <a:b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公費生待遇補助印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請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領清冊</a:t>
                      </a:r>
                    </a:p>
                  </a:txBody>
                  <a:tcPr marL="5320" marR="5320" marT="53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4364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學系</a:t>
                      </a:r>
                      <a:endParaRPr lang="zh-TW" alt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年級</a:t>
                      </a:r>
                      <a:endParaRPr lang="zh-TW" alt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學生</a:t>
                      </a:r>
                      <a:b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姓名</a:t>
                      </a:r>
                      <a:endParaRPr lang="zh-TW" alt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預計畢業年度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受領公費之延畢生請註明延畢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endParaRPr lang="zh-TW" altLang="en-US" sz="800" b="1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註冊費</a:t>
                      </a:r>
                      <a:r>
                        <a:rPr lang="zh-TW" altLang="en-US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生活費</a:t>
                      </a:r>
                      <a:r>
                        <a:rPr lang="zh-TW" altLang="en-US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旅宿費</a:t>
                      </a:r>
                      <a:r>
                        <a:rPr lang="zh-TW" altLang="en-US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小計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具領人</a:t>
                      </a:r>
                      <a:b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簽章</a:t>
                      </a:r>
                      <a:b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7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700" b="0" i="0" u="sng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倘直接匯款者，得免簽章，並應檢附匯款資料</a:t>
                      </a:r>
                      <a:r>
                        <a:rPr lang="en-US" altLang="zh-TW" sz="7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3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學雜費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學生平安保險費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其他相關費用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如語言實習或電腦使用費等，</a:t>
                      </a:r>
                      <a:r>
                        <a:rPr lang="zh-TW" altLang="en-US" sz="600" b="0" i="0" u="sng" strike="noStrike">
                          <a:solidFill>
                            <a:srgbClr val="FF0000"/>
                          </a:solidFill>
                          <a:effectLst/>
                          <a:latin typeface="標楷體"/>
                        </a:rPr>
                        <a:t>請增列或備註說明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膳食費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零用津貼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課業費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書籍費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制服費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應屆畢業生旅行參訪費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返鄉旅費</a:t>
                      </a:r>
                      <a:r>
                        <a:rPr lang="zh-TW" altLang="en-US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住宿費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043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依各校及各系所就學所需支付之註冊費用核實支付。</a:t>
                      </a:r>
                      <a:endParaRPr lang="zh-TW" altLang="en-US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3,250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/*6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=19,500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3,500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*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=21,000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2,500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每名畢業生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每名最後一學期請領一次為限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每名每學期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/*6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個月</a:t>
                      </a:r>
                      <a:r>
                        <a:rPr lang="en-US" altLang="zh-TW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=18,000</a:t>
                      </a:r>
                      <a:r>
                        <a:rPr lang="zh-TW" alt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</a:t>
                      </a:r>
                      <a:endParaRPr lang="zh-TW" altLang="en-US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3009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12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30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小計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45">
                <a:tc gridSpan="15">
                  <a:txBody>
                    <a:bodyPr/>
                    <a:lstStyle/>
                    <a:p>
                      <a:pPr algn="ctr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總計</a:t>
                      </a:r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　</a:t>
                      </a:r>
                    </a:p>
                  </a:txBody>
                  <a:tcPr marL="5320" marR="5320" marT="53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338">
                <a:tc gridSpan="17">
                  <a:txBody>
                    <a:bodyPr/>
                    <a:lstStyle/>
                    <a:p>
                      <a:pPr algn="l" fontAlgn="t"/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  承辦單位      註冊組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或學籍稽核單位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      </a:t>
                      </a: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出納組                會計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財務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               </a:t>
                      </a: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校長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或授權人</a:t>
                      </a: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b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                 </a:t>
                      </a:r>
                    </a:p>
                  </a:txBody>
                  <a:tcPr marL="5320" marR="5320" marT="53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39505">
                <a:tc gridSpan="17">
                  <a:txBody>
                    <a:bodyPr/>
                    <a:lstStyle/>
                    <a:p>
                      <a:pPr algn="l" fontAlgn="t"/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【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備註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】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註冊費：依各校系所就學之註冊費用編列，並以其註冊費用核實支付。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生活費：依行政院核定金額編列，每名每項補助費不得超過該定額之補助標準。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3: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旅宿費：由公費生檢具單據或證明後核給。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4: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應屆畢業生旅行參訪費：須於公費生畢業當年度報支。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返鄉旅費：應以大眾交通工具並按返鄉必經之順路計算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如住家與學校未超過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公里則不能支領交通費，超過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公里者每學期限補助一次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 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。</a:t>
                      </a:r>
                      <a:b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註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6: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住宿費：每人每月</a:t>
                      </a:r>
                      <a:r>
                        <a:rPr lang="en-US" altLang="zh-TW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3,000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元，須檢附租賃契約書影本，如為合租無法以學生本人簽訂者，應請學生附切結書與繳費證明供核。</a:t>
                      </a:r>
                      <a:r>
                        <a:rPr lang="zh-TW" altLang="en-US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320" marR="5320" marT="53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29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返鄉旅費申請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</a:t>
            </a:r>
            <a:endParaRPr lang="zh-TW" altLang="en-US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1268761"/>
            <a:ext cx="4176464" cy="5271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內容版面配置區 5"/>
          <p:cNvSpPr txBox="1">
            <a:spLocks/>
          </p:cNvSpPr>
          <p:nvPr/>
        </p:nvSpPr>
        <p:spPr>
          <a:xfrm>
            <a:off x="6948264" y="1459745"/>
            <a:ext cx="1800200" cy="410445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應註記學生居住地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倘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非直接行程，應加註說明，並說明核支經費標準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5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教學設備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費總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endParaRPr lang="zh-TW" altLang="en-US" dirty="0"/>
          </a:p>
        </p:txBody>
      </p:sp>
      <p:sp>
        <p:nvSpPr>
          <p:cNvPr id="5" name="內容版面配置區 5"/>
          <p:cNvSpPr txBox="1">
            <a:spLocks/>
          </p:cNvSpPr>
          <p:nvPr/>
        </p:nvSpPr>
        <p:spPr>
          <a:xfrm>
            <a:off x="7305916" y="1340769"/>
            <a:ext cx="1739862" cy="4104456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，均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正本，每頁應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逐級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蓋章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應註明本部計畫及補助年度與學期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倘有經費分攤，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應於備註欄加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註分攤情形以利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核對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另倘有變更，應於</a:t>
            </a:r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11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月底前提出，並檢送差異對照供核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817565"/>
              </p:ext>
            </p:extLst>
          </p:nvPr>
        </p:nvGraphicFramePr>
        <p:xfrm>
          <a:off x="395535" y="1268760"/>
          <a:ext cx="6768753" cy="4351026"/>
        </p:xfrm>
        <a:graphic>
          <a:graphicData uri="http://schemas.openxmlformats.org/drawingml/2006/table">
            <a:tbl>
              <a:tblPr/>
              <a:tblGrid>
                <a:gridCol w="513920"/>
                <a:gridCol w="460387"/>
                <a:gridCol w="460387"/>
                <a:gridCol w="728053"/>
                <a:gridCol w="781587"/>
                <a:gridCol w="942185"/>
                <a:gridCol w="706640"/>
                <a:gridCol w="655247"/>
                <a:gridCol w="685227"/>
                <a:gridCol w="835120"/>
              </a:tblGrid>
              <a:tr h="533508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　　　　　　　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學校</a:t>
                      </a:r>
                      <a:r>
                        <a:rPr lang="zh-TW" altLang="en-US" sz="13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   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學年度第</a:t>
                      </a:r>
                      <a:r>
                        <a:rPr lang="zh-TW" altLang="en-US" sz="1300" b="1" i="0" u="sng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學期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「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原住民及離島地區醫事人員養成計畫」</a:t>
                      </a:r>
                      <a:b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教學設備費補助經費表</a:t>
                      </a:r>
                      <a:r>
                        <a:rPr lang="en-US" altLang="zh-TW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核銷用</a:t>
                      </a:r>
                      <a:r>
                        <a:rPr lang="en-US" altLang="zh-TW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</a:p>
                  </a:txBody>
                  <a:tcPr marL="7218" marR="7218" marT="721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344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學系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年級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人數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每名補助費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小計</a:t>
                      </a:r>
                      <a:b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人數*每名補助費</a:t>
                      </a:r>
                      <a:r>
                        <a:rPr lang="en-US" altLang="zh-TW" sz="8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採購設備項目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備註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用途說明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89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設備名稱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申請金額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核銷金額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466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總計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總計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　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86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賸餘款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0</a:t>
                      </a:r>
                    </a:p>
                  </a:txBody>
                  <a:tcPr marL="7218" marR="7218" marT="72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19286">
                <a:tc gridSpan="10"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 承辦單位      註冊組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或學籍稽核單位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     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出納組                會計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財務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  </a:t>
                      </a:r>
                      <a:r>
                        <a:rPr lang="en-US" altLang="zh-TW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 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校長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或授權人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)</a:t>
                      </a:r>
                    </a:p>
                  </a:txBody>
                  <a:tcPr marL="7218" marR="7218" marT="721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19318">
                <a:tc gridSpan="10">
                  <a:txBody>
                    <a:bodyPr/>
                    <a:lstStyle/>
                    <a:p>
                      <a:pPr algn="l" fontAlgn="t"/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【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備註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】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 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醫學系及牙醫學系公費生每名每年新台幣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萬元，其他學系公費生每名每年新台幣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萬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5,000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元。</a:t>
                      </a:r>
                      <a:b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本案補助設備定義為金額一萬元以上且使用年限，在兩年以上，依規定應編製財產增加單。</a:t>
                      </a:r>
                      <a:b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設備採購金額或品項倘有變更，應於</a:t>
                      </a:r>
                      <a:r>
                        <a:rPr lang="zh-TW" altLang="en-US" sz="800" b="1" i="0" u="sng" strike="noStrike" dirty="0">
                          <a:solidFill>
                            <a:srgbClr val="FF0000"/>
                          </a:solidFill>
                          <a:effectLst/>
                          <a:latin typeface="標楷體"/>
                        </a:rPr>
                        <a:t>每年</a:t>
                      </a:r>
                      <a:r>
                        <a:rPr lang="en-US" altLang="zh-TW" sz="800" b="1" i="0" u="sng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11</a:t>
                      </a:r>
                      <a:r>
                        <a:rPr lang="zh-TW" altLang="en-US" sz="800" b="1" i="0" u="sng" strike="noStrike" dirty="0">
                          <a:solidFill>
                            <a:srgbClr val="FF0000"/>
                          </a:solidFill>
                          <a:effectLst/>
                          <a:latin typeface="標楷體"/>
                        </a:rPr>
                        <a:t>月底前函報本部進行變更，並以一次為原則。</a:t>
                      </a:r>
                      <a:br>
                        <a:rPr lang="zh-TW" altLang="en-US" sz="800" b="1" i="0" u="sng" strike="noStrike" dirty="0">
                          <a:solidFill>
                            <a:srgbClr val="FF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申請金額係為本學期因執行本計畫所申請之教學設備補助經費，非使用本計畫經費者，無須採計。</a:t>
                      </a:r>
                      <a:b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倘有申請金額與總補助額度有差異或是有不同經費來源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如經費分攤等</a:t>
                      </a:r>
                      <a:r>
                        <a:rPr lang="en-US" altLang="zh-TW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r>
                        <a:rPr lang="zh-TW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，致經費有所差異，請於備註欄位處說明，以利核對。</a:t>
                      </a:r>
                      <a:endParaRPr lang="zh-TW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218" marR="7218" marT="721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0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財產增加單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固定資產增加單</a:t>
            </a:r>
            <a:endParaRPr lang="zh-TW" altLang="en-US" dirty="0"/>
          </a:p>
        </p:txBody>
      </p:sp>
      <p:sp>
        <p:nvSpPr>
          <p:cNvPr id="5" name="內容版面配置區 5"/>
          <p:cNvSpPr txBox="1">
            <a:spLocks/>
          </p:cNvSpPr>
          <p:nvPr/>
        </p:nvSpPr>
        <p:spPr>
          <a:xfrm>
            <a:off x="6804248" y="1553382"/>
            <a:ext cx="2016224" cy="410445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式</a:t>
            </a:r>
            <a:r>
              <a:rPr lang="en-US" altLang="zh-TW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份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，均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正本，每頁應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逐級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蓋章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應註明本部計畫及補助年度與學期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放置地點、型式及單價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倘</a:t>
            </a:r>
            <a:r>
              <a:rPr lang="zh-TW" altLang="en-US" sz="2000" dirty="0" smtClean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有經費分攤，應加註分攤情形以利核對</a:t>
            </a:r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endParaRPr lang="en-US" altLang="zh-TW" sz="2000" dirty="0" smtClean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" t="25365" r="51059" b="31218"/>
          <a:stretch/>
        </p:blipFill>
        <p:spPr bwMode="auto">
          <a:xfrm>
            <a:off x="683568" y="1628800"/>
            <a:ext cx="5880582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3026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返鄉</a:t>
            </a:r>
            <a:r>
              <a:rPr lang="zh-TW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旅費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核銷說明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原則上依行政院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頒「國內出差旅費報支要點」、「國外出差旅費報支要點」規定核支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支付補助</a:t>
            </a:r>
            <a:r>
              <a:rPr lang="zh-TW" altLang="en-US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來回</a:t>
            </a:r>
            <a:r>
              <a:rPr lang="zh-TW" altLang="en-US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一次為限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並依票根憑証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核實。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「國內出差旅費報支要點」標準予以給付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直接行程、大眾運輸交通工具標準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zh-TW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經濟艙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倘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有超出，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依單程直接行程票價或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其他學生未超出之搭乘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費用，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以統一標準原則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支付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722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常見問題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返鄉</a:t>
            </a:r>
            <a:r>
              <a:rPr lang="zh-TW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旅費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426368" y="1484785"/>
            <a:ext cx="2849488" cy="504056"/>
          </a:xfrm>
        </p:spPr>
        <p:txBody>
          <a:bodyPr>
            <a:normAutofit fontScale="925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補價票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不予補助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2736304" cy="166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2"/>
          <a:stretch/>
        </p:blipFill>
        <p:spPr bwMode="auto">
          <a:xfrm>
            <a:off x="395536" y="1988840"/>
            <a:ext cx="4536504" cy="165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9" t="11743" r="4757" b="6637"/>
          <a:stretch/>
        </p:blipFill>
        <p:spPr bwMode="auto">
          <a:xfrm>
            <a:off x="5364088" y="1988840"/>
            <a:ext cx="3107543" cy="439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內容版面配置區 3"/>
          <p:cNvSpPr txBox="1">
            <a:spLocks/>
          </p:cNvSpPr>
          <p:nvPr/>
        </p:nvSpPr>
        <p:spPr>
          <a:xfrm>
            <a:off x="5220073" y="1483668"/>
            <a:ext cx="3744416" cy="649187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非直接行程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依直接行程計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435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常見問題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公費生休退學處置</a:t>
            </a:r>
            <a:endParaRPr lang="zh-TW" altLang="en-US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公費生倘有任何異動，請於事實發生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日內函報本部備查。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休退學處置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公費學生在學期間，有下列情事之一者，應向本部繳還受領之公費：</a:t>
            </a: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自行退學或因違反校規而受退學處分者</a:t>
            </a: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因故休學未如期復學者</a:t>
            </a: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轉入非醫事科系者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公費學生在學期間，有下列情事之一者，停發公費；其已領公費，</a:t>
            </a:r>
            <a:r>
              <a:rPr lang="zh-TW" altLang="en-US" b="1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得免予繳還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死亡者</a:t>
            </a: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因重大疾病或殘障致不能繼續學業者</a:t>
            </a:r>
          </a:p>
          <a:p>
            <a:pPr lvl="2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其他經甲方專案核定者</a:t>
            </a: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倘有以上情事，請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校於本次請領經費扣除該筆費用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如休學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或協助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代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收學生償還金額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如退學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倘學生無法一次償還，則請函知本部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並計算該員所受領公費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，由本部與該生辦理追討事宜。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6649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常見問題</a:t>
            </a:r>
            <a:r>
              <a:rPr lang="en-US" altLang="zh-TW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經費項目變更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來函</a:t>
            </a:r>
            <a:r>
              <a:rPr lang="en-US" altLang="zh-TW" dirty="0" smtClean="0">
                <a:latin typeface="+mj-ea"/>
                <a:ea typeface="+mj-ea"/>
              </a:rPr>
              <a:t>(</a:t>
            </a:r>
            <a:r>
              <a:rPr lang="zh-TW" altLang="en-US" dirty="0">
                <a:latin typeface="+mj-ea"/>
                <a:ea typeface="+mj-ea"/>
              </a:rPr>
              <a:t>下</a:t>
            </a:r>
            <a:r>
              <a:rPr lang="zh-TW" altLang="en-US" dirty="0" smtClean="0">
                <a:latin typeface="+mj-ea"/>
                <a:ea typeface="+mj-ea"/>
              </a:rPr>
              <a:t>學期請於</a:t>
            </a:r>
            <a:r>
              <a:rPr lang="en-US" altLang="zh-TW" dirty="0" smtClean="0">
                <a:latin typeface="+mj-ea"/>
                <a:ea typeface="+mj-ea"/>
              </a:rPr>
              <a:t>5</a:t>
            </a:r>
            <a:r>
              <a:rPr lang="zh-TW" altLang="en-US" dirty="0" smtClean="0">
                <a:latin typeface="+mj-ea"/>
                <a:ea typeface="+mj-ea"/>
              </a:rPr>
              <a:t>月底前、上學期請於</a:t>
            </a:r>
            <a:r>
              <a:rPr lang="en-US" altLang="zh-TW" dirty="0" smtClean="0">
                <a:latin typeface="+mj-ea"/>
                <a:ea typeface="+mj-ea"/>
              </a:rPr>
              <a:t>11</a:t>
            </a:r>
            <a:r>
              <a:rPr lang="zh-TW" altLang="en-US" dirty="0" smtClean="0">
                <a:latin typeface="+mj-ea"/>
                <a:ea typeface="+mj-ea"/>
              </a:rPr>
              <a:t>月底前</a:t>
            </a:r>
            <a:r>
              <a:rPr lang="en-US" altLang="zh-TW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dirty="0" smtClean="0">
                <a:latin typeface="+mj-ea"/>
                <a:ea typeface="+mj-ea"/>
              </a:rPr>
              <a:t>變更對照表</a:t>
            </a:r>
            <a:r>
              <a:rPr lang="en-US" altLang="zh-TW" dirty="0" smtClean="0">
                <a:latin typeface="+mj-ea"/>
                <a:ea typeface="+mj-ea"/>
              </a:rPr>
              <a:t>(</a:t>
            </a:r>
            <a:r>
              <a:rPr lang="zh-TW" altLang="en-US" dirty="0" smtClean="0">
                <a:latin typeface="+mj-ea"/>
                <a:ea typeface="+mj-ea"/>
              </a:rPr>
              <a:t>包含原項目與金額、變更後項目與金額、變更緣由</a:t>
            </a:r>
            <a:r>
              <a:rPr lang="en-US" altLang="zh-TW" dirty="0" smtClean="0">
                <a:latin typeface="+mj-ea"/>
                <a:ea typeface="+mj-ea"/>
              </a:rPr>
              <a:t>)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5" t="26114" r="24786" b="26114"/>
          <a:stretch/>
        </p:blipFill>
        <p:spPr bwMode="auto">
          <a:xfrm>
            <a:off x="611560" y="2636912"/>
            <a:ext cx="7520940" cy="318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502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</a:rPr>
              <a:t>公費生延長修業年限處置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公費學生修業超過規定年限，該延長修業期間所需各項費用，應自行負擔。無力負擔時，</a:t>
            </a:r>
            <a:r>
              <a:rPr lang="zh-TW" altLang="en-US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得向本部申請以延長服務年限方式，繼續受領公費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；延長服務期間與其延長修業期間相同。</a:t>
            </a: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畢欲受領公費之公費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學生，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請各校於每學期調查作業前確認釐清，並請其</a:t>
            </a:r>
            <a:r>
              <a:rPr lang="zh-TW" altLang="en-US" u="sng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填報延長服務年數切結書後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，函報本部備查。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9963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</a:rPr>
              <a:t>其他規定</a:t>
            </a:r>
            <a:r>
              <a:rPr lang="en-US" altLang="zh-TW" b="1" dirty="0" smtClean="0">
                <a:solidFill>
                  <a:srgbClr val="7030A0"/>
                </a:solidFill>
              </a:rPr>
              <a:t>-1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受補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助之單位對於本部補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助款應單獨設帳處理。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捐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助經費經本部報准審計部同意以收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領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據先行送審者，得免送有關憑證；其原始支出憑證，由本部派員或陪同審計部人員前往，或委託專業之財會機構辦理就地查核，除應依會計法規定妥為保存外，並應依審計法第二十七條規定</a:t>
            </a:r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妥善保存十年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補助各校添購設備部份，請依政府採購法相關規定辦理採購事宜。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44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</a:rPr>
              <a:t>其他規定</a:t>
            </a:r>
            <a:r>
              <a:rPr lang="en-US" altLang="zh-TW" b="1" dirty="0" smtClean="0">
                <a:solidFill>
                  <a:srgbClr val="7030A0"/>
                </a:solidFill>
              </a:rPr>
              <a:t>-2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執行完畢，經費若有賸餘，應儘速於年度內繳還本部。但遇有特殊情形報經本部同意轉入下年度繼續執行者，得辦理經費保留。辦理經費保留應就已發生債務或契約責任之經費，而於年度內未能償付部分，於</a:t>
            </a:r>
            <a:r>
              <a:rPr lang="zh-TW" altLang="en-US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年度結束前具體說明須辦理保留事由、經費收支執行狀況並檢同契約書及相關證件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送本部函轉行政院核定後，始得轉入下年度繼續辦理。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138464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7030A0"/>
                </a:solidFill>
              </a:rPr>
              <a:t>討論議題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公費生各學期作業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流程與期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程，以及寒暑修補助費作業期程問題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表單格式及相關核銷作業問題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其他臨時議題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8865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1560" y="2564904"/>
            <a:ext cx="8229600" cy="2497832"/>
          </a:xfrm>
        </p:spPr>
        <p:txBody>
          <a:bodyPr/>
          <a:lstStyle/>
          <a:p>
            <a:pPr marL="0" indent="0" algn="ctr">
              <a:buNone/>
            </a:pPr>
            <a:r>
              <a:rPr kumimoji="1" lang="zh-TW" altLang="en-US" sz="7200" b="1" kern="0" dirty="0" smtClean="0">
                <a:solidFill>
                  <a:srgbClr val="CC6600"/>
                </a:solidFill>
                <a:latin typeface="Arial"/>
                <a:ea typeface="標楷體" pitchFamily="65" charset="-120"/>
                <a:cs typeface="+mj-cs"/>
              </a:rPr>
              <a:t>報告完畢</a:t>
            </a:r>
            <a:r>
              <a:rPr kumimoji="1" lang="zh-TW" altLang="en-US" sz="7200" b="1" kern="0" dirty="0">
                <a:solidFill>
                  <a:srgbClr val="CC6600"/>
                </a:solidFill>
                <a:latin typeface="Arial"/>
                <a:ea typeface="標楷體" pitchFamily="65" charset="-120"/>
                <a:cs typeface="+mj-cs"/>
              </a:rPr>
              <a:t/>
            </a:r>
            <a:br>
              <a:rPr kumimoji="1" lang="zh-TW" altLang="en-US" sz="7200" b="1" kern="0" dirty="0">
                <a:solidFill>
                  <a:srgbClr val="CC6600"/>
                </a:solidFill>
                <a:latin typeface="Arial"/>
                <a:ea typeface="標楷體" pitchFamily="65" charset="-120"/>
                <a:cs typeface="+mj-cs"/>
              </a:rPr>
            </a:br>
            <a:r>
              <a:rPr kumimoji="1" lang="zh-TW" altLang="en-US" sz="7200" b="1" kern="0" dirty="0">
                <a:solidFill>
                  <a:srgbClr val="CC6600"/>
                </a:solidFill>
                <a:latin typeface="Arial"/>
                <a:ea typeface="標楷體" pitchFamily="65" charset="-120"/>
                <a:cs typeface="+mj-cs"/>
              </a:rPr>
              <a:t>敬請指教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049974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1345</TotalTime>
  <Words>2088</Words>
  <Application>Microsoft Office PowerPoint</Application>
  <PresentationFormat>如螢幕大小 (4:3)</PresentationFormat>
  <Paragraphs>640</Paragraphs>
  <Slides>22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原創</vt:lpstr>
      <vt:lpstr>原住民及離島地區醫事人員養成計畫 公費生待遇核銷作業說明</vt:lpstr>
      <vt:lpstr>說明及討論大綱</vt:lpstr>
      <vt:lpstr>養成計畫經費及補助標準 ─公費生受領公費一覽表(1/2)</vt:lpstr>
      <vt:lpstr>PowerPoint 簡報</vt:lpstr>
      <vt:lpstr>PowerPoint 簡報</vt:lpstr>
      <vt:lpstr>作業流程與期程</vt:lpstr>
      <vt:lpstr>核銷作業注意事項</vt:lpstr>
      <vt:lpstr>收支明細表</vt:lpstr>
      <vt:lpstr>經費總表</vt:lpstr>
      <vt:lpstr>印(請)領清冊</vt:lpstr>
      <vt:lpstr>返鄉旅費申請單</vt:lpstr>
      <vt:lpstr>教學設備費總表</vt:lpstr>
      <vt:lpstr>財產增加單/固定資產增加單</vt:lpstr>
      <vt:lpstr>返鄉旅費核銷說明</vt:lpstr>
      <vt:lpstr>常見問題-返鄉旅費</vt:lpstr>
      <vt:lpstr>常見問題-公費生休退學處置</vt:lpstr>
      <vt:lpstr>常見問題-經費項目變更</vt:lpstr>
      <vt:lpstr>公費生延長修業年限處置</vt:lpstr>
      <vt:lpstr>其他規定-1</vt:lpstr>
      <vt:lpstr>其他規定-2</vt:lpstr>
      <vt:lpstr>討論議題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原住民及離島地區醫事人員養成計畫公費生待遇核銷說明</dc:title>
  <dc:creator>sum681220</dc:creator>
  <cp:lastModifiedBy>護理及健康照護司林弘育</cp:lastModifiedBy>
  <cp:revision>40</cp:revision>
  <cp:lastPrinted>2016-04-21T01:35:23Z</cp:lastPrinted>
  <dcterms:created xsi:type="dcterms:W3CDTF">2016-03-30T12:25:09Z</dcterms:created>
  <dcterms:modified xsi:type="dcterms:W3CDTF">2016-04-21T01:38:26Z</dcterms:modified>
</cp:coreProperties>
</file>