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334" r:id="rId3"/>
    <p:sldId id="257" r:id="rId4"/>
    <p:sldId id="315" r:id="rId5"/>
    <p:sldId id="396" r:id="rId6"/>
    <p:sldId id="336" r:id="rId7"/>
    <p:sldId id="337" r:id="rId8"/>
    <p:sldId id="317" r:id="rId9"/>
    <p:sldId id="319" r:id="rId10"/>
    <p:sldId id="258" r:id="rId11"/>
    <p:sldId id="374" r:id="rId12"/>
    <p:sldId id="375" r:id="rId13"/>
    <p:sldId id="376" r:id="rId14"/>
    <p:sldId id="377" r:id="rId15"/>
    <p:sldId id="378" r:id="rId16"/>
    <p:sldId id="379" r:id="rId17"/>
    <p:sldId id="380" r:id="rId18"/>
    <p:sldId id="381" r:id="rId19"/>
    <p:sldId id="382" r:id="rId20"/>
    <p:sldId id="383" r:id="rId21"/>
    <p:sldId id="384" r:id="rId22"/>
    <p:sldId id="299" r:id="rId23"/>
    <p:sldId id="300" r:id="rId24"/>
    <p:sldId id="385" r:id="rId25"/>
    <p:sldId id="386" r:id="rId26"/>
    <p:sldId id="387" r:id="rId27"/>
    <p:sldId id="388" r:id="rId28"/>
    <p:sldId id="394" r:id="rId29"/>
    <p:sldId id="395" r:id="rId30"/>
    <p:sldId id="340" r:id="rId31"/>
    <p:sldId id="391" r:id="rId32"/>
    <p:sldId id="272" r:id="rId33"/>
    <p:sldId id="281" r:id="rId34"/>
    <p:sldId id="282" r:id="rId35"/>
    <p:sldId id="283" r:id="rId36"/>
    <p:sldId id="284" r:id="rId37"/>
    <p:sldId id="285" r:id="rId38"/>
    <p:sldId id="274" r:id="rId39"/>
    <p:sldId id="275" r:id="rId40"/>
    <p:sldId id="276" r:id="rId41"/>
    <p:sldId id="277" r:id="rId42"/>
    <p:sldId id="335" r:id="rId43"/>
    <p:sldId id="279" r:id="rId44"/>
    <p:sldId id="280" r:id="rId45"/>
    <p:sldId id="262" r:id="rId46"/>
    <p:sldId id="263" r:id="rId47"/>
    <p:sldId id="265" r:id="rId48"/>
    <p:sldId id="320" r:id="rId49"/>
    <p:sldId id="321" r:id="rId50"/>
    <p:sldId id="266" r:id="rId51"/>
    <p:sldId id="286" r:id="rId52"/>
    <p:sldId id="359" r:id="rId53"/>
    <p:sldId id="392" r:id="rId54"/>
    <p:sldId id="361" r:id="rId55"/>
    <p:sldId id="362" r:id="rId56"/>
    <p:sldId id="397" r:id="rId57"/>
    <p:sldId id="364" r:id="rId58"/>
    <p:sldId id="363" r:id="rId59"/>
    <p:sldId id="260" r:id="rId60"/>
  </p:sldIdLst>
  <p:sldSz cx="9144000" cy="6858000" type="screen4x3"/>
  <p:notesSz cx="6797675" cy="9928225"/>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E6EDF6"/>
    <a:srgbClr val="D1F1FF"/>
    <a:srgbClr val="0000CC"/>
    <a:srgbClr val="FFFF99"/>
  </p:clrMru>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03" autoAdjust="0"/>
  </p:normalViewPr>
  <p:slideViewPr>
    <p:cSldViewPr>
      <p:cViewPr>
        <p:scale>
          <a:sx n="80" d="100"/>
          <a:sy n="80" d="100"/>
        </p:scale>
        <p:origin x="-202" y="-58"/>
      </p:cViewPr>
      <p:guideLst>
        <p:guide orient="horz" pos="2160"/>
        <p:guide pos="2880"/>
      </p:guideLst>
    </p:cSldViewPr>
  </p:slideViewPr>
  <p:notesTextViewPr>
    <p:cViewPr>
      <p:scale>
        <a:sx n="1" d="1"/>
        <a:sy n="1" d="1"/>
      </p:scale>
      <p:origin x="0" y="0"/>
    </p:cViewPr>
  </p:notesTextViewPr>
  <p:notesViewPr>
    <p:cSldViewPr>
      <p:cViewPr varScale="1">
        <p:scale>
          <a:sx n="84" d="100"/>
          <a:sy n="84" d="100"/>
        </p:scale>
        <p:origin x="-3804" y="-96"/>
      </p:cViewPr>
      <p:guideLst>
        <p:guide orient="horz" pos="3128"/>
        <p:guide pos="2141"/>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kumimoji="0" sz="1200" smtClean="0">
                <a:latin typeface="+mn-lt"/>
                <a:ea typeface="+mn-ea"/>
              </a:defRPr>
            </a:lvl1pPr>
          </a:lstStyle>
          <a:p>
            <a:pPr>
              <a:defRPr/>
            </a:pPr>
            <a:fld id="{1EDE7DBD-646A-4529-A5C3-0E0FB81893AB}" type="datetimeFigureOut">
              <a:rPr lang="zh-TW" altLang="en-US"/>
              <a:pPr>
                <a:defRPr/>
              </a:pPr>
              <a:t>2013/10/21</a:t>
            </a:fld>
            <a:endParaRPr lang="zh-TW" altLang="en-US"/>
          </a:p>
        </p:txBody>
      </p:sp>
      <p:sp>
        <p:nvSpPr>
          <p:cNvPr id="4" name="投影片圖像版面配置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79450" y="4716463"/>
            <a:ext cx="5438775" cy="4467225"/>
          </a:xfrm>
          <a:prstGeom prst="rect">
            <a:avLst/>
          </a:prstGeom>
        </p:spPr>
        <p:txBody>
          <a:bodyPr vert="horz" lIns="91440" tIns="45720" rIns="91440" bIns="45720"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fontAlgn="auto">
              <a:spcBef>
                <a:spcPts val="0"/>
              </a:spcBef>
              <a:spcAft>
                <a:spcPts val="0"/>
              </a:spcAft>
              <a:defRPr kumimoji="0" sz="1200" smtClean="0">
                <a:latin typeface="+mn-lt"/>
                <a:ea typeface="+mn-ea"/>
              </a:defRPr>
            </a:lvl1pPr>
          </a:lstStyle>
          <a:p>
            <a:pPr>
              <a:defRPr/>
            </a:pPr>
            <a:fld id="{7B35AA90-5D78-4604-8940-A80D0D3A0221}"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投影片圖像版面配置區 1"/>
          <p:cNvSpPr>
            <a:spLocks noGrp="1" noRot="1" noChangeAspect="1"/>
          </p:cNvSpPr>
          <p:nvPr>
            <p:ph type="sldImg"/>
          </p:nvPr>
        </p:nvSpPr>
        <p:spPr bwMode="auto">
          <a:noFill/>
          <a:ln>
            <a:solidFill>
              <a:srgbClr val="000000"/>
            </a:solidFill>
            <a:miter lim="800000"/>
            <a:headEnd/>
            <a:tailEnd/>
          </a:ln>
        </p:spPr>
      </p:sp>
      <p:sp>
        <p:nvSpPr>
          <p:cNvPr id="20482" name="備忘稿版面配置區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TW" altLang="en-US" smtClean="0"/>
          </a:p>
        </p:txBody>
      </p:sp>
      <p:sp>
        <p:nvSpPr>
          <p:cNvPr id="20483"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060AC9-87D6-40D0-8890-4F9723329BCB}" type="slidenum">
              <a:rPr lang="zh-TW" altLang="en-US"/>
              <a:pPr fontAlgn="base">
                <a:spcBef>
                  <a:spcPct val="0"/>
                </a:spcBef>
                <a:spcAft>
                  <a:spcPct val="0"/>
                </a:spcAft>
              </a:pPr>
              <a:t>6</a:t>
            </a:fld>
            <a:endParaRPr lang="en-US" altLang="zh-TW"/>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投影片圖像版面配置區 1"/>
          <p:cNvSpPr>
            <a:spLocks noGrp="1" noRot="1" noChangeAspect="1"/>
          </p:cNvSpPr>
          <p:nvPr>
            <p:ph type="sldImg"/>
          </p:nvPr>
        </p:nvSpPr>
        <p:spPr bwMode="auto">
          <a:noFill/>
          <a:ln>
            <a:solidFill>
              <a:srgbClr val="000000"/>
            </a:solidFill>
            <a:miter lim="800000"/>
            <a:headEnd/>
            <a:tailEnd/>
          </a:ln>
        </p:spPr>
      </p:sp>
      <p:sp>
        <p:nvSpPr>
          <p:cNvPr id="49154" name="備忘稿版面配置區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TW" altLang="en-US" smtClean="0"/>
          </a:p>
        </p:txBody>
      </p:sp>
      <p:sp>
        <p:nvSpPr>
          <p:cNvPr id="49155"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DD0867C-A987-4CBB-88AB-954E2C11D5B0}" type="slidenum">
              <a:rPr lang="zh-TW" altLang="en-US"/>
              <a:pPr fontAlgn="base">
                <a:spcBef>
                  <a:spcPct val="0"/>
                </a:spcBef>
                <a:spcAft>
                  <a:spcPct val="0"/>
                </a:spcAft>
              </a:pPr>
              <a:t>33</a:t>
            </a:fld>
            <a:endParaRPr lang="en-US" altLang="zh-TW"/>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投影片圖像版面配置區 1"/>
          <p:cNvSpPr>
            <a:spLocks noGrp="1" noRot="1" noChangeAspect="1"/>
          </p:cNvSpPr>
          <p:nvPr>
            <p:ph type="sldImg"/>
          </p:nvPr>
        </p:nvSpPr>
        <p:spPr bwMode="auto">
          <a:noFill/>
          <a:ln>
            <a:solidFill>
              <a:srgbClr val="000000"/>
            </a:solidFill>
            <a:miter lim="800000"/>
            <a:headEnd/>
            <a:tailEnd/>
          </a:ln>
        </p:spPr>
      </p:sp>
      <p:sp>
        <p:nvSpPr>
          <p:cNvPr id="51202" name="備忘稿版面配置區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zh-TW" smtClean="0"/>
              <a:t>US FDA </a:t>
            </a:r>
            <a:r>
              <a:rPr lang="zh-TW" altLang="zh-TW" smtClean="0"/>
              <a:t>網站</a:t>
            </a:r>
            <a:r>
              <a:rPr lang="en-US" altLang="zh-TW" smtClean="0"/>
              <a:t>Q&amp;A </a:t>
            </a:r>
            <a:endParaRPr lang="zh-TW" altLang="zh-TW" smtClean="0"/>
          </a:p>
          <a:p>
            <a:pPr>
              <a:spcBef>
                <a:spcPct val="0"/>
              </a:spcBef>
            </a:pPr>
            <a:r>
              <a:rPr lang="en-US" altLang="zh-TW" smtClean="0"/>
              <a:t>Questions and Answers about FDA’s Initiative Against Contaminated Weight Loss Products</a:t>
            </a:r>
            <a:endParaRPr lang="zh-TW" altLang="zh-TW" smtClean="0"/>
          </a:p>
          <a:p>
            <a:pPr>
              <a:spcBef>
                <a:spcPct val="0"/>
              </a:spcBef>
            </a:pPr>
            <a:r>
              <a:rPr lang="en-US" altLang="zh-TW" smtClean="0"/>
              <a:t> </a:t>
            </a:r>
            <a:endParaRPr lang="zh-TW" altLang="zh-TW" smtClean="0"/>
          </a:p>
          <a:p>
            <a:pPr>
              <a:spcBef>
                <a:spcPct val="0"/>
              </a:spcBef>
            </a:pPr>
            <a:r>
              <a:rPr lang="en-US" altLang="zh-TW" smtClean="0"/>
              <a:t>What is cetilistat and what are the associated risks?</a:t>
            </a:r>
            <a:endParaRPr lang="zh-TW" altLang="zh-TW" smtClean="0"/>
          </a:p>
          <a:p>
            <a:pPr>
              <a:spcBef>
                <a:spcPct val="0"/>
              </a:spcBef>
            </a:pPr>
            <a:r>
              <a:rPr lang="en-US" altLang="zh-TW" smtClean="0"/>
              <a:t> </a:t>
            </a:r>
            <a:endParaRPr lang="zh-TW" altLang="zh-TW" smtClean="0"/>
          </a:p>
          <a:p>
            <a:pPr>
              <a:spcBef>
                <a:spcPct val="0"/>
              </a:spcBef>
            </a:pPr>
            <a:r>
              <a:rPr lang="en-US" altLang="zh-TW" smtClean="0"/>
              <a:t>Cetilistat is an experimental obesity drug and is currently the subject of clinical trials in the U.S., Japan, and Europe. Because cetilistat is in clinical trials, there is no safety or efficacy profile for this drug. Consumers in certain populations, however, could face serious health risks if taking cetilistat. For example, transplant patients taking anti-rejection drugs could suffer organ rejection. Cetilistat is also contraindicated with warfarin and levothyroxine as this could cause increased risk of bleeding and hypothyroidism. The majority of adverse events associated with ingestion of cetilistat are gastrointestinal in nature; e.g., fecal incontinence, rectal discharge, and defecation urgency. Because cetilistat decreases the absorption of fat, this may result in fatty or oily stool which could lead to malabsorption of nutrients and vitamin deficiency. Other adverse events include skin and subcutaneous tissue disorders. Cetilstat may reduce serum concentrations of vitamin E, vitamin D, and beta-carotene. Other safety concerns include the development of gallstones and kidney stones.</a:t>
            </a:r>
            <a:endParaRPr lang="zh-TW" altLang="zh-TW" smtClean="0"/>
          </a:p>
          <a:p>
            <a:pPr>
              <a:spcBef>
                <a:spcPct val="0"/>
              </a:spcBef>
            </a:pPr>
            <a:endParaRPr lang="zh-TW" altLang="en-US" smtClean="0"/>
          </a:p>
        </p:txBody>
      </p:sp>
      <p:sp>
        <p:nvSpPr>
          <p:cNvPr id="51203"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994B49D-20CA-4916-881F-C5C0A79BB897}" type="slidenum">
              <a:rPr lang="zh-TW" altLang="en-US"/>
              <a:pPr fontAlgn="base">
                <a:spcBef>
                  <a:spcPct val="0"/>
                </a:spcBef>
                <a:spcAft>
                  <a:spcPct val="0"/>
                </a:spcAft>
              </a:pPr>
              <a:t>34</a:t>
            </a:fld>
            <a:endParaRPr lang="en-US" altLang="zh-TW"/>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lvl1pPr>
              <a:defRPr b="1">
                <a:solidFill>
                  <a:srgbClr val="0000CC"/>
                </a:solidFill>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F76C7629-719D-43E6-A62F-F82B32F7FFB6}" type="datetime1">
              <a:rPr lang="zh-TW" altLang="en-US"/>
              <a:pPr>
                <a:defRPr/>
              </a:pPr>
              <a:t>2013/10/21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B419CA37-0542-4765-95E3-8C0473C5F4B6}" type="slidenum">
              <a:rPr lang="zh-TW" altLang="en-US"/>
              <a:pPr>
                <a:defRPr/>
              </a:pPr>
              <a:t>‹#›</a:t>
            </a:fld>
            <a:endParaRPr lang="zh-TW"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4A2386EA-CE72-4B80-909D-8FBFD7AC3C52}" type="datetime1">
              <a:rPr lang="zh-TW" altLang="en-US"/>
              <a:pPr>
                <a:defRPr/>
              </a:pPr>
              <a:t>2013/10/21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FE3D4CD3-D687-4E22-AB78-3F30ECED49E3}"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E5EED55D-F0E1-4A71-8037-78243C252A28}" type="datetime1">
              <a:rPr lang="zh-TW" altLang="en-US"/>
              <a:pPr>
                <a:defRPr/>
              </a:pPr>
              <a:t>2013/10/21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AF83C86D-64D7-4D5E-8D69-6172A8E99F35}"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0FD503F6-080A-4820-9B18-389C875A283A}" type="datetime1">
              <a:rPr lang="zh-TW" altLang="en-US"/>
              <a:pPr>
                <a:defRPr/>
              </a:pPr>
              <a:t>2013/10/21</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1F7A949C-EAF9-480A-85DA-BAA9C07057EF}"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5C2F7DD3-F048-41C3-8FDC-B1F88EBDF850}" type="datetime1">
              <a:rPr lang="zh-TW" altLang="en-US"/>
              <a:pPr>
                <a:defRPr/>
              </a:pPr>
              <a:t>2013/10/21</a:t>
            </a:fld>
            <a:endParaRPr lang="zh-TW" altLang="en-US"/>
          </a:p>
        </p:txBody>
      </p:sp>
      <p:sp>
        <p:nvSpPr>
          <p:cNvPr id="8" name="頁尾版面配置區 7"/>
          <p:cNvSpPr>
            <a:spLocks noGrp="1"/>
          </p:cNvSpPr>
          <p:nvPr>
            <p:ph type="ftr" sz="quarter" idx="11"/>
          </p:nvPr>
        </p:nvSpPr>
        <p:spPr/>
        <p:txBody>
          <a:bodyPr/>
          <a:lstStyle>
            <a:lvl1pPr>
              <a:defRPr/>
            </a:lvl1pPr>
          </a:lstStyle>
          <a:p>
            <a:pPr>
              <a:defRPr/>
            </a:pPr>
            <a:endParaRPr lang="zh-TW" altLang="en-US"/>
          </a:p>
        </p:txBody>
      </p:sp>
      <p:sp>
        <p:nvSpPr>
          <p:cNvPr id="9" name="投影片編號版面配置區 8"/>
          <p:cNvSpPr>
            <a:spLocks noGrp="1"/>
          </p:cNvSpPr>
          <p:nvPr>
            <p:ph type="sldNum" sz="quarter" idx="12"/>
          </p:nvPr>
        </p:nvSpPr>
        <p:spPr/>
        <p:txBody>
          <a:bodyPr/>
          <a:lstStyle>
            <a:lvl1pPr>
              <a:defRPr/>
            </a:lvl1pPr>
          </a:lstStyle>
          <a:p>
            <a:pPr>
              <a:defRPr/>
            </a:pPr>
            <a:fld id="{E90714F4-A63C-482F-ADCE-288C23E2028C}"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9F9E1FCD-AAF7-4F83-846F-EE5F6F8B8D5C}" type="datetime1">
              <a:rPr lang="zh-TW" altLang="en-US"/>
              <a:pPr>
                <a:defRPr/>
              </a:pPr>
              <a:t>2013/10/21</a:t>
            </a:fld>
            <a:endParaRPr lang="zh-TW" altLang="en-US"/>
          </a:p>
        </p:txBody>
      </p:sp>
      <p:sp>
        <p:nvSpPr>
          <p:cNvPr id="4" name="頁尾版面配置區 3"/>
          <p:cNvSpPr>
            <a:spLocks noGrp="1"/>
          </p:cNvSpPr>
          <p:nvPr>
            <p:ph type="ftr" sz="quarter" idx="11"/>
          </p:nvPr>
        </p:nvSpPr>
        <p:spPr/>
        <p:txBody>
          <a:bodyPr/>
          <a:lstStyle>
            <a:lvl1pPr>
              <a:defRPr/>
            </a:lvl1pPr>
          </a:lstStyle>
          <a:p>
            <a:pPr>
              <a:defRPr/>
            </a:pPr>
            <a:endParaRPr lang="zh-TW" altLang="en-US"/>
          </a:p>
        </p:txBody>
      </p:sp>
      <p:sp>
        <p:nvSpPr>
          <p:cNvPr id="5" name="投影片編號版面配置區 4"/>
          <p:cNvSpPr>
            <a:spLocks noGrp="1"/>
          </p:cNvSpPr>
          <p:nvPr>
            <p:ph type="sldNum" sz="quarter" idx="12"/>
          </p:nvPr>
        </p:nvSpPr>
        <p:spPr/>
        <p:txBody>
          <a:bodyPr/>
          <a:lstStyle>
            <a:lvl1pPr>
              <a:defRPr/>
            </a:lvl1pPr>
          </a:lstStyle>
          <a:p>
            <a:pPr>
              <a:defRPr/>
            </a:pPr>
            <a:fld id="{15C7C87A-B41C-4EBB-A96B-5C25A1294CDC}"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頁尾版面配置區 4"/>
          <p:cNvSpPr>
            <a:spLocks noGrp="1"/>
          </p:cNvSpPr>
          <p:nvPr>
            <p:ph type="ftr" sz="quarter" idx="10"/>
          </p:nvPr>
        </p:nvSpPr>
        <p:spPr/>
        <p:txBody>
          <a:bodyPr/>
          <a:lstStyle>
            <a:lvl1pPr>
              <a:defRPr/>
            </a:lvl1pPr>
          </a:lstStyle>
          <a:p>
            <a:pPr>
              <a:defRPr/>
            </a:pPr>
            <a:endParaRPr lang="zh-TW" altLang="en-US"/>
          </a:p>
        </p:txBody>
      </p:sp>
      <p:sp>
        <p:nvSpPr>
          <p:cNvPr id="3" name="投影片編號版面配置區 5"/>
          <p:cNvSpPr>
            <a:spLocks noGrp="1"/>
          </p:cNvSpPr>
          <p:nvPr>
            <p:ph type="sldNum" sz="quarter" idx="11"/>
          </p:nvPr>
        </p:nvSpPr>
        <p:spPr/>
        <p:txBody>
          <a:bodyPr/>
          <a:lstStyle>
            <a:lvl1pPr>
              <a:defRPr/>
            </a:lvl1pPr>
          </a:lstStyle>
          <a:p>
            <a:pPr>
              <a:defRPr/>
            </a:pPr>
            <a:fld id="{52DB12FB-199F-49CC-B564-C5E03691B946}" type="slidenum">
              <a:rPr lang="zh-TW" altLang="en-US"/>
              <a:pPr>
                <a:defRPr/>
              </a:pPr>
              <a:t>‹#›</a:t>
            </a:fld>
            <a:endParaRPr lang="zh-TW"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034BC116-E72F-4055-A2CF-B46148FCD3B2}" type="datetime1">
              <a:rPr lang="zh-TW" altLang="en-US"/>
              <a:pPr>
                <a:defRPr/>
              </a:pPr>
              <a:t>2013/10/21</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9C2163E8-3B77-4D44-A0ED-B3F7AF9916EC}" type="slidenum">
              <a:rPr lang="zh-TW" altLang="en-US"/>
              <a:pPr>
                <a:defRPr/>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03D365DC-F98D-49C2-8DF1-9964DA648D9B}" type="datetime1">
              <a:rPr lang="zh-TW" altLang="en-US"/>
              <a:pPr>
                <a:defRPr/>
              </a:pPr>
              <a:t>2013/10/21</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63B85076-E0E3-4EC5-8A8B-021DFFD26C42}"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979D3C68-904F-4D33-9055-E5D64BE9BA57}" type="datetime1">
              <a:rPr lang="zh-TW" altLang="en-US"/>
              <a:pPr>
                <a:defRPr/>
              </a:pPr>
              <a:t>2013/10/21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1ED0CF02-1D07-4A7F-A22F-6D7CE73132E8}"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5185997B-F30F-4A5E-9EBB-A161D6AD4DAD}" type="datetime1">
              <a:rPr lang="zh-TW" altLang="en-US"/>
              <a:pPr>
                <a:defRPr/>
              </a:pPr>
              <a:t>2013/10/21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F775292D-83A4-4ABC-B024-4218DEFDA3A1}" type="slidenum">
              <a:rPr lang="zh-TW" altLang="en-US"/>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smtClean="0">
                <a:solidFill>
                  <a:schemeClr val="tx1">
                    <a:tint val="75000"/>
                  </a:schemeClr>
                </a:solidFill>
                <a:latin typeface="Times New Roman" pitchFamily="18" charset="0"/>
                <a:ea typeface="+mn-ea"/>
                <a:cs typeface="Times New Roman" pitchFamily="18" charset="0"/>
              </a:defRPr>
            </a:lvl1pPr>
          </a:lstStyle>
          <a:p>
            <a:pPr>
              <a:defRPr/>
            </a:pPr>
            <a:fld id="{024B4AD0-61BB-47EC-800E-A06A9565AF68}" type="slidenum">
              <a:rPr lang="zh-TW" altLang="en-US"/>
              <a:pPr>
                <a:defRPr/>
              </a:pPr>
              <a:t>‹#›</a:t>
            </a:fld>
            <a:endParaRPr lang="zh-TW" altLang="en-US" dirty="0"/>
          </a:p>
        </p:txBody>
      </p:sp>
      <p:pic>
        <p:nvPicPr>
          <p:cNvPr id="1030" name="Picture 6" descr="部徽"/>
          <p:cNvPicPr>
            <a:picLocks noChangeAspect="1" noChangeArrowheads="1"/>
          </p:cNvPicPr>
          <p:nvPr userDrawn="1"/>
        </p:nvPicPr>
        <p:blipFill>
          <a:blip r:embed="rId13"/>
          <a:srcRect/>
          <a:stretch>
            <a:fillRect/>
          </a:stretch>
        </p:blipFill>
        <p:spPr bwMode="auto">
          <a:xfrm>
            <a:off x="-55563" y="-20638"/>
            <a:ext cx="969963" cy="971551"/>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59" r:id="rId7"/>
    <p:sldLayoutId id="2147483666" r:id="rId8"/>
    <p:sldLayoutId id="2147483667" r:id="rId9"/>
    <p:sldLayoutId id="2147483668" r:id="rId10"/>
    <p:sldLayoutId id="2147483669" r:id="rId11"/>
  </p:sldLayoutIdLst>
  <p:timing>
    <p:tnLst>
      <p:par>
        <p:cTn id="1" dur="indefinite" restart="never" nodeType="tmRoot"/>
      </p:par>
    </p:tnLst>
  </p:timing>
  <p:hf hdr="0" ftr="0" dt="0"/>
  <p:txStyles>
    <p:titleStyle>
      <a:lvl1pPr algn="ctr" rtl="0" fontAlgn="base">
        <a:spcBef>
          <a:spcPct val="0"/>
        </a:spcBef>
        <a:spcAft>
          <a:spcPct val="0"/>
        </a:spcAft>
        <a:defRPr sz="4400" b="1" kern="1200">
          <a:solidFill>
            <a:srgbClr val="0000CC"/>
          </a:solidFill>
          <a:latin typeface="Times New Roman" pitchFamily="18" charset="0"/>
          <a:ea typeface="標楷體" pitchFamily="65" charset="-120"/>
          <a:cs typeface="+mj-cs"/>
        </a:defRPr>
      </a:lvl1pPr>
      <a:lvl2pPr algn="ctr" rtl="0" fontAlgn="base">
        <a:spcBef>
          <a:spcPct val="0"/>
        </a:spcBef>
        <a:spcAft>
          <a:spcPct val="0"/>
        </a:spcAft>
        <a:defRPr sz="4400" b="1">
          <a:solidFill>
            <a:srgbClr val="0000CC"/>
          </a:solidFill>
          <a:latin typeface="Times New Roman" pitchFamily="18" charset="0"/>
          <a:ea typeface="標楷體" pitchFamily="65" charset="-120"/>
        </a:defRPr>
      </a:lvl2pPr>
      <a:lvl3pPr algn="ctr" rtl="0" fontAlgn="base">
        <a:spcBef>
          <a:spcPct val="0"/>
        </a:spcBef>
        <a:spcAft>
          <a:spcPct val="0"/>
        </a:spcAft>
        <a:defRPr sz="4400" b="1">
          <a:solidFill>
            <a:srgbClr val="0000CC"/>
          </a:solidFill>
          <a:latin typeface="Times New Roman" pitchFamily="18" charset="0"/>
          <a:ea typeface="標楷體" pitchFamily="65" charset="-120"/>
        </a:defRPr>
      </a:lvl3pPr>
      <a:lvl4pPr algn="ctr" rtl="0" fontAlgn="base">
        <a:spcBef>
          <a:spcPct val="0"/>
        </a:spcBef>
        <a:spcAft>
          <a:spcPct val="0"/>
        </a:spcAft>
        <a:defRPr sz="4400" b="1">
          <a:solidFill>
            <a:srgbClr val="0000CC"/>
          </a:solidFill>
          <a:latin typeface="Times New Roman" pitchFamily="18" charset="0"/>
          <a:ea typeface="標楷體" pitchFamily="65" charset="-120"/>
        </a:defRPr>
      </a:lvl4pPr>
      <a:lvl5pPr algn="ctr" rtl="0" fontAlgn="base">
        <a:spcBef>
          <a:spcPct val="0"/>
        </a:spcBef>
        <a:spcAft>
          <a:spcPct val="0"/>
        </a:spcAft>
        <a:defRPr sz="4400" b="1">
          <a:solidFill>
            <a:srgbClr val="0000CC"/>
          </a:solidFill>
          <a:latin typeface="Times New Roman" pitchFamily="18" charset="0"/>
          <a:ea typeface="標楷體" pitchFamily="65" charset="-120"/>
        </a:defRPr>
      </a:lvl5pPr>
      <a:lvl6pPr marL="457200" algn="ctr" rtl="0" fontAlgn="base">
        <a:spcBef>
          <a:spcPct val="0"/>
        </a:spcBef>
        <a:spcAft>
          <a:spcPct val="0"/>
        </a:spcAft>
        <a:defRPr sz="4400" b="1">
          <a:solidFill>
            <a:srgbClr val="0000CC"/>
          </a:solidFill>
          <a:latin typeface="Times New Roman" pitchFamily="18" charset="0"/>
          <a:ea typeface="標楷體" pitchFamily="65" charset="-120"/>
        </a:defRPr>
      </a:lvl6pPr>
      <a:lvl7pPr marL="914400" algn="ctr" rtl="0" fontAlgn="base">
        <a:spcBef>
          <a:spcPct val="0"/>
        </a:spcBef>
        <a:spcAft>
          <a:spcPct val="0"/>
        </a:spcAft>
        <a:defRPr sz="4400" b="1">
          <a:solidFill>
            <a:srgbClr val="0000CC"/>
          </a:solidFill>
          <a:latin typeface="Times New Roman" pitchFamily="18" charset="0"/>
          <a:ea typeface="標楷體" pitchFamily="65" charset="-120"/>
        </a:defRPr>
      </a:lvl7pPr>
      <a:lvl8pPr marL="1371600" algn="ctr" rtl="0" fontAlgn="base">
        <a:spcBef>
          <a:spcPct val="0"/>
        </a:spcBef>
        <a:spcAft>
          <a:spcPct val="0"/>
        </a:spcAft>
        <a:defRPr sz="4400" b="1">
          <a:solidFill>
            <a:srgbClr val="0000CC"/>
          </a:solidFill>
          <a:latin typeface="Times New Roman" pitchFamily="18" charset="0"/>
          <a:ea typeface="標楷體" pitchFamily="65" charset="-120"/>
        </a:defRPr>
      </a:lvl8pPr>
      <a:lvl9pPr marL="1828800" algn="ctr" rtl="0" fontAlgn="base">
        <a:spcBef>
          <a:spcPct val="0"/>
        </a:spcBef>
        <a:spcAft>
          <a:spcPct val="0"/>
        </a:spcAft>
        <a:defRPr sz="4400" b="1">
          <a:solidFill>
            <a:srgbClr val="0000CC"/>
          </a:solidFill>
          <a:latin typeface="Times New Roman" pitchFamily="18" charset="0"/>
          <a:ea typeface="標楷體" pitchFamily="65" charset="-120"/>
        </a:defRPr>
      </a:lvl9pPr>
    </p:titleStyle>
    <p:bodyStyle>
      <a:lvl1pPr marL="457200" indent="-457200" algn="l" rtl="0" fontAlgn="base">
        <a:spcBef>
          <a:spcPct val="20000"/>
        </a:spcBef>
        <a:spcAft>
          <a:spcPct val="0"/>
        </a:spcAft>
        <a:buClr>
          <a:srgbClr val="0000CC"/>
        </a:buClr>
        <a:buFont typeface="Wingdings" pitchFamily="2" charset="2"/>
        <a:buChar char="n"/>
        <a:defRPr sz="3200" b="1" kern="1200">
          <a:solidFill>
            <a:schemeClr val="tx1"/>
          </a:solidFill>
          <a:latin typeface="Times New Roman" pitchFamily="18" charset="0"/>
          <a:ea typeface="標楷體" pitchFamily="65" charset="-120"/>
          <a:cs typeface="+mn-cs"/>
        </a:defRPr>
      </a:lvl1pPr>
      <a:lvl2pPr marL="742950" indent="-285750" algn="l" rtl="0" fontAlgn="base">
        <a:spcBef>
          <a:spcPct val="20000"/>
        </a:spcBef>
        <a:spcAft>
          <a:spcPct val="0"/>
        </a:spcAft>
        <a:buClr>
          <a:srgbClr val="FF0000"/>
        </a:buClr>
        <a:buFont typeface="Wingdings" pitchFamily="2" charset="2"/>
        <a:buChar char="u"/>
        <a:defRPr sz="2800" kern="1200">
          <a:solidFill>
            <a:schemeClr val="tx1"/>
          </a:solidFill>
          <a:latin typeface="Times New Roman" pitchFamily="18" charset="0"/>
          <a:ea typeface="標楷體" pitchFamily="65" charset="-120"/>
          <a:cs typeface="+mn-cs"/>
        </a:defRPr>
      </a:lvl2pPr>
      <a:lvl3pPr marL="1143000" indent="-228600" algn="l" rtl="0" fontAlgn="base">
        <a:spcBef>
          <a:spcPct val="20000"/>
        </a:spcBef>
        <a:spcAft>
          <a:spcPct val="0"/>
        </a:spcAft>
        <a:buFont typeface="Constantia" pitchFamily="18" charset="0"/>
        <a:buChar char="–"/>
        <a:defRPr sz="2400" kern="1200">
          <a:solidFill>
            <a:schemeClr val="tx1"/>
          </a:solidFill>
          <a:latin typeface="Times New Roman" pitchFamily="18" charset="0"/>
          <a:ea typeface="標楷體" pitchFamily="65" charset="-120"/>
          <a:cs typeface="+mn-cs"/>
        </a:defRPr>
      </a:lvl3pPr>
      <a:lvl4pPr marL="1600200" indent="-228600" algn="l" rtl="0" fontAlgn="base">
        <a:spcBef>
          <a:spcPct val="20000"/>
        </a:spcBef>
        <a:spcAft>
          <a:spcPct val="0"/>
        </a:spcAft>
        <a:buFont typeface="Wingdings" pitchFamily="2" charset="2"/>
        <a:buChar char="Ø"/>
        <a:defRPr sz="2000" b="1" kern="1200">
          <a:solidFill>
            <a:schemeClr val="tx1"/>
          </a:solidFill>
          <a:latin typeface="Times New Roman" pitchFamily="18" charset="0"/>
          <a:ea typeface="標楷體" pitchFamily="65" charset="-120"/>
          <a:cs typeface="+mn-cs"/>
        </a:defRPr>
      </a:lvl4pPr>
      <a:lvl5pPr marL="2057400" indent="-228600" algn="l" rtl="0" fontAlgn="base">
        <a:spcBef>
          <a:spcPct val="20000"/>
        </a:spcBef>
        <a:spcAft>
          <a:spcPct val="0"/>
        </a:spcAft>
        <a:buFont typeface="Arial" charset="0"/>
        <a:buChar char="»"/>
        <a:defRPr sz="2000" b="1" kern="1200">
          <a:solidFill>
            <a:schemeClr val="tx1"/>
          </a:solidFill>
          <a:latin typeface="Times New Roman" pitchFamily="18" charset="0"/>
          <a:ea typeface="標楷體"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650" y="0"/>
            <a:ext cx="7704138" cy="4176713"/>
          </a:xfrm>
        </p:spPr>
        <p:txBody>
          <a:bodyPr rtlCol="0">
            <a:noAutofit/>
          </a:bodyPr>
          <a:lstStyle/>
          <a:p>
            <a:pPr fontAlgn="auto">
              <a:spcAft>
                <a:spcPts val="0"/>
              </a:spcAft>
              <a:defRPr/>
            </a:pPr>
            <a:r>
              <a:rPr lang="zh-TW" altLang="en-US" sz="4800" dirty="0" smtClean="0">
                <a:latin typeface="+mj-ea"/>
              </a:rPr>
              <a:t>重大食品安全事件專案報告</a:t>
            </a:r>
            <a:endParaRPr lang="zh-TW" altLang="en-US" sz="4800" dirty="0">
              <a:latin typeface="+mj-ea"/>
            </a:endParaRPr>
          </a:p>
        </p:txBody>
      </p:sp>
      <p:sp>
        <p:nvSpPr>
          <p:cNvPr id="14338" name="Text Box 3"/>
          <p:cNvSpPr>
            <a:spLocks noGrp="1" noChangeArrowheads="1"/>
          </p:cNvSpPr>
          <p:nvPr>
            <p:ph type="subTitle" idx="1"/>
          </p:nvPr>
        </p:nvSpPr>
        <p:spPr>
          <a:xfrm>
            <a:off x="1331913" y="3716338"/>
            <a:ext cx="6400800" cy="2308225"/>
          </a:xfrm>
        </p:spPr>
        <p:txBody>
          <a:bodyPr>
            <a:spAutoFit/>
          </a:bodyPr>
          <a:lstStyle/>
          <a:p>
            <a:pPr eaLnBrk="0" hangingPunct="0">
              <a:lnSpc>
                <a:spcPct val="120000"/>
              </a:lnSpc>
            </a:pPr>
            <a:r>
              <a:rPr kumimoji="1" lang="zh-TW" altLang="en-US" sz="3600" smtClean="0">
                <a:solidFill>
                  <a:srgbClr val="0070C0"/>
                </a:solidFill>
                <a:latin typeface="標楷體" pitchFamily="65" charset="-120"/>
              </a:rPr>
              <a:t>衛生福利部</a:t>
            </a:r>
            <a:endParaRPr kumimoji="1" lang="en-US" altLang="zh-TW" sz="3600" smtClean="0">
              <a:solidFill>
                <a:srgbClr val="0070C0"/>
              </a:solidFill>
              <a:latin typeface="標楷體" pitchFamily="65" charset="-120"/>
            </a:endParaRPr>
          </a:p>
          <a:p>
            <a:pPr eaLnBrk="0" hangingPunct="0">
              <a:lnSpc>
                <a:spcPct val="120000"/>
              </a:lnSpc>
            </a:pPr>
            <a:r>
              <a:rPr kumimoji="1" lang="zh-TW" altLang="en-US" sz="3600" smtClean="0">
                <a:solidFill>
                  <a:srgbClr val="0070C0"/>
                </a:solidFill>
                <a:latin typeface="標楷體" pitchFamily="65" charset="-120"/>
              </a:rPr>
              <a:t>邱部長文達</a:t>
            </a:r>
          </a:p>
          <a:p>
            <a:pPr eaLnBrk="0" hangingPunct="0">
              <a:lnSpc>
                <a:spcPct val="120000"/>
              </a:lnSpc>
            </a:pPr>
            <a:r>
              <a:rPr kumimoji="1" lang="en-US" altLang="zh-TW" sz="3600" smtClean="0">
                <a:solidFill>
                  <a:srgbClr val="0070C0"/>
                </a:solidFill>
                <a:latin typeface="標楷體" pitchFamily="65" charset="-120"/>
              </a:rPr>
              <a:t>102</a:t>
            </a:r>
            <a:r>
              <a:rPr kumimoji="1" lang="zh-TW" altLang="en-US" sz="3600" smtClean="0">
                <a:solidFill>
                  <a:srgbClr val="0070C0"/>
                </a:solidFill>
                <a:latin typeface="標楷體" pitchFamily="65" charset="-120"/>
              </a:rPr>
              <a:t>年</a:t>
            </a:r>
            <a:r>
              <a:rPr kumimoji="1" lang="en-US" altLang="zh-TW" sz="3600" smtClean="0">
                <a:solidFill>
                  <a:srgbClr val="0070C0"/>
                </a:solidFill>
                <a:latin typeface="標楷體" pitchFamily="65" charset="-120"/>
              </a:rPr>
              <a:t>10</a:t>
            </a:r>
            <a:r>
              <a:rPr kumimoji="1" lang="zh-TW" altLang="en-US" sz="3600" smtClean="0">
                <a:solidFill>
                  <a:srgbClr val="0070C0"/>
                </a:solidFill>
                <a:latin typeface="標楷體" pitchFamily="65" charset="-120"/>
              </a:rPr>
              <a:t>月</a:t>
            </a:r>
            <a:r>
              <a:rPr kumimoji="1" lang="en-US" altLang="zh-TW" sz="3600" smtClean="0">
                <a:solidFill>
                  <a:srgbClr val="0070C0"/>
                </a:solidFill>
                <a:latin typeface="標楷體" pitchFamily="65" charset="-120"/>
              </a:rPr>
              <a:t>21</a:t>
            </a:r>
            <a:r>
              <a:rPr kumimoji="1" lang="zh-TW" altLang="en-US" sz="3600" smtClean="0">
                <a:solidFill>
                  <a:srgbClr val="0070C0"/>
                </a:solidFill>
                <a:latin typeface="標楷體" pitchFamily="65" charset="-120"/>
              </a:rPr>
              <a:t>日</a:t>
            </a:r>
          </a:p>
        </p:txBody>
      </p:sp>
      <p:sp>
        <p:nvSpPr>
          <p:cNvPr id="5" name="投影片編號版面配置區 4"/>
          <p:cNvSpPr>
            <a:spLocks noGrp="1"/>
          </p:cNvSpPr>
          <p:nvPr>
            <p:ph type="sldNum" sz="quarter" idx="12"/>
          </p:nvPr>
        </p:nvSpPr>
        <p:spPr/>
        <p:txBody>
          <a:bodyPr/>
          <a:lstStyle/>
          <a:p>
            <a:pPr>
              <a:defRPr/>
            </a:pPr>
            <a:fld id="{22785F50-408E-4DFD-8A68-71929DC88285}" type="slidenum">
              <a:rPr lang="zh-TW" altLang="en-US"/>
              <a:pPr>
                <a:defRPr/>
              </a:pPr>
              <a:t>1</a:t>
            </a:fld>
            <a:endParaRPr lang="zh-TW"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標題 1"/>
          <p:cNvSpPr>
            <a:spLocks noGrp="1"/>
          </p:cNvSpPr>
          <p:nvPr>
            <p:ph type="title"/>
          </p:nvPr>
        </p:nvSpPr>
        <p:spPr/>
        <p:txBody>
          <a:bodyPr/>
          <a:lstStyle/>
          <a:p>
            <a:r>
              <a:rPr lang="zh-TW" altLang="en-US" smtClean="0"/>
              <a:t>報告內容</a:t>
            </a:r>
          </a:p>
        </p:txBody>
      </p:sp>
      <p:sp>
        <p:nvSpPr>
          <p:cNvPr id="3" name="內容版面配置區 2"/>
          <p:cNvSpPr>
            <a:spLocks noGrp="1"/>
          </p:cNvSpPr>
          <p:nvPr>
            <p:ph idx="1"/>
          </p:nvPr>
        </p:nvSpPr>
        <p:spPr/>
        <p:txBody>
          <a:bodyPr rtlCol="0">
            <a:normAutofit/>
          </a:bodyPr>
          <a:lstStyle/>
          <a:p>
            <a:pPr marL="812800" indent="-812800" fontAlgn="auto">
              <a:spcAft>
                <a:spcPts val="0"/>
              </a:spcAft>
              <a:buFont typeface="Wingdings" pitchFamily="2" charset="2"/>
              <a:buNone/>
              <a:defRPr/>
            </a:pPr>
            <a:r>
              <a:rPr lang="zh-TW" altLang="en-US" dirty="0"/>
              <a:t>壹、塑化劑消費訴訟判決不符比例，無法達到社會</a:t>
            </a:r>
            <a:r>
              <a:rPr lang="zh-TW" altLang="en-US" dirty="0" smtClean="0"/>
              <a:t>期待</a:t>
            </a:r>
            <a:endParaRPr lang="en-US" altLang="zh-TW" dirty="0" smtClean="0"/>
          </a:p>
          <a:p>
            <a:pPr marL="812800" indent="-812800" fontAlgn="auto">
              <a:spcAft>
                <a:spcPts val="0"/>
              </a:spcAft>
              <a:buFont typeface="Wingdings" pitchFamily="2" charset="2"/>
              <a:buNone/>
              <a:defRPr/>
            </a:pPr>
            <a:r>
              <a:rPr lang="zh-TW" altLang="en-US" dirty="0"/>
              <a:t>貳、不鏽鋼食品器具之錳含量超</a:t>
            </a:r>
            <a:r>
              <a:rPr lang="zh-TW" altLang="en-US" dirty="0" smtClean="0"/>
              <a:t>量</a:t>
            </a:r>
            <a:endParaRPr lang="en-US" altLang="zh-TW" dirty="0" smtClean="0"/>
          </a:p>
          <a:p>
            <a:pPr marL="812800" indent="-812800" fontAlgn="auto">
              <a:spcAft>
                <a:spcPts val="0"/>
              </a:spcAft>
              <a:buFont typeface="Wingdings" pitchFamily="2" charset="2"/>
              <a:buNone/>
              <a:defRPr/>
            </a:pPr>
            <a:r>
              <a:rPr lang="zh-TW" altLang="en-US" dirty="0"/>
              <a:t>參、近期之食品及藥品安全</a:t>
            </a:r>
            <a:r>
              <a:rPr lang="zh-TW" altLang="en-US" dirty="0" smtClean="0"/>
              <a:t>事件</a:t>
            </a:r>
            <a:endParaRPr lang="en-US" altLang="zh-TW" dirty="0" smtClean="0"/>
          </a:p>
          <a:p>
            <a:pPr marL="800100" lvl="2" indent="0" fontAlgn="auto">
              <a:spcAft>
                <a:spcPts val="0"/>
              </a:spcAft>
              <a:buFont typeface="Constantia" pitchFamily="18" charset="0"/>
              <a:buNone/>
              <a:defRPr/>
            </a:pPr>
            <a:r>
              <a:rPr lang="en-US" altLang="zh-TW" dirty="0" smtClean="0"/>
              <a:t>1.</a:t>
            </a:r>
            <a:r>
              <a:rPr lang="zh-TW" altLang="en-US" dirty="0" smtClean="0"/>
              <a:t>橄欖油</a:t>
            </a:r>
            <a:r>
              <a:rPr lang="zh-TW" altLang="en-US" dirty="0"/>
              <a:t>混充其他油且添加銅葉綠素</a:t>
            </a:r>
          </a:p>
          <a:p>
            <a:pPr marL="800100" lvl="2" indent="0" fontAlgn="auto">
              <a:spcAft>
                <a:spcPts val="0"/>
              </a:spcAft>
              <a:buFont typeface="Constantia" pitchFamily="18" charset="0"/>
              <a:buNone/>
              <a:defRPr/>
            </a:pPr>
            <a:r>
              <a:rPr lang="en-US" altLang="zh-TW" dirty="0" smtClean="0"/>
              <a:t>2.</a:t>
            </a:r>
            <a:r>
              <a:rPr lang="zh-TW" altLang="en-US" dirty="0" smtClean="0"/>
              <a:t>「</a:t>
            </a:r>
            <a:r>
              <a:rPr lang="zh-TW" altLang="en-US" dirty="0"/>
              <a:t>威力纖</a:t>
            </a:r>
            <a:r>
              <a:rPr lang="en-US" altLang="zh-TW" dirty="0"/>
              <a:t>Plus</a:t>
            </a:r>
            <a:r>
              <a:rPr lang="zh-TW" altLang="en-US" dirty="0"/>
              <a:t>」，疑似添加偽禁藥</a:t>
            </a:r>
            <a:r>
              <a:rPr lang="en-US" altLang="zh-TW" dirty="0" err="1"/>
              <a:t>Cetilistat</a:t>
            </a:r>
            <a:endParaRPr lang="en-US" altLang="zh-TW" dirty="0"/>
          </a:p>
          <a:p>
            <a:pPr marL="800100" lvl="2" indent="0" fontAlgn="auto">
              <a:spcAft>
                <a:spcPts val="0"/>
              </a:spcAft>
              <a:buFont typeface="Constantia" pitchFamily="18" charset="0"/>
              <a:buNone/>
              <a:defRPr/>
            </a:pPr>
            <a:r>
              <a:rPr lang="en-US" altLang="zh-TW" dirty="0" smtClean="0"/>
              <a:t>3.</a:t>
            </a:r>
            <a:r>
              <a:rPr lang="zh-TW" altLang="en-US" dirty="0" smtClean="0"/>
              <a:t>媒體</a:t>
            </a:r>
            <a:r>
              <a:rPr lang="zh-TW" altLang="en-US" dirty="0"/>
              <a:t>報導”福島輻射魚把關不嚴”說明</a:t>
            </a:r>
          </a:p>
          <a:p>
            <a:pPr marL="800100" lvl="2" indent="0" fontAlgn="auto">
              <a:spcAft>
                <a:spcPts val="0"/>
              </a:spcAft>
              <a:buFont typeface="Constantia" pitchFamily="18" charset="0"/>
              <a:buNone/>
              <a:defRPr/>
            </a:pPr>
            <a:r>
              <a:rPr lang="en-US" altLang="zh-TW" dirty="0" smtClean="0"/>
              <a:t>4.</a:t>
            </a:r>
            <a:r>
              <a:rPr lang="zh-TW" altLang="en-US" dirty="0" smtClean="0"/>
              <a:t>生技</a:t>
            </a:r>
            <a:r>
              <a:rPr lang="zh-TW" altLang="en-US" dirty="0"/>
              <a:t>達人股份有限公司廣告不實案</a:t>
            </a:r>
          </a:p>
          <a:p>
            <a:pPr marL="800100" lvl="2" indent="0" fontAlgn="auto">
              <a:spcAft>
                <a:spcPts val="0"/>
              </a:spcAft>
              <a:buFont typeface="Constantia" pitchFamily="18" charset="0"/>
              <a:buNone/>
              <a:defRPr/>
            </a:pPr>
            <a:r>
              <a:rPr lang="en-US" altLang="zh-TW" dirty="0" smtClean="0"/>
              <a:t>5.</a:t>
            </a:r>
            <a:r>
              <a:rPr lang="zh-TW" altLang="en-US" dirty="0" smtClean="0"/>
              <a:t>免</a:t>
            </a:r>
            <a:r>
              <a:rPr lang="zh-TW" altLang="en-US" dirty="0"/>
              <a:t>洗餐盒使用甲苯擦拭事件</a:t>
            </a:r>
          </a:p>
          <a:p>
            <a:pPr marL="0" indent="0" fontAlgn="auto">
              <a:spcAft>
                <a:spcPts val="0"/>
              </a:spcAft>
              <a:buFont typeface="Wingdings" pitchFamily="2" charset="2"/>
              <a:buNone/>
              <a:defRPr/>
            </a:pPr>
            <a:endParaRPr lang="en-US" altLang="zh-TW" dirty="0" smtClean="0"/>
          </a:p>
          <a:p>
            <a:pPr marL="0" indent="0" fontAlgn="auto">
              <a:spcAft>
                <a:spcPts val="0"/>
              </a:spcAft>
              <a:buFont typeface="Wingdings" pitchFamily="2" charset="2"/>
              <a:buNone/>
              <a:defRPr/>
            </a:pPr>
            <a:endParaRPr lang="zh-TW" altLang="en-US" dirty="0"/>
          </a:p>
        </p:txBody>
      </p:sp>
      <p:sp>
        <p:nvSpPr>
          <p:cNvPr id="4" name="投影片編號版面配置區 3"/>
          <p:cNvSpPr>
            <a:spLocks noGrp="1"/>
          </p:cNvSpPr>
          <p:nvPr>
            <p:ph type="sldNum" sz="quarter" idx="12"/>
          </p:nvPr>
        </p:nvSpPr>
        <p:spPr/>
        <p:txBody>
          <a:bodyPr/>
          <a:lstStyle/>
          <a:p>
            <a:pPr>
              <a:defRPr/>
            </a:pPr>
            <a:fld id="{30150832-B635-4432-A83A-72F652208685}" type="slidenum">
              <a:rPr lang="zh-TW" altLang="en-US"/>
              <a:pPr>
                <a:defRPr/>
              </a:pPr>
              <a:t>2</a:t>
            </a:fld>
            <a:endParaRPr lang="zh-TW" altLang="en-US"/>
          </a:p>
        </p:txBody>
      </p:sp>
      <p:sp>
        <p:nvSpPr>
          <p:cNvPr id="15364" name="內容版面配置區 2"/>
          <p:cNvSpPr txBox="1">
            <a:spLocks/>
          </p:cNvSpPr>
          <p:nvPr/>
        </p:nvSpPr>
        <p:spPr bwMode="auto">
          <a:xfrm>
            <a:off x="755650" y="3860800"/>
            <a:ext cx="8229600" cy="4525963"/>
          </a:xfrm>
          <a:prstGeom prst="rect">
            <a:avLst/>
          </a:prstGeom>
          <a:noFill/>
          <a:ln w="9525">
            <a:noFill/>
            <a:miter lim="800000"/>
            <a:headEnd/>
            <a:tailEnd/>
          </a:ln>
        </p:spPr>
        <p:txBody>
          <a:bodyPr/>
          <a:lstStyle/>
          <a:p>
            <a:pPr>
              <a:spcBef>
                <a:spcPct val="20000"/>
              </a:spcBef>
              <a:buFont typeface="Arial" charset="0"/>
              <a:buNone/>
            </a:pPr>
            <a:r>
              <a:rPr kumimoji="0" lang="zh-TW" altLang="en-US" sz="3200" b="1">
                <a:latin typeface="Constantia" pitchFamily="18" charset="0"/>
                <a:ea typeface="標楷體" pitchFamily="65" charset="-120"/>
              </a:rPr>
              <a:t/>
            </a:r>
            <a:br>
              <a:rPr kumimoji="0" lang="zh-TW" altLang="en-US" sz="3200" b="1">
                <a:latin typeface="Constantia" pitchFamily="18" charset="0"/>
                <a:ea typeface="標楷體" pitchFamily="65" charset="-120"/>
              </a:rPr>
            </a:br>
            <a:endParaRPr kumimoji="0" lang="zh-TW" altLang="en-US" sz="3200" b="1">
              <a:latin typeface="Constantia" pitchFamily="18" charset="0"/>
              <a:ea typeface="標楷體" pitchFamily="65" charset="-12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標題 5"/>
          <p:cNvSpPr>
            <a:spLocks noGrp="1"/>
          </p:cNvSpPr>
          <p:nvPr>
            <p:ph type="ctrTitle"/>
          </p:nvPr>
        </p:nvSpPr>
        <p:spPr>
          <a:xfrm>
            <a:off x="685800" y="1412875"/>
            <a:ext cx="7772400" cy="2376488"/>
          </a:xfrm>
        </p:spPr>
        <p:txBody>
          <a:bodyPr/>
          <a:lstStyle/>
          <a:p>
            <a:pPr marL="1169988" indent="-1169988" algn="l"/>
            <a:r>
              <a:rPr lang="zh-TW" altLang="en-US" smtClean="0"/>
              <a:t>壹、塑化劑消費訴訟判決不符比例，無法達到社會期待</a:t>
            </a:r>
          </a:p>
        </p:txBody>
      </p:sp>
      <p:sp>
        <p:nvSpPr>
          <p:cNvPr id="8" name="投影片編號版面配置區 7"/>
          <p:cNvSpPr>
            <a:spLocks noGrp="1"/>
          </p:cNvSpPr>
          <p:nvPr>
            <p:ph type="sldNum" sz="quarter" idx="12"/>
          </p:nvPr>
        </p:nvSpPr>
        <p:spPr/>
        <p:txBody>
          <a:bodyPr/>
          <a:lstStyle/>
          <a:p>
            <a:pPr>
              <a:defRPr/>
            </a:pPr>
            <a:fld id="{EDB431F5-8CD0-4990-A111-8077F43130CA}" type="slidenum">
              <a:rPr lang="zh-TW" altLang="en-US"/>
              <a:pPr>
                <a:defRPr/>
              </a:pPr>
              <a:t>3</a:t>
            </a:fld>
            <a:endParaRPr lang="zh-TW"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標題 1"/>
          <p:cNvSpPr>
            <a:spLocks noGrp="1"/>
          </p:cNvSpPr>
          <p:nvPr>
            <p:ph type="title"/>
          </p:nvPr>
        </p:nvSpPr>
        <p:spPr>
          <a:xfrm>
            <a:off x="0" y="14288"/>
            <a:ext cx="9144000" cy="985837"/>
          </a:xfrm>
        </p:spPr>
        <p:txBody>
          <a:bodyPr/>
          <a:lstStyle/>
          <a:p>
            <a:r>
              <a:rPr lang="zh-TW" altLang="zh-TW" smtClean="0">
                <a:latin typeface="標楷體" pitchFamily="65" charset="-120"/>
              </a:rPr>
              <a:t>背景說明</a:t>
            </a:r>
            <a:endParaRPr lang="zh-TW" altLang="en-US" smtClean="0">
              <a:latin typeface="標楷體" pitchFamily="65" charset="-120"/>
            </a:endParaRPr>
          </a:p>
        </p:txBody>
      </p:sp>
      <p:sp>
        <p:nvSpPr>
          <p:cNvPr id="17410" name="內容版面配置區 2"/>
          <p:cNvSpPr>
            <a:spLocks noGrp="1"/>
          </p:cNvSpPr>
          <p:nvPr>
            <p:ph idx="1"/>
          </p:nvPr>
        </p:nvSpPr>
        <p:spPr/>
        <p:txBody>
          <a:bodyPr/>
          <a:lstStyle/>
          <a:p>
            <a:r>
              <a:rPr lang="en-US" altLang="zh-TW" sz="2800" smtClean="0"/>
              <a:t>100</a:t>
            </a:r>
            <a:r>
              <a:rPr lang="zh-TW" altLang="zh-TW" sz="2800" smtClean="0"/>
              <a:t>年爆發塑化劑</a:t>
            </a:r>
            <a:r>
              <a:rPr lang="zh-TW" altLang="en-US" sz="2800" smtClean="0"/>
              <a:t>污染食品事件，</a:t>
            </a:r>
            <a:r>
              <a:rPr lang="zh-TW" altLang="zh-TW" sz="2800" smtClean="0"/>
              <a:t>消基會代消費者提起團體訴訟向廠商求償</a:t>
            </a:r>
            <a:r>
              <a:rPr lang="en-US" altLang="zh-TW" sz="2800" smtClean="0"/>
              <a:t>24</a:t>
            </a:r>
            <a:r>
              <a:rPr lang="zh-TW" altLang="zh-TW" sz="2800" smtClean="0"/>
              <a:t>億</a:t>
            </a:r>
            <a:r>
              <a:rPr lang="zh-TW" altLang="en-US" sz="2800" smtClean="0"/>
              <a:t>，</a:t>
            </a:r>
            <a:r>
              <a:rPr lang="zh-TW" altLang="zh-TW" sz="2800" smtClean="0"/>
              <a:t>於</a:t>
            </a:r>
            <a:r>
              <a:rPr lang="zh-TW" altLang="en-US" sz="2800" smtClean="0"/>
              <a:t>本年</a:t>
            </a:r>
            <a:r>
              <a:rPr lang="en-US" altLang="zh-TW" sz="2800" smtClean="0"/>
              <a:t>10</a:t>
            </a:r>
            <a:r>
              <a:rPr lang="zh-TW" altLang="zh-TW" sz="2800" smtClean="0"/>
              <a:t>月</a:t>
            </a:r>
            <a:r>
              <a:rPr lang="en-US" altLang="zh-TW" sz="2800" smtClean="0"/>
              <a:t>17</a:t>
            </a:r>
            <a:r>
              <a:rPr lang="zh-TW" altLang="zh-TW" sz="2800" smtClean="0"/>
              <a:t>日由新北地院宣判判賠</a:t>
            </a:r>
            <a:r>
              <a:rPr lang="en-US" altLang="zh-TW" sz="2800" smtClean="0"/>
              <a:t>120</a:t>
            </a:r>
            <a:r>
              <a:rPr lang="zh-TW" altLang="zh-TW" sz="2800" smtClean="0"/>
              <a:t>萬</a:t>
            </a:r>
            <a:r>
              <a:rPr lang="zh-TW" altLang="en-US" sz="2800" smtClean="0"/>
              <a:t>。</a:t>
            </a:r>
            <a:endParaRPr lang="en-US" altLang="zh-TW" sz="2800" smtClean="0"/>
          </a:p>
          <a:p>
            <a:r>
              <a:rPr lang="zh-TW" altLang="zh-TW" sz="2800" smtClean="0"/>
              <a:t>法官</a:t>
            </a:r>
            <a:r>
              <a:rPr lang="zh-TW" altLang="en-US" sz="2800" smtClean="0"/>
              <a:t>認為</a:t>
            </a:r>
            <a:r>
              <a:rPr lang="zh-TW" altLang="zh-TW" sz="2800" smtClean="0"/>
              <a:t>塑化劑</a:t>
            </a:r>
            <a:r>
              <a:rPr lang="en-US" altLang="zh-TW" sz="2800" smtClean="0"/>
              <a:t>DEHP</a:t>
            </a:r>
            <a:r>
              <a:rPr lang="zh-TW" altLang="zh-TW" sz="2800" smtClean="0"/>
              <a:t>、</a:t>
            </a:r>
            <a:r>
              <a:rPr lang="en-US" altLang="zh-TW" sz="2800" smtClean="0"/>
              <a:t>DINP</a:t>
            </a:r>
            <a:r>
              <a:rPr lang="zh-TW" altLang="zh-TW" sz="2800" smtClean="0"/>
              <a:t>等會在短期間內經人體代謝排出，對於健康並未造成</a:t>
            </a:r>
            <a:r>
              <a:rPr lang="zh-TW" altLang="en-US" sz="2800" smtClean="0"/>
              <a:t>立即</a:t>
            </a:r>
            <a:r>
              <a:rPr lang="zh-TW" altLang="zh-TW" sz="2800" smtClean="0"/>
              <a:t>損害</a:t>
            </a:r>
            <a:r>
              <a:rPr lang="zh-TW" altLang="en-US" sz="2800" smtClean="0"/>
              <a:t>，且</a:t>
            </a:r>
            <a:r>
              <a:rPr lang="zh-TW" altLang="zh-TW" sz="2800" smtClean="0"/>
              <a:t>消費者並未提出明確損害事證，故僅判賠商品價金</a:t>
            </a:r>
            <a:r>
              <a:rPr lang="en-US" altLang="zh-TW" sz="2800" smtClean="0"/>
              <a:t>120</a:t>
            </a:r>
            <a:r>
              <a:rPr lang="zh-TW" altLang="zh-TW" sz="2800" smtClean="0"/>
              <a:t>多萬元。</a:t>
            </a:r>
          </a:p>
          <a:p>
            <a:endParaRPr lang="zh-TW" altLang="en-US" sz="2800" smtClean="0">
              <a:latin typeface="標楷體" pitchFamily="65" charset="-120"/>
            </a:endParaRPr>
          </a:p>
        </p:txBody>
      </p:sp>
      <p:sp>
        <p:nvSpPr>
          <p:cNvPr id="4" name="投影片編號版面配置區 3"/>
          <p:cNvSpPr>
            <a:spLocks noGrp="1"/>
          </p:cNvSpPr>
          <p:nvPr>
            <p:ph type="sldNum" sz="quarter" idx="12"/>
          </p:nvPr>
        </p:nvSpPr>
        <p:spPr/>
        <p:txBody>
          <a:bodyPr/>
          <a:lstStyle/>
          <a:p>
            <a:pPr>
              <a:defRPr/>
            </a:pPr>
            <a:fld id="{DA0F662B-2C75-4167-A4F3-6D7521AA5736}" type="slidenum">
              <a:rPr lang="zh-TW" altLang="en-US"/>
              <a:pPr>
                <a:defRPr/>
              </a:pPr>
              <a:t>4</a:t>
            </a:fld>
            <a:endParaRPr lang="zh-TW"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投影片編號版面配置區 3"/>
          <p:cNvSpPr>
            <a:spLocks noGrp="1"/>
          </p:cNvSpPr>
          <p:nvPr>
            <p:ph type="sldNum" sz="quarter" idx="11"/>
          </p:nvPr>
        </p:nvSpPr>
        <p:spPr bwMode="auto">
          <a:xfrm>
            <a:off x="6248400" y="6492875"/>
            <a:ext cx="28956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68A66742-4A83-4239-A8E9-DBF465F6CC3C}" type="slidenum">
              <a:rPr kumimoji="1" lang="zh-TW" altLang="en-US">
                <a:solidFill>
                  <a:schemeClr val="tx1"/>
                </a:solidFill>
                <a:latin typeface="Arial" charset="0"/>
                <a:ea typeface="新細明體" charset="-120"/>
              </a:rPr>
              <a:pPr fontAlgn="base">
                <a:spcBef>
                  <a:spcPct val="0"/>
                </a:spcBef>
                <a:spcAft>
                  <a:spcPct val="0"/>
                </a:spcAft>
              </a:pPr>
              <a:t>5</a:t>
            </a:fld>
            <a:endParaRPr kumimoji="1" lang="en-US" altLang="zh-TW">
              <a:solidFill>
                <a:schemeClr val="tx1"/>
              </a:solidFill>
              <a:latin typeface="Arial" charset="0"/>
              <a:ea typeface="新細明體" charset="-120"/>
            </a:endParaRPr>
          </a:p>
        </p:txBody>
      </p:sp>
      <p:sp>
        <p:nvSpPr>
          <p:cNvPr id="7170" name="標題 1"/>
          <p:cNvSpPr>
            <a:spLocks noGrp="1"/>
          </p:cNvSpPr>
          <p:nvPr>
            <p:ph type="title" idx="4294967295"/>
          </p:nvPr>
        </p:nvSpPr>
        <p:spPr>
          <a:xfrm>
            <a:off x="11113" y="333375"/>
            <a:ext cx="9147175" cy="758825"/>
          </a:xfrm>
        </p:spPr>
        <p:txBody>
          <a:bodyPr rtlCol="0">
            <a:normAutofit/>
          </a:bodyPr>
          <a:lstStyle/>
          <a:p>
            <a:pPr fontAlgn="auto">
              <a:spcAft>
                <a:spcPts val="0"/>
              </a:spcAft>
              <a:defRPr/>
            </a:pPr>
            <a:r>
              <a:rPr lang="zh-TW" altLang="en-US" sz="3200" dirty="0" smtClean="0">
                <a:latin typeface="標楷體" panose="03000509000000000000" pitchFamily="65" charset="-120"/>
                <a:cs typeface="+mn-cs"/>
              </a:rPr>
              <a:t>塑化劑</a:t>
            </a:r>
            <a:r>
              <a:rPr lang="en-US" altLang="zh-TW" sz="3200" dirty="0" smtClean="0">
                <a:cs typeface="Times New Roman" pitchFamily="18" charset="0"/>
              </a:rPr>
              <a:t>(</a:t>
            </a:r>
            <a:r>
              <a:rPr lang="en-US" altLang="zh-TW" sz="3600" dirty="0" smtClean="0">
                <a:cs typeface="Times New Roman" pitchFamily="18" charset="0"/>
              </a:rPr>
              <a:t>DEHP</a:t>
            </a:r>
            <a:r>
              <a:rPr lang="en-US" altLang="zh-TW" sz="3200" dirty="0" smtClean="0">
                <a:cs typeface="Times New Roman" pitchFamily="18" charset="0"/>
              </a:rPr>
              <a:t>)</a:t>
            </a:r>
            <a:r>
              <a:rPr lang="zh-TW" altLang="en-US" sz="3200" dirty="0" smtClean="0">
                <a:latin typeface="標楷體" panose="03000509000000000000" pitchFamily="65" charset="-120"/>
                <a:cs typeface="+mn-cs"/>
              </a:rPr>
              <a:t>對</a:t>
            </a:r>
            <a:r>
              <a:rPr lang="zh-TW" altLang="en-US" sz="3200" dirty="0">
                <a:latin typeface="標楷體" panose="03000509000000000000" pitchFamily="65" charset="-120"/>
                <a:cs typeface="+mn-cs"/>
              </a:rPr>
              <a:t>健康之危害</a:t>
            </a:r>
            <a:r>
              <a:rPr lang="zh-TW" altLang="en-US" sz="3200" dirty="0" smtClean="0">
                <a:latin typeface="標楷體" panose="03000509000000000000" pitchFamily="65" charset="-120"/>
                <a:cs typeface="+mn-cs"/>
              </a:rPr>
              <a:t>風險 </a:t>
            </a:r>
            <a:endParaRPr lang="zh-TW" altLang="en-US" sz="3200" dirty="0">
              <a:latin typeface="標楷體" panose="03000509000000000000" pitchFamily="65" charset="-120"/>
              <a:cs typeface="+mn-cs"/>
            </a:endParaRPr>
          </a:p>
        </p:txBody>
      </p:sp>
      <p:sp>
        <p:nvSpPr>
          <p:cNvPr id="34820" name="內容版面配置區 2"/>
          <p:cNvSpPr>
            <a:spLocks noGrp="1"/>
          </p:cNvSpPr>
          <p:nvPr>
            <p:ph idx="4294967295"/>
          </p:nvPr>
        </p:nvSpPr>
        <p:spPr>
          <a:xfrm>
            <a:off x="539750" y="981075"/>
            <a:ext cx="7993063" cy="5400675"/>
          </a:xfrm>
        </p:spPr>
        <p:txBody>
          <a:bodyPr rtlCol="0">
            <a:normAutofit lnSpcReduction="10000"/>
          </a:bodyPr>
          <a:lstStyle/>
          <a:p>
            <a:pPr fontAlgn="auto">
              <a:lnSpc>
                <a:spcPct val="80000"/>
              </a:lnSpc>
              <a:spcAft>
                <a:spcPts val="0"/>
              </a:spcAft>
              <a:buFont typeface="Arial" pitchFamily="34" charset="0"/>
              <a:buNone/>
              <a:defRPr/>
            </a:pPr>
            <a:endParaRPr lang="en-US" altLang="zh-TW" sz="2800" dirty="0" smtClean="0"/>
          </a:p>
          <a:p>
            <a:pPr fontAlgn="auto">
              <a:lnSpc>
                <a:spcPct val="80000"/>
              </a:lnSpc>
              <a:spcAft>
                <a:spcPts val="0"/>
              </a:spcAft>
              <a:defRPr/>
            </a:pPr>
            <a:r>
              <a:rPr lang="zh-TW" altLang="en-US" sz="2800" dirty="0">
                <a:latin typeface="標楷體" panose="03000509000000000000" pitchFamily="65" charset="-120"/>
              </a:rPr>
              <a:t>塑化劑</a:t>
            </a:r>
            <a:r>
              <a:rPr lang="zh-TW" altLang="en-US" sz="2800" dirty="0" smtClean="0"/>
              <a:t>對健康的影響：</a:t>
            </a:r>
            <a:endParaRPr lang="zh-TW" altLang="en-US" sz="2100" dirty="0" smtClean="0"/>
          </a:p>
          <a:p>
            <a:pPr lvl="1" fontAlgn="auto">
              <a:lnSpc>
                <a:spcPct val="115000"/>
              </a:lnSpc>
              <a:spcAft>
                <a:spcPts val="0"/>
              </a:spcAft>
              <a:defRPr/>
            </a:pPr>
            <a:r>
              <a:rPr lang="zh-TW" altLang="en-US" sz="2000" b="1" dirty="0" smtClean="0">
                <a:solidFill>
                  <a:srgbClr val="FF0000"/>
                </a:solidFill>
              </a:rPr>
              <a:t>世界衛生組織表示，塑化劑並不至於對人體健康造成立即危害，長期大量攝取才會對人體健康造成慢性影響</a:t>
            </a:r>
            <a:r>
              <a:rPr lang="zh-TW" altLang="en-US" sz="2000" dirty="0" smtClean="0"/>
              <a:t>。</a:t>
            </a:r>
          </a:p>
          <a:p>
            <a:pPr lvl="1" fontAlgn="auto">
              <a:lnSpc>
                <a:spcPct val="115000"/>
              </a:lnSpc>
              <a:spcAft>
                <a:spcPts val="0"/>
              </a:spcAft>
              <a:defRPr/>
            </a:pPr>
            <a:r>
              <a:rPr lang="zh-TW" altLang="en-US" sz="2000" dirty="0" smtClean="0"/>
              <a:t>停止暴露後</a:t>
            </a:r>
            <a:r>
              <a:rPr lang="zh-TW" altLang="en-US" sz="2000" dirty="0"/>
              <a:t>，在</a:t>
            </a:r>
            <a:r>
              <a:rPr lang="en-US" altLang="zh-TW" sz="2000" dirty="0"/>
              <a:t>12~24</a:t>
            </a:r>
            <a:r>
              <a:rPr lang="zh-TW" altLang="en-US" sz="2000" dirty="0"/>
              <a:t>小時內約有一半的量可快速代謝藉由尿液排出體外；絕大部分的</a:t>
            </a:r>
            <a:r>
              <a:rPr lang="en-US" altLang="zh-TW" sz="2000" dirty="0"/>
              <a:t>DEHP</a:t>
            </a:r>
            <a:r>
              <a:rPr lang="zh-TW" altLang="en-US" sz="2000" dirty="0"/>
              <a:t>可於</a:t>
            </a:r>
            <a:r>
              <a:rPr lang="en-US" altLang="zh-TW" sz="2000" dirty="0"/>
              <a:t>24~48</a:t>
            </a:r>
            <a:r>
              <a:rPr lang="zh-TW" altLang="en-US" sz="2000" dirty="0"/>
              <a:t>小時由尿液或糞便排出。</a:t>
            </a:r>
            <a:endParaRPr lang="zh-TW" altLang="en-US" sz="2000" dirty="0" smtClean="0"/>
          </a:p>
          <a:p>
            <a:pPr lvl="1" fontAlgn="auto">
              <a:lnSpc>
                <a:spcPct val="115000"/>
              </a:lnSpc>
              <a:spcAft>
                <a:spcPts val="0"/>
              </a:spcAft>
              <a:defRPr/>
            </a:pPr>
            <a:r>
              <a:rPr lang="zh-TW" altLang="en-US" sz="2000" dirty="0" smtClean="0"/>
              <a:t>毒性：急性毒性低，但長期大量暴露下，可能具有干擾內分泌系統及環境荷爾蒙效應。</a:t>
            </a:r>
            <a:endParaRPr lang="en-US" altLang="zh-TW" sz="2000" dirty="0" smtClean="0"/>
          </a:p>
          <a:p>
            <a:pPr lvl="1" fontAlgn="auto">
              <a:lnSpc>
                <a:spcPct val="115000"/>
              </a:lnSpc>
              <a:spcAft>
                <a:spcPts val="0"/>
              </a:spcAft>
              <a:defRPr/>
            </a:pPr>
            <a:r>
              <a:rPr lang="zh-TW" altLang="en-US" sz="2000" dirty="0" smtClean="0"/>
              <a:t>致癌性：曾在動物實驗中，發現長期大量的暴露會誘發肝癌；但對</a:t>
            </a:r>
            <a:r>
              <a:rPr lang="zh-TW" altLang="en-US" sz="2000" b="1" dirty="0" smtClean="0">
                <a:solidFill>
                  <a:srgbClr val="FF0000"/>
                </a:solidFill>
              </a:rPr>
              <a:t>人類致癌性之影響尚無證據</a:t>
            </a:r>
            <a:r>
              <a:rPr lang="zh-TW" altLang="zh-TW" sz="2000" dirty="0" smtClean="0">
                <a:solidFill>
                  <a:srgbClr val="000000"/>
                </a:solidFill>
                <a:cs typeface="Times New Roman" pitchFamily="18" charset="0"/>
              </a:rPr>
              <a:t>。</a:t>
            </a:r>
            <a:endParaRPr lang="en-US" altLang="zh-TW" sz="2000" dirty="0" smtClean="0">
              <a:solidFill>
                <a:srgbClr val="000000"/>
              </a:solidFill>
              <a:cs typeface="Times New Roman" pitchFamily="18" charset="0"/>
            </a:endParaRPr>
          </a:p>
          <a:p>
            <a:pPr lvl="1" fontAlgn="auto">
              <a:lnSpc>
                <a:spcPct val="115000"/>
              </a:lnSpc>
              <a:spcAft>
                <a:spcPts val="0"/>
              </a:spcAft>
              <a:defRPr/>
            </a:pPr>
            <a:r>
              <a:rPr lang="zh-TW" altLang="en-US" sz="2000" dirty="0" smtClean="0"/>
              <a:t>生殖毒性：長期高劑量暴露時具有生殖毒性</a:t>
            </a:r>
            <a:r>
              <a:rPr lang="zh-TW" altLang="zh-TW" sz="2000" dirty="0" smtClean="0">
                <a:solidFill>
                  <a:srgbClr val="000000"/>
                </a:solidFill>
                <a:cs typeface="Times New Roman" pitchFamily="18" charset="0"/>
              </a:rPr>
              <a:t>。</a:t>
            </a:r>
            <a:endParaRPr lang="zh-TW" altLang="en-US" sz="2000" dirty="0" smtClean="0">
              <a:solidFill>
                <a:srgbClr val="000000"/>
              </a:solidFill>
              <a:cs typeface="Times New Roman" pitchFamily="18" charset="0"/>
            </a:endParaRPr>
          </a:p>
          <a:p>
            <a:pPr lvl="1" fontAlgn="auto">
              <a:lnSpc>
                <a:spcPct val="115000"/>
              </a:lnSpc>
              <a:spcAft>
                <a:spcPts val="0"/>
              </a:spcAft>
              <a:defRPr/>
            </a:pPr>
            <a:r>
              <a:rPr lang="zh-TW" altLang="en-US" sz="2000" dirty="0" smtClean="0"/>
              <a:t>世界各國對</a:t>
            </a:r>
            <a:r>
              <a:rPr lang="en-US" altLang="zh-TW" sz="2000" dirty="0" smtClean="0"/>
              <a:t>DEHP</a:t>
            </a:r>
            <a:r>
              <a:rPr lang="zh-TW" altLang="en-US" sz="2000" dirty="0" smtClean="0"/>
              <a:t>規範的每日可容忍攝取</a:t>
            </a:r>
            <a:r>
              <a:rPr lang="zh-TW" altLang="en-US" sz="2000" dirty="0"/>
              <a:t>量上限</a:t>
            </a:r>
            <a:r>
              <a:rPr lang="en-US" altLang="zh-TW" sz="2000" dirty="0" smtClean="0"/>
              <a:t>(TDI)</a:t>
            </a:r>
            <a:r>
              <a:rPr lang="zh-TW" altLang="en-US" sz="2000" dirty="0" smtClean="0"/>
              <a:t> 範圍為</a:t>
            </a:r>
            <a:r>
              <a:rPr lang="en-US" altLang="zh-TW" sz="2000" dirty="0" smtClean="0"/>
              <a:t>0.02~0.14 </a:t>
            </a:r>
            <a:r>
              <a:rPr lang="zh-TW" altLang="en-US" sz="2000" dirty="0" smtClean="0"/>
              <a:t>毫克</a:t>
            </a:r>
            <a:r>
              <a:rPr lang="en-US" altLang="zh-TW" sz="2000" dirty="0" smtClean="0"/>
              <a:t>/</a:t>
            </a:r>
            <a:r>
              <a:rPr lang="zh-TW" altLang="en-US" sz="2000" dirty="0" smtClean="0"/>
              <a:t>公斤，以</a:t>
            </a:r>
            <a:r>
              <a:rPr lang="en-US" altLang="zh-TW" sz="2000" dirty="0" smtClean="0"/>
              <a:t>60</a:t>
            </a:r>
            <a:r>
              <a:rPr lang="zh-TW" altLang="en-US" sz="2000" dirty="0" smtClean="0"/>
              <a:t>公斤成人為例，每日攝取量上限為</a:t>
            </a:r>
            <a:r>
              <a:rPr lang="en-US" altLang="zh-TW" sz="2000" dirty="0" smtClean="0"/>
              <a:t>1.2~8.4</a:t>
            </a:r>
            <a:r>
              <a:rPr lang="zh-TW" altLang="en-US" sz="2000" dirty="0" smtClean="0"/>
              <a:t>毫克。</a:t>
            </a:r>
          </a:p>
          <a:p>
            <a:pPr lvl="1" fontAlgn="auto">
              <a:lnSpc>
                <a:spcPct val="115000"/>
              </a:lnSpc>
              <a:spcAft>
                <a:spcPts val="0"/>
              </a:spcAft>
              <a:defRPr/>
            </a:pPr>
            <a:endParaRPr lang="zh-TW" altLang="en-US" sz="800" dirty="0" smtClean="0">
              <a:solidFill>
                <a:srgbClr val="000000"/>
              </a:solidFill>
              <a:cs typeface="Times New Roman" pitchFamily="18" charset="0"/>
            </a:endParaRPr>
          </a:p>
        </p:txBody>
      </p:sp>
      <p:sp>
        <p:nvSpPr>
          <p:cNvPr id="18436" name="文字方塊 1"/>
          <p:cNvSpPr txBox="1">
            <a:spLocks noChangeArrowheads="1"/>
          </p:cNvSpPr>
          <p:nvPr/>
        </p:nvSpPr>
        <p:spPr bwMode="auto">
          <a:xfrm>
            <a:off x="9396413" y="3500438"/>
            <a:ext cx="184150" cy="369887"/>
          </a:xfrm>
          <a:prstGeom prst="rect">
            <a:avLst/>
          </a:prstGeom>
          <a:noFill/>
          <a:ln w="9525">
            <a:noFill/>
            <a:miter lim="800000"/>
            <a:headEnd/>
            <a:tailEnd/>
          </a:ln>
        </p:spPr>
        <p:txBody>
          <a:bodyPr wrap="none">
            <a:spAutoFit/>
          </a:bodyPr>
          <a:lstStyle/>
          <a:p>
            <a:endParaRPr kumimoji="0" lang="zh-TW" altLang="en-US">
              <a:latin typeface="Constantia" pitchFamily="18" charset="0"/>
              <a:ea typeface="標楷體" pitchFamily="65" charset="-120"/>
            </a:endParaRPr>
          </a:p>
        </p:txBody>
      </p:sp>
      <p:sp>
        <p:nvSpPr>
          <p:cNvPr id="18437" name="文字方塊 2"/>
          <p:cNvSpPr txBox="1">
            <a:spLocks noChangeArrowheads="1"/>
          </p:cNvSpPr>
          <p:nvPr/>
        </p:nvSpPr>
        <p:spPr bwMode="auto">
          <a:xfrm>
            <a:off x="971550" y="6057900"/>
            <a:ext cx="7777163" cy="646113"/>
          </a:xfrm>
          <a:prstGeom prst="rect">
            <a:avLst/>
          </a:prstGeom>
          <a:noFill/>
          <a:ln w="9525">
            <a:noFill/>
            <a:miter lim="800000"/>
            <a:headEnd/>
            <a:tailEnd/>
          </a:ln>
        </p:spPr>
        <p:txBody>
          <a:bodyPr>
            <a:spAutoFit/>
          </a:bodyPr>
          <a:lstStyle/>
          <a:p>
            <a:r>
              <a:rPr kumimoji="0" lang="zh-TW" altLang="en-US">
                <a:latin typeface="Constantia" pitchFamily="18" charset="0"/>
                <a:ea typeface="標楷體" pitchFamily="65" charset="-120"/>
              </a:rPr>
              <a:t>以上資料來源</a:t>
            </a:r>
            <a:r>
              <a:rPr kumimoji="0" lang="en-US" altLang="zh-TW">
                <a:latin typeface="Constantia" pitchFamily="18" charset="0"/>
                <a:ea typeface="標楷體" pitchFamily="65" charset="-120"/>
              </a:rPr>
              <a:t>:</a:t>
            </a:r>
            <a:r>
              <a:rPr kumimoji="0" lang="zh-TW" altLang="en-US">
                <a:latin typeface="Constantia" pitchFamily="18" charset="0"/>
                <a:ea typeface="標楷體" pitchFamily="65" charset="-120"/>
              </a:rPr>
              <a:t>世界衛生組織</a:t>
            </a:r>
            <a:r>
              <a:rPr kumimoji="0" lang="en-US" altLang="zh-TW">
                <a:latin typeface="Constantia" pitchFamily="18" charset="0"/>
                <a:ea typeface="標楷體" pitchFamily="65" charset="-120"/>
              </a:rPr>
              <a:t>(WHO)</a:t>
            </a:r>
            <a:r>
              <a:rPr kumimoji="0" lang="zh-TW" altLang="en-US">
                <a:latin typeface="Constantia" pitchFamily="18" charset="0"/>
                <a:ea typeface="標楷體" pitchFamily="65" charset="-120"/>
              </a:rPr>
              <a:t>；歐盟</a:t>
            </a:r>
            <a:r>
              <a:rPr kumimoji="0" lang="en-US" altLang="zh-TW">
                <a:latin typeface="Constantia" pitchFamily="18" charset="0"/>
                <a:ea typeface="標楷體" pitchFamily="65" charset="-120"/>
              </a:rPr>
              <a:t>2008</a:t>
            </a:r>
            <a:r>
              <a:rPr kumimoji="0" lang="zh-TW" altLang="en-US">
                <a:latin typeface="Constantia" pitchFamily="18" charset="0"/>
                <a:ea typeface="標楷體" pitchFamily="65" charset="-120"/>
              </a:rPr>
              <a:t>年</a:t>
            </a:r>
            <a:r>
              <a:rPr kumimoji="0" lang="en-US" altLang="zh-TW">
                <a:latin typeface="Constantia" pitchFamily="18" charset="0"/>
                <a:ea typeface="標楷體" pitchFamily="65" charset="-120"/>
              </a:rPr>
              <a:t>DEHP</a:t>
            </a:r>
            <a:r>
              <a:rPr kumimoji="0" lang="zh-TW" altLang="en-US">
                <a:latin typeface="Constantia" pitchFamily="18" charset="0"/>
                <a:ea typeface="標楷體" pitchFamily="65" charset="-120"/>
              </a:rPr>
              <a:t>風險評估報告</a:t>
            </a:r>
          </a:p>
          <a:p>
            <a:r>
              <a:rPr kumimoji="0" lang="zh-TW" altLang="en-US">
                <a:latin typeface="Constantia" pitchFamily="18" charset="0"/>
                <a:ea typeface="標楷體" pitchFamily="65" charset="-120"/>
              </a:rPr>
              <a:t>；美國環境保護署 ；經濟合作發展組織</a:t>
            </a:r>
            <a:r>
              <a:rPr kumimoji="0" lang="en-US" altLang="zh-TW">
                <a:latin typeface="Constantia" pitchFamily="18" charset="0"/>
                <a:ea typeface="標楷體" pitchFamily="65" charset="-120"/>
              </a:rPr>
              <a:t>(OECD) </a:t>
            </a:r>
            <a:r>
              <a:rPr kumimoji="0" lang="zh-TW" altLang="en-US">
                <a:latin typeface="Constantia" pitchFamily="18" charset="0"/>
                <a:ea typeface="標楷體" pitchFamily="65" charset="-120"/>
              </a:rPr>
              <a:t>；日本厚生勞動省</a:t>
            </a: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ChangeArrowheads="1"/>
          </p:cNvSpPr>
          <p:nvPr/>
        </p:nvSpPr>
        <p:spPr bwMode="auto">
          <a:xfrm>
            <a:off x="481013" y="798513"/>
            <a:ext cx="4954587" cy="522287"/>
          </a:xfrm>
          <a:prstGeom prst="rect">
            <a:avLst/>
          </a:prstGeom>
          <a:noFill/>
          <a:ln w="9525">
            <a:noFill/>
            <a:miter lim="800000"/>
            <a:headEnd/>
            <a:tailEnd/>
          </a:ln>
        </p:spPr>
        <p:txBody>
          <a:bodyPr wrap="none" anchor="ctr">
            <a:spAutoFit/>
          </a:bodyPr>
          <a:lstStyle/>
          <a:p>
            <a:pPr marL="361950" indent="-361950">
              <a:buClr>
                <a:srgbClr val="0000CC"/>
              </a:buClr>
              <a:buFont typeface="Wingdings" pitchFamily="2" charset="2"/>
              <a:buChar char="n"/>
              <a:tabLst>
                <a:tab pos="800100" algn="l"/>
              </a:tabLst>
            </a:pPr>
            <a:r>
              <a:rPr kumimoji="0" lang="zh-TW" altLang="en-US" sz="2800" b="1">
                <a:solidFill>
                  <a:srgbClr val="FF0000"/>
                </a:solidFill>
                <a:latin typeface="標楷體" pitchFamily="65" charset="-120"/>
                <a:ea typeface="標楷體" pitchFamily="65" charset="-120"/>
              </a:rPr>
              <a:t>產品追查、清查與回收銷毀</a:t>
            </a:r>
          </a:p>
        </p:txBody>
      </p:sp>
      <p:grpSp>
        <p:nvGrpSpPr>
          <p:cNvPr id="19458" name="群組 3"/>
          <p:cNvGrpSpPr>
            <a:grpSpLocks/>
          </p:cNvGrpSpPr>
          <p:nvPr/>
        </p:nvGrpSpPr>
        <p:grpSpPr bwMode="auto">
          <a:xfrm>
            <a:off x="898525" y="1679575"/>
            <a:ext cx="5545138" cy="442913"/>
            <a:chOff x="971079" y="1511921"/>
            <a:chExt cx="5545137" cy="443031"/>
          </a:xfrm>
        </p:grpSpPr>
        <p:sp>
          <p:nvSpPr>
            <p:cNvPr id="108550" name="AutoShape 6"/>
            <p:cNvSpPr>
              <a:spLocks noChangeArrowheads="1"/>
            </p:cNvSpPr>
            <p:nvPr/>
          </p:nvSpPr>
          <p:spPr bwMode="auto">
            <a:xfrm>
              <a:off x="971079" y="1546855"/>
              <a:ext cx="5545137" cy="408097"/>
            </a:xfrm>
            <a:prstGeom prst="roundRect">
              <a:avLst>
                <a:gd name="adj" fmla="val 16667"/>
              </a:avLst>
            </a:prstGeom>
            <a:gradFill rotWithShape="1">
              <a:gsLst>
                <a:gs pos="0">
                  <a:schemeClr val="accent1">
                    <a:alpha val="80000"/>
                  </a:schemeClr>
                </a:gs>
                <a:gs pos="50000">
                  <a:schemeClr val="bg1"/>
                </a:gs>
                <a:gs pos="100000">
                  <a:schemeClr val="accent1">
                    <a:alpha val="80000"/>
                  </a:schemeClr>
                </a:gs>
              </a:gsLst>
              <a:lin ang="5400000" scaled="1"/>
            </a:gradFill>
            <a:ln w="9525">
              <a:noFill/>
              <a:round/>
              <a:headEnd/>
              <a:tailEnd/>
            </a:ln>
            <a:effectLst/>
          </p:spPr>
          <p:txBody>
            <a:bodyPr wrap="none" anchor="ctr"/>
            <a:lstStyle/>
            <a:p>
              <a:pPr algn="ctr" fontAlgn="auto">
                <a:spcBef>
                  <a:spcPts val="0"/>
                </a:spcBef>
                <a:spcAft>
                  <a:spcPts val="0"/>
                </a:spcAft>
                <a:defRPr/>
              </a:pPr>
              <a:endParaRPr kumimoji="0" lang="zh-TW" altLang="en-US" sz="2200">
                <a:latin typeface="Times New Roman" panose="02020603050405020304" pitchFamily="18" charset="0"/>
                <a:ea typeface="標楷體" panose="03000509000000000000" pitchFamily="65" charset="-120"/>
              </a:endParaRPr>
            </a:p>
          </p:txBody>
        </p:sp>
        <p:sp>
          <p:nvSpPr>
            <p:cNvPr id="19483" name="Rectangle 7"/>
            <p:cNvSpPr>
              <a:spLocks noChangeArrowheads="1"/>
            </p:cNvSpPr>
            <p:nvPr/>
          </p:nvSpPr>
          <p:spPr bwMode="auto">
            <a:xfrm>
              <a:off x="1042516" y="1511921"/>
              <a:ext cx="4823755" cy="431380"/>
            </a:xfrm>
            <a:prstGeom prst="rect">
              <a:avLst/>
            </a:prstGeom>
            <a:noFill/>
            <a:ln w="9525">
              <a:noFill/>
              <a:miter lim="800000"/>
              <a:headEnd/>
              <a:tailEnd/>
            </a:ln>
          </p:spPr>
          <p:txBody>
            <a:bodyPr wrap="none" anchor="ctr">
              <a:spAutoFit/>
            </a:bodyPr>
            <a:lstStyle/>
            <a:p>
              <a:pPr>
                <a:buClr>
                  <a:srgbClr val="FF0066"/>
                </a:buClr>
                <a:buSzPct val="70000"/>
                <a:buFont typeface="Wingdings" pitchFamily="2" charset="2"/>
                <a:buChar char="u"/>
              </a:pPr>
              <a:r>
                <a:rPr kumimoji="0" lang="en-US" altLang="zh-TW" sz="2200">
                  <a:latin typeface="Times New Roman" pitchFamily="18" charset="0"/>
                  <a:ea typeface="標楷體" pitchFamily="65" charset="-120"/>
                  <a:cs typeface="Arial" charset="0"/>
                </a:rPr>
                <a:t>100</a:t>
              </a:r>
              <a:r>
                <a:rPr kumimoji="0" lang="zh-TW" altLang="en-US" sz="2200">
                  <a:latin typeface="Times New Roman" pitchFamily="18" charset="0"/>
                  <a:ea typeface="標楷體" pitchFamily="65" charset="-120"/>
                  <a:cs typeface="Arial" charset="0"/>
                </a:rPr>
                <a:t>年</a:t>
              </a:r>
              <a:r>
                <a:rPr kumimoji="0" lang="en-US" altLang="zh-TW" sz="2200">
                  <a:latin typeface="Times New Roman" pitchFamily="18" charset="0"/>
                  <a:ea typeface="標楷體" pitchFamily="65" charset="-120"/>
                  <a:cs typeface="Arial" charset="0"/>
                </a:rPr>
                <a:t>5</a:t>
              </a:r>
              <a:r>
                <a:rPr kumimoji="0" lang="zh-TW" altLang="en-US" sz="2200">
                  <a:latin typeface="Times New Roman" pitchFamily="18" charset="0"/>
                  <a:ea typeface="標楷體" pitchFamily="65" charset="-120"/>
                  <a:cs typeface="Arial" charset="0"/>
                </a:rPr>
                <a:t>月</a:t>
              </a:r>
              <a:r>
                <a:rPr kumimoji="0" lang="en-US" altLang="zh-TW" sz="2200">
                  <a:latin typeface="Times New Roman" pitchFamily="18" charset="0"/>
                  <a:ea typeface="標楷體" pitchFamily="65" charset="-120"/>
                  <a:cs typeface="Arial" charset="0"/>
                </a:rPr>
                <a:t>31</a:t>
              </a:r>
              <a:r>
                <a:rPr kumimoji="0" lang="zh-TW" altLang="en-US" sz="2200">
                  <a:latin typeface="Times New Roman" pitchFamily="18" charset="0"/>
                  <a:ea typeface="標楷體" pitchFamily="65" charset="-120"/>
                  <a:cs typeface="Arial" charset="0"/>
                </a:rPr>
                <a:t>日零時起施行</a:t>
              </a:r>
              <a:r>
                <a:rPr kumimoji="0" lang="en-US" altLang="zh-TW" sz="2200">
                  <a:latin typeface="Times New Roman" pitchFamily="18" charset="0"/>
                  <a:ea typeface="標楷體" pitchFamily="65" charset="-120"/>
                  <a:cs typeface="Arial" charset="0"/>
                </a:rPr>
                <a:t>D-day</a:t>
              </a:r>
              <a:r>
                <a:rPr kumimoji="0" lang="zh-TW" altLang="en-US" sz="2200">
                  <a:latin typeface="Times New Roman" pitchFamily="18" charset="0"/>
                  <a:ea typeface="標楷體" pitchFamily="65" charset="-120"/>
                  <a:cs typeface="Arial" charset="0"/>
                </a:rPr>
                <a:t>措施 </a:t>
              </a:r>
            </a:p>
          </p:txBody>
        </p:sp>
      </p:grpSp>
      <p:grpSp>
        <p:nvGrpSpPr>
          <p:cNvPr id="19459" name="群組 1"/>
          <p:cNvGrpSpPr>
            <a:grpSpLocks/>
          </p:cNvGrpSpPr>
          <p:nvPr/>
        </p:nvGrpSpPr>
        <p:grpSpPr bwMode="auto">
          <a:xfrm>
            <a:off x="1187450" y="2109788"/>
            <a:ext cx="5688013" cy="1222375"/>
            <a:chOff x="1004411" y="2811247"/>
            <a:chExt cx="5688805" cy="1475338"/>
          </a:xfrm>
        </p:grpSpPr>
        <p:grpSp>
          <p:nvGrpSpPr>
            <p:cNvPr id="19476" name="Group 8"/>
            <p:cNvGrpSpPr>
              <a:grpSpLocks/>
            </p:cNvGrpSpPr>
            <p:nvPr/>
          </p:nvGrpSpPr>
          <p:grpSpPr bwMode="auto">
            <a:xfrm>
              <a:off x="1004411" y="2892425"/>
              <a:ext cx="5545137" cy="1256656"/>
              <a:chOff x="113" y="1344"/>
              <a:chExt cx="3493" cy="544"/>
            </a:xfrm>
          </p:grpSpPr>
          <p:sp>
            <p:nvSpPr>
              <p:cNvPr id="19478" name="AutoShape 9"/>
              <p:cNvSpPr>
                <a:spLocks noChangeArrowheads="1"/>
              </p:cNvSpPr>
              <p:nvPr/>
            </p:nvSpPr>
            <p:spPr bwMode="auto">
              <a:xfrm>
                <a:off x="113" y="1344"/>
                <a:ext cx="3493" cy="544"/>
              </a:xfrm>
              <a:prstGeom prst="roundRect">
                <a:avLst>
                  <a:gd name="adj" fmla="val 16667"/>
                </a:avLst>
              </a:prstGeom>
              <a:solidFill>
                <a:srgbClr val="FFCCFF">
                  <a:alpha val="79999"/>
                </a:srgbClr>
              </a:solidFill>
              <a:ln w="9525">
                <a:noFill/>
                <a:round/>
                <a:headEnd/>
                <a:tailEnd/>
              </a:ln>
            </p:spPr>
            <p:txBody>
              <a:bodyPr wrap="none" anchor="ctr"/>
              <a:lstStyle/>
              <a:p>
                <a:pPr algn="ctr"/>
                <a:endParaRPr kumimoji="0" lang="zh-TW" altLang="en-US" sz="2200">
                  <a:latin typeface="Constantia" pitchFamily="18" charset="0"/>
                  <a:ea typeface="標楷體" pitchFamily="65" charset="-120"/>
                </a:endParaRPr>
              </a:p>
            </p:txBody>
          </p:sp>
          <p:sp>
            <p:nvSpPr>
              <p:cNvPr id="108554" name="Rectangle 10"/>
              <p:cNvSpPr>
                <a:spLocks noChangeArrowheads="1"/>
              </p:cNvSpPr>
              <p:nvPr/>
            </p:nvSpPr>
            <p:spPr bwMode="auto">
              <a:xfrm>
                <a:off x="182" y="1509"/>
                <a:ext cx="3424" cy="187"/>
              </a:xfrm>
              <a:prstGeom prst="rect">
                <a:avLst/>
              </a:prstGeom>
              <a:gradFill rotWithShape="1">
                <a:gsLst>
                  <a:gs pos="0">
                    <a:srgbClr val="FFCCFF">
                      <a:alpha val="70000"/>
                    </a:srgbClr>
                  </a:gs>
                  <a:gs pos="50000">
                    <a:schemeClr val="bg1"/>
                  </a:gs>
                  <a:gs pos="100000">
                    <a:srgbClr val="FFCCFF">
                      <a:alpha val="70000"/>
                    </a:srgbClr>
                  </a:gs>
                </a:gsLst>
                <a:lin ang="5400000" scaled="1"/>
              </a:gradFill>
              <a:ln w="9525">
                <a:noFill/>
                <a:miter lim="800000"/>
                <a:headEnd/>
                <a:tailEnd/>
              </a:ln>
              <a:effectLst/>
            </p:spPr>
            <p:txBody>
              <a:bodyPr anchor="ctr">
                <a:spAutoFit/>
              </a:bodyPr>
              <a:lstStyle/>
              <a:p>
                <a:pPr fontAlgn="auto">
                  <a:spcBef>
                    <a:spcPts val="0"/>
                  </a:spcBef>
                  <a:spcAft>
                    <a:spcPts val="0"/>
                  </a:spcAft>
                  <a:buClr>
                    <a:srgbClr val="FF0066"/>
                  </a:buClr>
                  <a:buSzPct val="70000"/>
                  <a:buFont typeface="Wingdings" pitchFamily="2" charset="2"/>
                  <a:buChar char="u"/>
                  <a:defRPr/>
                </a:pPr>
                <a:endParaRPr kumimoji="0" lang="zh-TW" altLang="en-US" sz="2200" dirty="0">
                  <a:latin typeface="標楷體" pitchFamily="65" charset="-120"/>
                  <a:ea typeface="標楷體" pitchFamily="65" charset="-120"/>
                </a:endParaRPr>
              </a:p>
            </p:txBody>
          </p:sp>
        </p:grpSp>
        <p:sp>
          <p:nvSpPr>
            <p:cNvPr id="19477" name="Rectangle 13"/>
            <p:cNvSpPr>
              <a:spLocks noChangeArrowheads="1"/>
            </p:cNvSpPr>
            <p:nvPr/>
          </p:nvSpPr>
          <p:spPr bwMode="auto">
            <a:xfrm>
              <a:off x="1113949" y="2811247"/>
              <a:ext cx="5579267" cy="1475338"/>
            </a:xfrm>
            <a:prstGeom prst="rect">
              <a:avLst/>
            </a:prstGeom>
            <a:noFill/>
            <a:ln w="9525">
              <a:noFill/>
              <a:miter lim="800000"/>
              <a:headEnd/>
              <a:tailEnd/>
            </a:ln>
          </p:spPr>
          <p:txBody>
            <a:bodyPr anchor="ctr">
              <a:spAutoFit/>
            </a:bodyPr>
            <a:lstStyle/>
            <a:p>
              <a:pPr marL="273050" indent="-273050">
                <a:lnSpc>
                  <a:spcPts val="2200"/>
                </a:lnSpc>
                <a:buClr>
                  <a:srgbClr val="FF0066"/>
                </a:buClr>
                <a:buSzPct val="70000"/>
                <a:buFont typeface="Wingdings" pitchFamily="2" charset="2"/>
                <a:buChar char="u"/>
              </a:pPr>
              <a:r>
                <a:rPr kumimoji="0" lang="zh-TW" altLang="en-US" sz="2200">
                  <a:latin typeface="標楷體" pitchFamily="65" charset="-120"/>
                  <a:ea typeface="標楷體" pitchFamily="65" charset="-120"/>
                  <a:cs typeface="Arial" charset="0"/>
                </a:rPr>
                <a:t>總稽查家數： </a:t>
              </a:r>
              <a:r>
                <a:rPr kumimoji="0" lang="en-US" altLang="zh-TW" sz="2200">
                  <a:latin typeface="標楷體" pitchFamily="65" charset="-120"/>
                  <a:ea typeface="標楷體" pitchFamily="65" charset="-120"/>
                  <a:cs typeface="Arial" charset="0"/>
                </a:rPr>
                <a:t>49,652 </a:t>
              </a:r>
              <a:r>
                <a:rPr kumimoji="0" lang="zh-TW" altLang="en-US" sz="2200">
                  <a:latin typeface="標楷體" pitchFamily="65" charset="-120"/>
                  <a:ea typeface="標楷體" pitchFamily="65" charset="-120"/>
                  <a:cs typeface="Arial" charset="0"/>
                </a:rPr>
                <a:t>家</a:t>
              </a:r>
            </a:p>
            <a:p>
              <a:pPr marL="273050" indent="-273050">
                <a:lnSpc>
                  <a:spcPts val="2200"/>
                </a:lnSpc>
                <a:buClr>
                  <a:srgbClr val="FF0066"/>
                </a:buClr>
                <a:buSzPct val="70000"/>
                <a:buFont typeface="Wingdings" pitchFamily="2" charset="2"/>
                <a:buChar char="u"/>
              </a:pPr>
              <a:r>
                <a:rPr kumimoji="0" lang="zh-TW" altLang="en-US" sz="2200">
                  <a:latin typeface="標楷體" pitchFamily="65" charset="-120"/>
                  <a:ea typeface="標楷體" pitchFamily="65" charset="-120"/>
                  <a:cs typeface="Arial" charset="0"/>
                </a:rPr>
                <a:t>要求下架： </a:t>
              </a:r>
              <a:r>
                <a:rPr kumimoji="0" lang="en-US" altLang="zh-TW" sz="2200">
                  <a:latin typeface="標楷體" pitchFamily="65" charset="-120"/>
                  <a:ea typeface="標楷體" pitchFamily="65" charset="-120"/>
                  <a:cs typeface="Arial" charset="0"/>
                </a:rPr>
                <a:t>4,076 </a:t>
              </a:r>
              <a:r>
                <a:rPr kumimoji="0" lang="zh-TW" altLang="en-US" sz="2200">
                  <a:latin typeface="標楷體" pitchFamily="65" charset="-120"/>
                  <a:ea typeface="標楷體" pitchFamily="65" charset="-120"/>
                  <a:cs typeface="Arial" charset="0"/>
                </a:rPr>
                <a:t>家， </a:t>
              </a:r>
              <a:r>
                <a:rPr kumimoji="0" lang="en-US" altLang="zh-TW" sz="2200">
                  <a:latin typeface="標楷體" pitchFamily="65" charset="-120"/>
                  <a:ea typeface="標楷體" pitchFamily="65" charset="-120"/>
                  <a:cs typeface="Arial" charset="0"/>
                </a:rPr>
                <a:t>29,337 </a:t>
              </a:r>
              <a:r>
                <a:rPr kumimoji="0" lang="zh-TW" altLang="en-US" sz="2200">
                  <a:latin typeface="標楷體" pitchFamily="65" charset="-120"/>
                  <a:ea typeface="標楷體" pitchFamily="65" charset="-120"/>
                  <a:cs typeface="Arial" charset="0"/>
                </a:rPr>
                <a:t>項次</a:t>
              </a:r>
            </a:p>
            <a:p>
              <a:pPr marL="273050" indent="-273050">
                <a:lnSpc>
                  <a:spcPts val="2200"/>
                </a:lnSpc>
                <a:buClr>
                  <a:srgbClr val="FF0066"/>
                </a:buClr>
                <a:buSzPct val="70000"/>
                <a:buFont typeface="Wingdings" pitchFamily="2" charset="2"/>
                <a:buChar char="u"/>
              </a:pPr>
              <a:r>
                <a:rPr kumimoji="0" lang="zh-TW" altLang="en-US" sz="2200">
                  <a:latin typeface="標楷體" pitchFamily="65" charset="-120"/>
                  <a:ea typeface="標楷體" pitchFamily="65" charset="-120"/>
                  <a:cs typeface="Arial" charset="0"/>
                </a:rPr>
                <a:t>市場抽驗最終產品：</a:t>
              </a:r>
              <a:r>
                <a:rPr kumimoji="0" lang="en-US" altLang="zh-TW" sz="2200">
                  <a:latin typeface="標楷體" pitchFamily="65" charset="-120"/>
                  <a:ea typeface="標楷體" pitchFamily="65" charset="-120"/>
                  <a:cs typeface="Arial" charset="0"/>
                </a:rPr>
                <a:t>1,291 </a:t>
              </a:r>
              <a:r>
                <a:rPr kumimoji="0" lang="zh-TW" altLang="en-US" sz="2200">
                  <a:latin typeface="標楷體" pitchFamily="65" charset="-120"/>
                  <a:ea typeface="標楷體" pitchFamily="65" charset="-120"/>
                  <a:cs typeface="Arial" charset="0"/>
                </a:rPr>
                <a:t>件，並未發現有惡意污染產品</a:t>
              </a:r>
            </a:p>
          </p:txBody>
        </p:sp>
      </p:grpSp>
      <p:grpSp>
        <p:nvGrpSpPr>
          <p:cNvPr id="19460" name="群組 26"/>
          <p:cNvGrpSpPr>
            <a:grpSpLocks/>
          </p:cNvGrpSpPr>
          <p:nvPr/>
        </p:nvGrpSpPr>
        <p:grpSpPr bwMode="auto">
          <a:xfrm>
            <a:off x="1100138" y="3257550"/>
            <a:ext cx="5632450" cy="347663"/>
            <a:chOff x="2190127" y="4692390"/>
            <a:chExt cx="4184595" cy="863600"/>
          </a:xfrm>
        </p:grpSpPr>
        <p:sp>
          <p:nvSpPr>
            <p:cNvPr id="108559" name="AutoShape 15"/>
            <p:cNvSpPr>
              <a:spLocks noChangeArrowheads="1"/>
            </p:cNvSpPr>
            <p:nvPr/>
          </p:nvSpPr>
          <p:spPr bwMode="auto">
            <a:xfrm>
              <a:off x="2190127" y="4692390"/>
              <a:ext cx="4153352" cy="863600"/>
            </a:xfrm>
            <a:prstGeom prst="roundRect">
              <a:avLst>
                <a:gd name="adj" fmla="val 16667"/>
              </a:avLst>
            </a:prstGeom>
            <a:gradFill rotWithShape="1">
              <a:gsLst>
                <a:gs pos="0">
                  <a:srgbClr val="99CC00">
                    <a:alpha val="80000"/>
                  </a:srgbClr>
                </a:gs>
                <a:gs pos="50000">
                  <a:schemeClr val="bg1"/>
                </a:gs>
                <a:gs pos="100000">
                  <a:srgbClr val="99CC00">
                    <a:alpha val="80000"/>
                  </a:srgbClr>
                </a:gs>
              </a:gsLst>
              <a:lin ang="5400000" scaled="1"/>
            </a:gradFill>
            <a:ln w="9525">
              <a:noFill/>
              <a:round/>
              <a:headEnd/>
              <a:tailEnd/>
            </a:ln>
            <a:effectLst/>
          </p:spPr>
          <p:txBody>
            <a:bodyPr wrap="none" anchor="ctr"/>
            <a:lstStyle/>
            <a:p>
              <a:pPr algn="ctr" fontAlgn="auto">
                <a:spcBef>
                  <a:spcPts val="0"/>
                </a:spcBef>
                <a:spcAft>
                  <a:spcPts val="0"/>
                </a:spcAft>
                <a:defRPr/>
              </a:pPr>
              <a:endParaRPr kumimoji="0" lang="zh-TW" altLang="en-US" sz="2200">
                <a:latin typeface="+mn-lt"/>
                <a:ea typeface="新細明體" pitchFamily="18" charset="-120"/>
              </a:endParaRPr>
            </a:p>
          </p:txBody>
        </p:sp>
        <p:sp>
          <p:nvSpPr>
            <p:cNvPr id="19475" name="Rectangle 16"/>
            <p:cNvSpPr>
              <a:spLocks noChangeArrowheads="1"/>
            </p:cNvSpPr>
            <p:nvPr/>
          </p:nvSpPr>
          <p:spPr bwMode="auto">
            <a:xfrm>
              <a:off x="2333621" y="4755498"/>
              <a:ext cx="4041101" cy="769441"/>
            </a:xfrm>
            <a:prstGeom prst="rect">
              <a:avLst/>
            </a:prstGeom>
            <a:noFill/>
            <a:ln w="9525">
              <a:noFill/>
              <a:miter lim="800000"/>
              <a:headEnd/>
              <a:tailEnd/>
            </a:ln>
          </p:spPr>
          <p:txBody>
            <a:bodyPr anchor="ctr">
              <a:spAutoFit/>
            </a:bodyPr>
            <a:lstStyle/>
            <a:p>
              <a:pPr marL="266700" indent="-266700">
                <a:buClr>
                  <a:srgbClr val="FF0066"/>
                </a:buClr>
                <a:buSzPct val="70000"/>
                <a:buFont typeface="Wingdings" pitchFamily="2" charset="2"/>
                <a:buChar char="u"/>
              </a:pPr>
              <a:r>
                <a:rPr kumimoji="0" lang="en-US" altLang="zh-TW" sz="2200">
                  <a:latin typeface="標楷體" pitchFamily="65" charset="-120"/>
                  <a:ea typeface="標楷體" pitchFamily="65" charset="-120"/>
                </a:rPr>
                <a:t>100</a:t>
              </a:r>
              <a:r>
                <a:rPr kumimoji="0" lang="zh-TW" altLang="en-US" sz="2200">
                  <a:latin typeface="標楷體" pitchFamily="65" charset="-120"/>
                  <a:ea typeface="標楷體" pitchFamily="65" charset="-120"/>
                </a:rPr>
                <a:t>年</a:t>
              </a:r>
              <a:r>
                <a:rPr kumimoji="0" lang="en-US" altLang="zh-TW" sz="2200">
                  <a:latin typeface="標楷體" pitchFamily="65" charset="-120"/>
                  <a:ea typeface="標楷體" pitchFamily="65" charset="-120"/>
                </a:rPr>
                <a:t>8</a:t>
              </a:r>
              <a:r>
                <a:rPr kumimoji="0" lang="zh-TW" altLang="en-US" sz="2200">
                  <a:latin typeface="標楷體" pitchFamily="65" charset="-120"/>
                  <a:ea typeface="標楷體" pitchFamily="65" charset="-120"/>
                </a:rPr>
                <a:t>月</a:t>
              </a:r>
              <a:r>
                <a:rPr kumimoji="0" lang="en-US" altLang="zh-TW" sz="2200">
                  <a:latin typeface="標楷體" pitchFamily="65" charset="-120"/>
                  <a:ea typeface="標楷體" pitchFamily="65" charset="-120"/>
                </a:rPr>
                <a:t>1</a:t>
              </a:r>
              <a:r>
                <a:rPr kumimoji="0" lang="zh-TW" altLang="en-US" sz="2200">
                  <a:latin typeface="標楷體" pitchFamily="65" charset="-120"/>
                  <a:ea typeface="標楷體" pitchFamily="65" charset="-120"/>
                </a:rPr>
                <a:t>日封存回收產品均已全數銷毀 </a:t>
              </a:r>
            </a:p>
          </p:txBody>
        </p:sp>
      </p:grpSp>
      <p:sp>
        <p:nvSpPr>
          <p:cNvPr id="670726" name="投影片編號版面配置區 18"/>
          <p:cNvSpPr>
            <a:spLocks noGrp="1"/>
          </p:cNvSpPr>
          <p:nvPr>
            <p:ph type="sldNum" sz="quarter" idx="11"/>
          </p:nvPr>
        </p:nvSpPr>
        <p:spPr bwMode="auto">
          <a:xfrm>
            <a:off x="6553200" y="6245225"/>
            <a:ext cx="2133600" cy="476250"/>
          </a:xfrm>
          <a:ln>
            <a:miter lim="800000"/>
            <a:headEnd/>
            <a:tailEnd/>
          </a:ln>
        </p:spPr>
        <p:txBody>
          <a:bodyPr/>
          <a:lstStyle/>
          <a:p>
            <a:pPr>
              <a:defRPr/>
            </a:pPr>
            <a:fld id="{1C8F2DE0-917E-4B36-BEF0-069CB89B834C}" type="slidenum">
              <a:rPr lang="en-US" altLang="zh-TW" sz="1400"/>
              <a:pPr>
                <a:defRPr/>
              </a:pPr>
              <a:t>6</a:t>
            </a:fld>
            <a:endParaRPr lang="en-US" altLang="zh-TW" sz="1400"/>
          </a:p>
        </p:txBody>
      </p:sp>
      <p:grpSp>
        <p:nvGrpSpPr>
          <p:cNvPr id="19462" name="群組 2"/>
          <p:cNvGrpSpPr>
            <a:grpSpLocks/>
          </p:cNvGrpSpPr>
          <p:nvPr/>
        </p:nvGrpSpPr>
        <p:grpSpPr bwMode="auto">
          <a:xfrm>
            <a:off x="539750" y="1266825"/>
            <a:ext cx="3960813" cy="430213"/>
            <a:chOff x="683568" y="956810"/>
            <a:chExt cx="3960813" cy="430107"/>
          </a:xfrm>
        </p:grpSpPr>
        <p:sp>
          <p:nvSpPr>
            <p:cNvPr id="21" name="AutoShape 6"/>
            <p:cNvSpPr>
              <a:spLocks noChangeArrowheads="1"/>
            </p:cNvSpPr>
            <p:nvPr/>
          </p:nvSpPr>
          <p:spPr bwMode="auto">
            <a:xfrm>
              <a:off x="683568" y="980617"/>
              <a:ext cx="3960813" cy="328531"/>
            </a:xfrm>
            <a:prstGeom prst="roundRect">
              <a:avLst>
                <a:gd name="adj" fmla="val 16667"/>
              </a:avLst>
            </a:prstGeom>
            <a:gradFill rotWithShape="1">
              <a:gsLst>
                <a:gs pos="0">
                  <a:schemeClr val="bg1">
                    <a:alpha val="70000"/>
                  </a:schemeClr>
                </a:gs>
                <a:gs pos="17999">
                  <a:srgbClr val="FEE7F2"/>
                </a:gs>
                <a:gs pos="36000">
                  <a:srgbClr val="FAC77D"/>
                </a:gs>
                <a:gs pos="61000">
                  <a:srgbClr val="FBA97D"/>
                </a:gs>
                <a:gs pos="82001">
                  <a:srgbClr val="FBD49C"/>
                </a:gs>
                <a:gs pos="100000">
                  <a:srgbClr val="FEE7F2"/>
                </a:gs>
              </a:gsLst>
              <a:lin ang="5400000" scaled="0"/>
            </a:gradFill>
            <a:ln w="9525">
              <a:noFill/>
              <a:round/>
              <a:headEnd/>
              <a:tailEnd/>
            </a:ln>
            <a:effectLst/>
          </p:spPr>
          <p:txBody>
            <a:bodyPr wrap="none" anchor="ctr"/>
            <a:lstStyle/>
            <a:p>
              <a:pPr algn="ctr" fontAlgn="auto">
                <a:spcBef>
                  <a:spcPts val="0"/>
                </a:spcBef>
                <a:spcAft>
                  <a:spcPts val="0"/>
                </a:spcAft>
                <a:defRPr/>
              </a:pPr>
              <a:endParaRPr kumimoji="0" lang="zh-TW" altLang="en-US" sz="2200">
                <a:latin typeface="Times New Roman" panose="02020603050405020304" pitchFamily="18" charset="0"/>
                <a:ea typeface="標楷體" panose="03000509000000000000" pitchFamily="65" charset="-120"/>
              </a:endParaRPr>
            </a:p>
          </p:txBody>
        </p:sp>
        <p:sp>
          <p:nvSpPr>
            <p:cNvPr id="19471" name="Rectangle 7"/>
            <p:cNvSpPr>
              <a:spLocks noChangeArrowheads="1"/>
            </p:cNvSpPr>
            <p:nvPr/>
          </p:nvSpPr>
          <p:spPr bwMode="auto">
            <a:xfrm>
              <a:off x="754075" y="956810"/>
              <a:ext cx="3272050" cy="430107"/>
            </a:xfrm>
            <a:prstGeom prst="rect">
              <a:avLst/>
            </a:prstGeom>
            <a:noFill/>
            <a:ln w="9525">
              <a:noFill/>
              <a:miter lim="800000"/>
              <a:headEnd/>
              <a:tailEnd/>
            </a:ln>
          </p:spPr>
          <p:txBody>
            <a:bodyPr wrap="none" anchor="ctr">
              <a:spAutoFit/>
            </a:bodyPr>
            <a:lstStyle/>
            <a:p>
              <a:pPr>
                <a:buClr>
                  <a:srgbClr val="FF0066"/>
                </a:buClr>
                <a:buSzPct val="70000"/>
                <a:buFont typeface="Wingdings" pitchFamily="2" charset="2"/>
                <a:buChar char="u"/>
              </a:pPr>
              <a:r>
                <a:rPr kumimoji="0" lang="en-US" altLang="zh-TW" sz="2200">
                  <a:latin typeface="Times New Roman" pitchFamily="18" charset="0"/>
                  <a:ea typeface="標楷體" pitchFamily="65" charset="-120"/>
                  <a:cs typeface="Arial" charset="0"/>
                </a:rPr>
                <a:t>100</a:t>
              </a:r>
              <a:r>
                <a:rPr kumimoji="0" lang="zh-TW" altLang="en-US" sz="2200">
                  <a:latin typeface="Times New Roman" pitchFamily="18" charset="0"/>
                  <a:ea typeface="標楷體" pitchFamily="65" charset="-120"/>
                  <a:cs typeface="Arial" charset="0"/>
                </a:rPr>
                <a:t>年</a:t>
              </a:r>
              <a:r>
                <a:rPr kumimoji="0" lang="en-US" altLang="zh-TW" sz="2200">
                  <a:latin typeface="Times New Roman" pitchFamily="18" charset="0"/>
                  <a:ea typeface="標楷體" pitchFamily="65" charset="-120"/>
                  <a:cs typeface="Arial" charset="0"/>
                </a:rPr>
                <a:t>5</a:t>
              </a:r>
              <a:r>
                <a:rPr kumimoji="0" lang="zh-TW" altLang="en-US" sz="2200">
                  <a:latin typeface="Times New Roman" pitchFamily="18" charset="0"/>
                  <a:ea typeface="標楷體" pitchFamily="65" charset="-120"/>
                  <a:cs typeface="Arial" charset="0"/>
                </a:rPr>
                <a:t>月</a:t>
              </a:r>
              <a:r>
                <a:rPr kumimoji="0" lang="en-US" altLang="zh-TW" sz="2200">
                  <a:latin typeface="Times New Roman" pitchFamily="18" charset="0"/>
                  <a:ea typeface="標楷體" pitchFamily="65" charset="-120"/>
                  <a:cs typeface="Arial" charset="0"/>
                </a:rPr>
                <a:t>23</a:t>
              </a:r>
              <a:r>
                <a:rPr kumimoji="0" lang="zh-TW" altLang="en-US" sz="2200">
                  <a:latin typeface="Times New Roman" pitchFamily="18" charset="0"/>
                  <a:ea typeface="標楷體" pitchFamily="65" charset="-120"/>
                  <a:cs typeface="Arial" charset="0"/>
                </a:rPr>
                <a:t>日發布新聞 </a:t>
              </a:r>
            </a:p>
          </p:txBody>
        </p:sp>
      </p:grpSp>
      <p:sp>
        <p:nvSpPr>
          <p:cNvPr id="19463" name="Rectangle 11"/>
          <p:cNvSpPr>
            <a:spLocks noChangeArrowheads="1"/>
          </p:cNvSpPr>
          <p:nvPr/>
        </p:nvSpPr>
        <p:spPr bwMode="auto">
          <a:xfrm>
            <a:off x="2119313" y="4249738"/>
            <a:ext cx="6192837" cy="2001837"/>
          </a:xfrm>
          <a:prstGeom prst="rect">
            <a:avLst/>
          </a:prstGeom>
          <a:noFill/>
          <a:ln w="9525">
            <a:noFill/>
            <a:miter lim="800000"/>
            <a:headEnd/>
            <a:tailEnd/>
          </a:ln>
        </p:spPr>
        <p:txBody>
          <a:bodyPr anchor="ctr">
            <a:spAutoFit/>
          </a:bodyPr>
          <a:lstStyle/>
          <a:p>
            <a:pPr marL="342900" indent="-342900">
              <a:lnSpc>
                <a:spcPct val="90000"/>
              </a:lnSpc>
              <a:spcBef>
                <a:spcPct val="20000"/>
              </a:spcBef>
              <a:buClr>
                <a:srgbClr val="FF00FF"/>
              </a:buClr>
              <a:buFont typeface="Wingdings" pitchFamily="2" charset="2"/>
              <a:buChar char="u"/>
              <a:tabLst>
                <a:tab pos="914400" algn="l"/>
              </a:tabLst>
            </a:pPr>
            <a:r>
              <a:rPr kumimoji="0" lang="zh-TW" altLang="en-US" sz="2000" b="1">
                <a:solidFill>
                  <a:schemeClr val="tx2"/>
                </a:solidFill>
                <a:latin typeface="Constantia" pitchFamily="18" charset="0"/>
                <a:ea typeface="標楷體" pitchFamily="65" charset="-120"/>
              </a:rPr>
              <a:t>  </a:t>
            </a:r>
            <a:r>
              <a:rPr kumimoji="0" lang="en-US" altLang="zh-TW" sz="2000" b="1">
                <a:solidFill>
                  <a:schemeClr val="tx2"/>
                </a:solidFill>
                <a:latin typeface="Times New Roman" pitchFamily="18" charset="0"/>
                <a:ea typeface="標楷體" pitchFamily="65" charset="-120"/>
              </a:rPr>
              <a:t>131</a:t>
            </a:r>
            <a:r>
              <a:rPr kumimoji="0" lang="zh-TW" altLang="en-US" sz="2000" b="1">
                <a:solidFill>
                  <a:schemeClr val="tx2"/>
                </a:solidFill>
                <a:latin typeface="Times New Roman" pitchFamily="18" charset="0"/>
                <a:ea typeface="標楷體" pitchFamily="65" charset="-120"/>
              </a:rPr>
              <a:t>家醫療機構辦理健康諮詢門診，服務</a:t>
            </a:r>
            <a:r>
              <a:rPr kumimoji="0" lang="en-US" altLang="zh-TW" sz="2000" b="1">
                <a:solidFill>
                  <a:schemeClr val="tx2"/>
                </a:solidFill>
                <a:latin typeface="Times New Roman" pitchFamily="18" charset="0"/>
                <a:ea typeface="標楷體" pitchFamily="65" charset="-120"/>
              </a:rPr>
              <a:t>4,150</a:t>
            </a:r>
            <a:r>
              <a:rPr kumimoji="0" lang="zh-TW" altLang="en-US" sz="2000" b="1">
                <a:solidFill>
                  <a:schemeClr val="tx2"/>
                </a:solidFill>
                <a:latin typeface="Times New Roman" pitchFamily="18" charset="0"/>
                <a:ea typeface="標楷體" pitchFamily="65" charset="-120"/>
              </a:rPr>
              <a:t>人次。</a:t>
            </a:r>
          </a:p>
          <a:p>
            <a:pPr marL="342900" indent="-342900">
              <a:lnSpc>
                <a:spcPct val="90000"/>
              </a:lnSpc>
              <a:spcBef>
                <a:spcPct val="20000"/>
              </a:spcBef>
              <a:buClr>
                <a:srgbClr val="FF00FF"/>
              </a:buClr>
              <a:buFont typeface="Wingdings" pitchFamily="2" charset="2"/>
              <a:buChar char="u"/>
              <a:tabLst>
                <a:tab pos="914400" algn="l"/>
              </a:tabLst>
            </a:pPr>
            <a:r>
              <a:rPr kumimoji="0" lang="zh-TW" altLang="en-US" sz="2000" b="1">
                <a:solidFill>
                  <a:schemeClr val="tx2"/>
                </a:solidFill>
                <a:latin typeface="Times New Roman" pitchFamily="18" charset="0"/>
                <a:ea typeface="標楷體" pitchFamily="65" charset="-120"/>
              </a:rPr>
              <a:t> 製作塑化劑諮詢 </a:t>
            </a:r>
            <a:r>
              <a:rPr kumimoji="0" lang="en-US" altLang="zh-TW" sz="2000" b="1">
                <a:solidFill>
                  <a:schemeClr val="tx2"/>
                </a:solidFill>
                <a:latin typeface="Times New Roman" pitchFamily="18" charset="0"/>
                <a:ea typeface="標楷體" pitchFamily="65" charset="-120"/>
              </a:rPr>
              <a:t>Q &amp; A </a:t>
            </a:r>
            <a:r>
              <a:rPr kumimoji="0" lang="zh-TW" altLang="en-US" sz="2000" b="1">
                <a:solidFill>
                  <a:schemeClr val="tx2"/>
                </a:solidFill>
                <a:latin typeface="Times New Roman" pitchFamily="18" charset="0"/>
                <a:ea typeface="標楷體" pitchFamily="65" charset="-120"/>
              </a:rPr>
              <a:t>與指引手冊。</a:t>
            </a:r>
          </a:p>
          <a:p>
            <a:pPr marL="342900" indent="-342900">
              <a:lnSpc>
                <a:spcPct val="90000"/>
              </a:lnSpc>
              <a:spcBef>
                <a:spcPct val="20000"/>
              </a:spcBef>
              <a:buClr>
                <a:srgbClr val="FF00FF"/>
              </a:buClr>
              <a:buFont typeface="Wingdings" pitchFamily="2" charset="2"/>
              <a:buChar char="u"/>
              <a:tabLst>
                <a:tab pos="914400" algn="l"/>
              </a:tabLst>
            </a:pPr>
            <a:r>
              <a:rPr kumimoji="0" lang="zh-TW" altLang="en-US" sz="2000" b="1">
                <a:solidFill>
                  <a:schemeClr val="tx2"/>
                </a:solidFill>
                <a:latin typeface="Times New Roman" pitchFamily="18" charset="0"/>
                <a:ea typeface="標楷體" pitchFamily="65" charset="-120"/>
              </a:rPr>
              <a:t>加強小兒科服務，結合運用政府補助提供之</a:t>
            </a:r>
            <a:r>
              <a:rPr kumimoji="0" lang="en-US" altLang="zh-TW" sz="2000" b="1">
                <a:solidFill>
                  <a:schemeClr val="tx2"/>
                </a:solidFill>
                <a:latin typeface="Times New Roman" pitchFamily="18" charset="0"/>
                <a:ea typeface="標楷體" pitchFamily="65" charset="-120"/>
              </a:rPr>
              <a:t>7</a:t>
            </a:r>
            <a:r>
              <a:rPr kumimoji="0" lang="zh-TW" altLang="en-US" sz="2000" b="1">
                <a:solidFill>
                  <a:schemeClr val="tx2"/>
                </a:solidFill>
                <a:latin typeface="Times New Roman" pitchFamily="18" charset="0"/>
                <a:ea typeface="標楷體" pitchFamily="65" charset="-120"/>
              </a:rPr>
              <a:t>歲以下</a:t>
            </a:r>
            <a:r>
              <a:rPr kumimoji="0" lang="en-US" altLang="zh-TW" sz="2000" b="1">
                <a:solidFill>
                  <a:schemeClr val="tx2"/>
                </a:solidFill>
                <a:latin typeface="Times New Roman" pitchFamily="18" charset="0"/>
                <a:ea typeface="標楷體" pitchFamily="65" charset="-120"/>
              </a:rPr>
              <a:t>7</a:t>
            </a:r>
            <a:r>
              <a:rPr kumimoji="0" lang="zh-TW" altLang="en-US" sz="2000" b="1">
                <a:solidFill>
                  <a:schemeClr val="tx2"/>
                </a:solidFill>
                <a:latin typeface="Times New Roman" pitchFamily="18" charset="0"/>
                <a:ea typeface="標楷體" pitchFamily="65" charset="-120"/>
              </a:rPr>
              <a:t>次兒童預防保健。</a:t>
            </a:r>
          </a:p>
          <a:p>
            <a:pPr marL="342900" indent="-342900">
              <a:lnSpc>
                <a:spcPct val="90000"/>
              </a:lnSpc>
              <a:spcBef>
                <a:spcPct val="20000"/>
              </a:spcBef>
              <a:buClr>
                <a:srgbClr val="FF00FF"/>
              </a:buClr>
              <a:buFont typeface="Wingdings" pitchFamily="2" charset="2"/>
              <a:buChar char="u"/>
              <a:tabLst>
                <a:tab pos="914400" algn="l"/>
              </a:tabLst>
            </a:pPr>
            <a:r>
              <a:rPr kumimoji="0" lang="en-US" altLang="zh-TW" sz="2000" b="1">
                <a:solidFill>
                  <a:schemeClr val="tx2"/>
                </a:solidFill>
                <a:latin typeface="Times New Roman" pitchFamily="18" charset="0"/>
                <a:ea typeface="標楷體" pitchFamily="65" charset="-120"/>
              </a:rPr>
              <a:t>101</a:t>
            </a:r>
            <a:r>
              <a:rPr kumimoji="0" lang="zh-TW" altLang="en-US" sz="2000" b="1">
                <a:solidFill>
                  <a:schemeClr val="tx2"/>
                </a:solidFill>
                <a:latin typeface="Times New Roman" pitchFamily="18" charset="0"/>
                <a:ea typeface="標楷體" pitchFamily="65" charset="-120"/>
              </a:rPr>
              <a:t>年完成寄送關懷信件及關懷電話 。</a:t>
            </a:r>
          </a:p>
          <a:p>
            <a:pPr marL="342900" indent="-342900">
              <a:lnSpc>
                <a:spcPct val="90000"/>
              </a:lnSpc>
              <a:spcBef>
                <a:spcPct val="20000"/>
              </a:spcBef>
              <a:buClr>
                <a:srgbClr val="FF00FF"/>
              </a:buClr>
              <a:buFont typeface="Wingdings" pitchFamily="2" charset="2"/>
              <a:buChar char="u"/>
              <a:tabLst>
                <a:tab pos="914400" algn="l"/>
              </a:tabLst>
            </a:pPr>
            <a:r>
              <a:rPr kumimoji="0" lang="zh-TW" altLang="en-US" sz="2000" b="1">
                <a:solidFill>
                  <a:srgbClr val="000000"/>
                </a:solidFill>
                <a:latin typeface="Times New Roman" pitchFamily="18" charset="0"/>
                <a:ea typeface="標楷體" pitchFamily="65" charset="-120"/>
              </a:rPr>
              <a:t>辦理「塑化劑等環境毒素對健康危害之防治」計畫</a:t>
            </a:r>
            <a:endParaRPr kumimoji="0" lang="zh-TW" altLang="en-US" sz="2000" b="1">
              <a:solidFill>
                <a:schemeClr val="tx2"/>
              </a:solidFill>
              <a:latin typeface="Times New Roman" pitchFamily="18" charset="0"/>
              <a:ea typeface="標楷體" pitchFamily="65" charset="-120"/>
            </a:endParaRPr>
          </a:p>
        </p:txBody>
      </p:sp>
      <p:sp>
        <p:nvSpPr>
          <p:cNvPr id="23" name="AutoShape 12"/>
          <p:cNvSpPr>
            <a:spLocks noChangeArrowheads="1"/>
          </p:cNvSpPr>
          <p:nvPr/>
        </p:nvSpPr>
        <p:spPr bwMode="auto">
          <a:xfrm rot="5400000">
            <a:off x="466726" y="5205412"/>
            <a:ext cx="2697162" cy="6080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FF3399"/>
              </a:gs>
              <a:gs pos="100000">
                <a:schemeClr val="folHlink">
                  <a:gamma/>
                  <a:tint val="38039"/>
                  <a:invGamma/>
                </a:schemeClr>
              </a:gs>
            </a:gsLst>
            <a:lin ang="2700000" scaled="1"/>
          </a:gradFill>
          <a:ln w="9525">
            <a:noFill/>
            <a:miter lim="800000"/>
            <a:headEnd/>
            <a:tailEnd/>
          </a:ln>
          <a:effectLst/>
        </p:spPr>
        <p:txBody>
          <a:bodyPr wrap="none" anchor="ctr"/>
          <a:lstStyle/>
          <a:p>
            <a:pPr fontAlgn="auto">
              <a:spcBef>
                <a:spcPts val="0"/>
              </a:spcBef>
              <a:spcAft>
                <a:spcPts val="0"/>
              </a:spcAft>
              <a:defRPr/>
            </a:pPr>
            <a:endParaRPr kumimoji="0" lang="zh-TW" altLang="en-US" sz="1400">
              <a:latin typeface="+mn-lt"/>
              <a:ea typeface="新細明體" pitchFamily="18" charset="-120"/>
            </a:endParaRPr>
          </a:p>
        </p:txBody>
      </p:sp>
      <p:sp>
        <p:nvSpPr>
          <p:cNvPr id="19465" name="Text Box 13"/>
          <p:cNvSpPr txBox="1">
            <a:spLocks noChangeArrowheads="1"/>
          </p:cNvSpPr>
          <p:nvPr/>
        </p:nvSpPr>
        <p:spPr bwMode="auto">
          <a:xfrm>
            <a:off x="414338" y="4221163"/>
            <a:ext cx="1152525" cy="768350"/>
          </a:xfrm>
          <a:prstGeom prst="rect">
            <a:avLst/>
          </a:prstGeom>
          <a:noFill/>
          <a:ln w="9525">
            <a:noFill/>
            <a:miter lim="800000"/>
            <a:headEnd/>
            <a:tailEnd/>
          </a:ln>
        </p:spPr>
        <p:txBody>
          <a:bodyPr>
            <a:spAutoFit/>
          </a:bodyPr>
          <a:lstStyle/>
          <a:p>
            <a:pPr algn="ctr">
              <a:spcBef>
                <a:spcPct val="50000"/>
              </a:spcBef>
            </a:pPr>
            <a:r>
              <a:rPr kumimoji="0" lang="zh-TW" altLang="en-US" sz="2200" b="1">
                <a:solidFill>
                  <a:srgbClr val="0000CC"/>
                </a:solidFill>
                <a:latin typeface="標楷體" pitchFamily="65" charset="-120"/>
                <a:ea typeface="標楷體" pitchFamily="65" charset="-120"/>
                <a:cs typeface="Arial" charset="0"/>
              </a:rPr>
              <a:t>舒緩健康疑慮</a:t>
            </a:r>
            <a:r>
              <a:rPr kumimoji="0" lang="zh-TW" altLang="en-US" sz="2200" b="1">
                <a:solidFill>
                  <a:srgbClr val="0000CC"/>
                </a:solidFill>
                <a:latin typeface="Constantia" pitchFamily="18" charset="0"/>
                <a:ea typeface="標楷體" pitchFamily="65" charset="-120"/>
                <a:cs typeface="Arial" charset="0"/>
              </a:rPr>
              <a:t> </a:t>
            </a:r>
          </a:p>
        </p:txBody>
      </p:sp>
      <p:sp>
        <p:nvSpPr>
          <p:cNvPr id="19466" name="Text Box 14"/>
          <p:cNvSpPr txBox="1">
            <a:spLocks noChangeArrowheads="1"/>
          </p:cNvSpPr>
          <p:nvPr/>
        </p:nvSpPr>
        <p:spPr bwMode="auto">
          <a:xfrm>
            <a:off x="198438" y="5457825"/>
            <a:ext cx="1617662" cy="1108075"/>
          </a:xfrm>
          <a:prstGeom prst="rect">
            <a:avLst/>
          </a:prstGeom>
          <a:noFill/>
          <a:ln w="9525">
            <a:noFill/>
            <a:miter lim="800000"/>
            <a:headEnd/>
            <a:tailEnd/>
          </a:ln>
        </p:spPr>
        <p:txBody>
          <a:bodyPr>
            <a:spAutoFit/>
          </a:bodyPr>
          <a:lstStyle/>
          <a:p>
            <a:pPr algn="ctr"/>
            <a:r>
              <a:rPr kumimoji="0" lang="zh-TW" altLang="en-US" sz="2200" b="1">
                <a:solidFill>
                  <a:srgbClr val="0000CC"/>
                </a:solidFill>
                <a:latin typeface="標楷體" pitchFamily="65" charset="-120"/>
                <a:ea typeface="標楷體" pitchFamily="65" charset="-120"/>
                <a:cs typeface="Arial" charset="0"/>
              </a:rPr>
              <a:t>針對長</a:t>
            </a:r>
          </a:p>
          <a:p>
            <a:pPr algn="ctr"/>
            <a:r>
              <a:rPr kumimoji="0" lang="zh-TW" altLang="en-US" sz="2200" b="1">
                <a:solidFill>
                  <a:srgbClr val="0000CC"/>
                </a:solidFill>
                <a:latin typeface="標楷體" pitchFamily="65" charset="-120"/>
                <a:ea typeface="標楷體" pitchFamily="65" charset="-120"/>
                <a:cs typeface="Arial" charset="0"/>
              </a:rPr>
              <a:t>期食用</a:t>
            </a:r>
          </a:p>
          <a:p>
            <a:pPr algn="ctr"/>
            <a:r>
              <a:rPr kumimoji="0" lang="zh-TW" altLang="en-US" sz="2200" b="1">
                <a:solidFill>
                  <a:srgbClr val="0000CC"/>
                </a:solidFill>
                <a:latin typeface="標楷體" pitchFamily="65" charset="-120"/>
                <a:ea typeface="標楷體" pitchFamily="65" charset="-120"/>
                <a:cs typeface="Arial" charset="0"/>
              </a:rPr>
              <a:t>（或暴露）</a:t>
            </a:r>
            <a:r>
              <a:rPr kumimoji="0" lang="zh-TW" altLang="en-US" sz="2200" b="1">
                <a:solidFill>
                  <a:srgbClr val="0000CC"/>
                </a:solidFill>
                <a:latin typeface="Constantia" pitchFamily="18" charset="0"/>
                <a:ea typeface="標楷體" pitchFamily="65" charset="-120"/>
                <a:cs typeface="Arial" charset="0"/>
              </a:rPr>
              <a:t> </a:t>
            </a:r>
          </a:p>
        </p:txBody>
      </p:sp>
      <p:pic>
        <p:nvPicPr>
          <p:cNvPr id="19467" name="Picture 3" descr="thumbnail"/>
          <p:cNvPicPr>
            <a:picLocks noChangeAspect="1" noChangeArrowheads="1"/>
          </p:cNvPicPr>
          <p:nvPr/>
        </p:nvPicPr>
        <p:blipFill>
          <a:blip r:embed="rId3"/>
          <a:srcRect/>
          <a:stretch>
            <a:fillRect/>
          </a:stretch>
        </p:blipFill>
        <p:spPr bwMode="auto">
          <a:xfrm>
            <a:off x="7018338" y="987425"/>
            <a:ext cx="1817687" cy="2295525"/>
          </a:xfrm>
          <a:prstGeom prst="rect">
            <a:avLst/>
          </a:prstGeom>
          <a:noFill/>
          <a:ln w="9525">
            <a:noFill/>
            <a:miter lim="800000"/>
            <a:headEnd/>
            <a:tailEnd/>
          </a:ln>
        </p:spPr>
      </p:pic>
      <p:sp>
        <p:nvSpPr>
          <p:cNvPr id="19468" name="Rectangle 3"/>
          <p:cNvSpPr>
            <a:spLocks noChangeArrowheads="1"/>
          </p:cNvSpPr>
          <p:nvPr/>
        </p:nvSpPr>
        <p:spPr bwMode="auto">
          <a:xfrm>
            <a:off x="539750" y="3605213"/>
            <a:ext cx="3878263" cy="522287"/>
          </a:xfrm>
          <a:prstGeom prst="rect">
            <a:avLst/>
          </a:prstGeom>
          <a:noFill/>
          <a:ln w="9525">
            <a:noFill/>
            <a:miter lim="800000"/>
            <a:headEnd/>
            <a:tailEnd/>
          </a:ln>
        </p:spPr>
        <p:txBody>
          <a:bodyPr wrap="none" anchor="ctr">
            <a:spAutoFit/>
          </a:bodyPr>
          <a:lstStyle/>
          <a:p>
            <a:pPr marL="361950" indent="-361950">
              <a:buClr>
                <a:srgbClr val="0000CC"/>
              </a:buClr>
              <a:buFont typeface="Wingdings" pitchFamily="2" charset="2"/>
              <a:buChar char="n"/>
              <a:tabLst>
                <a:tab pos="800100" algn="l"/>
              </a:tabLst>
            </a:pPr>
            <a:r>
              <a:rPr kumimoji="0" lang="zh-TW" altLang="en-US" sz="2800" b="1">
                <a:solidFill>
                  <a:srgbClr val="FF0000"/>
                </a:solidFill>
                <a:latin typeface="標楷體" pitchFamily="65" charset="-120"/>
                <a:ea typeface="標楷體" pitchFamily="65" charset="-120"/>
              </a:rPr>
              <a:t>主動醫療協助與關懷</a:t>
            </a:r>
          </a:p>
        </p:txBody>
      </p:sp>
      <p:sp>
        <p:nvSpPr>
          <p:cNvPr id="19469" name="標題 1"/>
          <p:cNvSpPr txBox="1">
            <a:spLocks/>
          </p:cNvSpPr>
          <p:nvPr/>
        </p:nvSpPr>
        <p:spPr bwMode="auto">
          <a:xfrm>
            <a:off x="0" y="176213"/>
            <a:ext cx="9144000" cy="798512"/>
          </a:xfrm>
          <a:prstGeom prst="rect">
            <a:avLst/>
          </a:prstGeom>
          <a:noFill/>
          <a:ln w="9525">
            <a:noFill/>
            <a:miter lim="800000"/>
            <a:headEnd/>
            <a:tailEnd/>
          </a:ln>
        </p:spPr>
        <p:txBody>
          <a:bodyPr/>
          <a:lstStyle/>
          <a:p>
            <a:pPr algn="ctr"/>
            <a:r>
              <a:rPr kumimoji="0" lang="zh-TW" altLang="en-US" sz="4400" b="1">
                <a:solidFill>
                  <a:srgbClr val="0000CC"/>
                </a:solidFill>
                <a:latin typeface="標楷體" pitchFamily="65" charset="-120"/>
                <a:ea typeface="標楷體" pitchFamily="65" charset="-120"/>
              </a:rPr>
              <a:t>塑化劑事件之後相關措施</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3"/>
          <p:cNvSpPr>
            <a:spLocks noGrp="1" noChangeArrowheads="1"/>
          </p:cNvSpPr>
          <p:nvPr>
            <p:ph type="body" idx="4294967295"/>
          </p:nvPr>
        </p:nvSpPr>
        <p:spPr>
          <a:xfrm>
            <a:off x="863600" y="908050"/>
            <a:ext cx="8229600" cy="1931988"/>
          </a:xfrm>
        </p:spPr>
        <p:txBody>
          <a:bodyPr/>
          <a:lstStyle/>
          <a:p>
            <a:pPr marL="342900" lvl="1" indent="-342900">
              <a:spcBef>
                <a:spcPct val="0"/>
              </a:spcBef>
              <a:buSzPct val="80000"/>
            </a:pPr>
            <a:r>
              <a:rPr lang="zh-TW" altLang="en-US" sz="2400" b="1" smtClean="0"/>
              <a:t>召開「全國食品安全大會」</a:t>
            </a:r>
            <a:r>
              <a:rPr lang="en-US" altLang="zh-TW" sz="2400" b="1" smtClean="0"/>
              <a:t>(100</a:t>
            </a:r>
            <a:r>
              <a:rPr lang="zh-TW" altLang="en-US" sz="2400" b="1" smtClean="0"/>
              <a:t>年</a:t>
            </a:r>
            <a:r>
              <a:rPr lang="en-US" altLang="zh-TW" sz="2400" b="1" smtClean="0"/>
              <a:t>6</a:t>
            </a:r>
            <a:r>
              <a:rPr lang="zh-TW" altLang="en-US" sz="2400" b="1" smtClean="0"/>
              <a:t>月</a:t>
            </a:r>
            <a:r>
              <a:rPr lang="en-US" altLang="zh-TW" sz="2400" b="1" smtClean="0"/>
              <a:t>21</a:t>
            </a:r>
            <a:r>
              <a:rPr lang="zh-TW" altLang="en-US" sz="2400" b="1" smtClean="0"/>
              <a:t>日</a:t>
            </a:r>
            <a:r>
              <a:rPr lang="en-US" altLang="zh-TW" sz="2400" b="1" smtClean="0"/>
              <a:t>-22</a:t>
            </a:r>
            <a:r>
              <a:rPr lang="zh-TW" altLang="en-US" sz="2400" b="1" smtClean="0"/>
              <a:t>日</a:t>
            </a:r>
            <a:r>
              <a:rPr lang="en-US" altLang="zh-TW" sz="2400" b="1" smtClean="0"/>
              <a:t>)</a:t>
            </a:r>
            <a:r>
              <a:rPr lang="zh-TW" altLang="en-US" sz="2400" b="1" smtClean="0"/>
              <a:t>：</a:t>
            </a:r>
            <a:endParaRPr lang="en-US" altLang="zh-TW" sz="2400" b="1" smtClean="0"/>
          </a:p>
          <a:p>
            <a:pPr marL="742950" lvl="2" indent="-342900">
              <a:spcBef>
                <a:spcPct val="0"/>
              </a:spcBef>
              <a:buClr>
                <a:srgbClr val="FF0000"/>
              </a:buClr>
              <a:buSzPct val="80000"/>
              <a:buFont typeface="Wingdings" pitchFamily="2" charset="2"/>
              <a:buChar char="u"/>
            </a:pPr>
            <a:r>
              <a:rPr lang="zh-TW" altLang="en-US" sz="2200" smtClean="0"/>
              <a:t>提出三大建言六項措施。</a:t>
            </a:r>
            <a:endParaRPr lang="en-US" altLang="zh-TW" sz="2200" smtClean="0"/>
          </a:p>
          <a:p>
            <a:pPr marL="342900" lvl="1" indent="-342900">
              <a:spcBef>
                <a:spcPct val="0"/>
              </a:spcBef>
              <a:buSzPct val="80000"/>
            </a:pPr>
            <a:r>
              <a:rPr lang="zh-TW" altLang="en-US" sz="2400" smtClean="0"/>
              <a:t> 公布施行食品衛生管理法第</a:t>
            </a:r>
            <a:r>
              <a:rPr lang="en-US" altLang="zh-TW" sz="2400" smtClean="0"/>
              <a:t>31</a:t>
            </a:r>
            <a:r>
              <a:rPr lang="zh-TW" altLang="en-US" sz="2400" smtClean="0"/>
              <a:t>條及第</a:t>
            </a:r>
            <a:r>
              <a:rPr lang="en-US" altLang="zh-TW" sz="2400" smtClean="0"/>
              <a:t>34</a:t>
            </a:r>
            <a:r>
              <a:rPr lang="zh-TW" altLang="en-US" sz="2400" smtClean="0"/>
              <a:t>條修正案</a:t>
            </a:r>
            <a:endParaRPr lang="en-US" altLang="zh-TW" sz="2400" smtClean="0"/>
          </a:p>
          <a:p>
            <a:pPr marL="742950" lvl="2" indent="-342900">
              <a:spcBef>
                <a:spcPct val="0"/>
              </a:spcBef>
              <a:buClr>
                <a:srgbClr val="FF0000"/>
              </a:buClr>
              <a:buSzPct val="80000"/>
              <a:buFont typeface="Wingdings" pitchFamily="2" charset="2"/>
              <a:buChar char="u"/>
            </a:pPr>
            <a:r>
              <a:rPr lang="zh-TW" altLang="en-US" sz="2200" smtClean="0"/>
              <a:t>加重違規行為之罰鍰、刑度及罰金。</a:t>
            </a:r>
          </a:p>
          <a:p>
            <a:pPr marL="742950" lvl="2" indent="-342900">
              <a:spcBef>
                <a:spcPct val="0"/>
              </a:spcBef>
              <a:buClr>
                <a:srgbClr val="FF0000"/>
              </a:buClr>
              <a:buSzPct val="80000"/>
              <a:buFont typeface="Wingdings" pitchFamily="2" charset="2"/>
              <a:buChar char="u"/>
            </a:pPr>
            <a:r>
              <a:rPr lang="zh-TW" altLang="en-US" sz="2200" smtClean="0"/>
              <a:t>增訂情節重大者，得命其歇業、停業或廢止相關登記規定。</a:t>
            </a:r>
          </a:p>
          <a:p>
            <a:pPr marL="342900" lvl="1" indent="-342900">
              <a:spcBef>
                <a:spcPct val="0"/>
              </a:spcBef>
              <a:buSzPct val="80000"/>
            </a:pPr>
            <a:endParaRPr lang="en-US" altLang="zh-TW" sz="2400" smtClean="0"/>
          </a:p>
        </p:txBody>
      </p:sp>
      <p:sp>
        <p:nvSpPr>
          <p:cNvPr id="671747" name="投影片編號版面配置區 4"/>
          <p:cNvSpPr>
            <a:spLocks noGrp="1"/>
          </p:cNvSpPr>
          <p:nvPr>
            <p:ph type="sldNum" sz="quarter" idx="11"/>
          </p:nvPr>
        </p:nvSpPr>
        <p:spPr bwMode="auto">
          <a:xfrm>
            <a:off x="6902450" y="6337300"/>
            <a:ext cx="2133600" cy="476250"/>
          </a:xfrm>
          <a:ln>
            <a:miter lim="800000"/>
            <a:headEnd/>
            <a:tailEnd/>
          </a:ln>
        </p:spPr>
        <p:txBody>
          <a:bodyPr/>
          <a:lstStyle/>
          <a:p>
            <a:pPr>
              <a:defRPr/>
            </a:pPr>
            <a:fld id="{E549978F-05C0-49E4-A79B-E6B6EB69ADCD}" type="slidenum">
              <a:rPr lang="en-US" altLang="zh-TW" sz="1400"/>
              <a:pPr>
                <a:defRPr/>
              </a:pPr>
              <a:t>7</a:t>
            </a:fld>
            <a:endParaRPr lang="en-US" altLang="zh-TW" sz="1400" dirty="0"/>
          </a:p>
        </p:txBody>
      </p:sp>
      <p:sp>
        <p:nvSpPr>
          <p:cNvPr id="671748" name="Rectangle 7"/>
          <p:cNvSpPr>
            <a:spLocks noChangeArrowheads="1"/>
          </p:cNvSpPr>
          <p:nvPr/>
        </p:nvSpPr>
        <p:spPr bwMode="auto">
          <a:xfrm>
            <a:off x="863600" y="2636838"/>
            <a:ext cx="7956550" cy="1477962"/>
          </a:xfrm>
          <a:prstGeom prst="rect">
            <a:avLst/>
          </a:prstGeom>
          <a:noFill/>
          <a:ln w="9525">
            <a:noFill/>
            <a:miter lim="800000"/>
            <a:headEnd/>
            <a:tailEnd/>
          </a:ln>
        </p:spPr>
        <p:txBody>
          <a:bodyPr>
            <a:spAutoFit/>
          </a:bodyPr>
          <a:lstStyle/>
          <a:p>
            <a:pPr marL="342900" lvl="1" indent="-342900" fontAlgn="auto">
              <a:spcAft>
                <a:spcPts val="0"/>
              </a:spcAft>
              <a:buClr>
                <a:srgbClr val="FF0000"/>
              </a:buClr>
              <a:buSzPct val="80000"/>
              <a:buFont typeface="Wingdings" panose="05000000000000000000" pitchFamily="2" charset="2"/>
              <a:buChar char="u"/>
              <a:defRPr/>
            </a:pPr>
            <a:r>
              <a:rPr kumimoji="0" lang="zh-TW" altLang="en-US" sz="2400" b="1" dirty="0">
                <a:latin typeface="Times New Roman" pitchFamily="18" charset="0"/>
                <a:ea typeface="標楷體" pitchFamily="65" charset="-120"/>
              </a:rPr>
              <a:t>評估風險</a:t>
            </a:r>
            <a:endParaRPr kumimoji="0" lang="en-US" altLang="zh-TW" sz="2400" b="1" dirty="0">
              <a:latin typeface="Times New Roman" pitchFamily="18" charset="0"/>
              <a:ea typeface="標楷體" pitchFamily="65" charset="-120"/>
            </a:endParaRPr>
          </a:p>
          <a:p>
            <a:pPr lvl="1" fontAlgn="auto">
              <a:spcBef>
                <a:spcPts val="0"/>
              </a:spcBef>
              <a:spcAft>
                <a:spcPts val="0"/>
              </a:spcAft>
              <a:buClr>
                <a:srgbClr val="009900"/>
              </a:buClr>
              <a:defRPr/>
            </a:pPr>
            <a:r>
              <a:rPr kumimoji="0" lang="zh-TW" altLang="en-US" sz="2200" dirty="0">
                <a:latin typeface="Times New Roman" panose="02020603050405020304" pitchFamily="18" charset="0"/>
                <a:ea typeface="標楷體" pitchFamily="65" charset="-120"/>
              </a:rPr>
              <a:t>針對</a:t>
            </a:r>
            <a:r>
              <a:rPr kumimoji="0" lang="zh-TW" altLang="en-US" sz="2200" dirty="0">
                <a:latin typeface="Times New Roman" panose="02020603050405020304" pitchFamily="18" charset="0"/>
                <a:ea typeface="標楷體" pitchFamily="65" charset="-120"/>
              </a:rPr>
              <a:t>國內常用</a:t>
            </a:r>
            <a:r>
              <a:rPr kumimoji="0" lang="en-US" altLang="zh-TW" sz="2200" dirty="0">
                <a:latin typeface="Times New Roman" panose="02020603050405020304" pitchFamily="18" charset="0"/>
                <a:ea typeface="標楷體" pitchFamily="65" charset="-120"/>
              </a:rPr>
              <a:t>DEHP</a:t>
            </a:r>
            <a:r>
              <a:rPr kumimoji="0" lang="zh-TW" altLang="en-US" sz="2200" dirty="0">
                <a:latin typeface="Times New Roman" panose="02020603050405020304" pitchFamily="18" charset="0"/>
                <a:ea typeface="標楷體" pitchFamily="65" charset="-120"/>
              </a:rPr>
              <a:t>、</a:t>
            </a:r>
            <a:r>
              <a:rPr kumimoji="0" lang="en-US" altLang="zh-TW" sz="2200" dirty="0">
                <a:latin typeface="Times New Roman" panose="02020603050405020304" pitchFamily="18" charset="0"/>
                <a:ea typeface="標楷體" pitchFamily="65" charset="-120"/>
              </a:rPr>
              <a:t>DBP</a:t>
            </a:r>
            <a:r>
              <a:rPr kumimoji="0" lang="zh-TW" altLang="en-US" sz="2200" dirty="0">
                <a:latin typeface="Times New Roman" panose="02020603050405020304" pitchFamily="18" charset="0"/>
                <a:ea typeface="標楷體" pitchFamily="65" charset="-120"/>
              </a:rPr>
              <a:t>、</a:t>
            </a:r>
            <a:r>
              <a:rPr kumimoji="0" lang="en-US" altLang="zh-TW" sz="2200" dirty="0">
                <a:latin typeface="Times New Roman" panose="02020603050405020304" pitchFamily="18" charset="0"/>
                <a:ea typeface="標楷體" pitchFamily="65" charset="-120"/>
              </a:rPr>
              <a:t>DINP</a:t>
            </a:r>
            <a:r>
              <a:rPr kumimoji="0" lang="zh-TW" altLang="en-US" sz="2200" dirty="0">
                <a:latin typeface="Times New Roman" panose="02020603050405020304" pitchFamily="18" charset="0"/>
                <a:ea typeface="標楷體" pitchFamily="65" charset="-120"/>
              </a:rPr>
              <a:t>、</a:t>
            </a:r>
            <a:r>
              <a:rPr kumimoji="0" lang="en-US" altLang="zh-TW" sz="2200" dirty="0">
                <a:latin typeface="Times New Roman" panose="02020603050405020304" pitchFamily="18" charset="0"/>
                <a:ea typeface="標楷體" pitchFamily="65" charset="-120"/>
              </a:rPr>
              <a:t>BBP</a:t>
            </a:r>
            <a:r>
              <a:rPr kumimoji="0" lang="zh-TW" altLang="en-US" sz="2200" dirty="0">
                <a:latin typeface="Times New Roman" panose="02020603050405020304" pitchFamily="18" charset="0"/>
                <a:ea typeface="標楷體" pitchFamily="65" charset="-120"/>
              </a:rPr>
              <a:t>及</a:t>
            </a:r>
            <a:r>
              <a:rPr kumimoji="0" lang="en-US" altLang="zh-TW" sz="2200" dirty="0">
                <a:latin typeface="Times New Roman" panose="02020603050405020304" pitchFamily="18" charset="0"/>
                <a:ea typeface="標楷體" pitchFamily="65" charset="-120"/>
              </a:rPr>
              <a:t>DIDP</a:t>
            </a:r>
            <a:r>
              <a:rPr kumimoji="0" lang="zh-TW" altLang="en-US" sz="2200" dirty="0">
                <a:latin typeface="Times New Roman" panose="02020603050405020304" pitchFamily="18" charset="0"/>
                <a:ea typeface="標楷體" pitchFamily="65" charset="-120"/>
              </a:rPr>
              <a:t>等</a:t>
            </a:r>
            <a:r>
              <a:rPr kumimoji="0" lang="en-US" altLang="zh-TW" sz="2200" dirty="0">
                <a:latin typeface="Times New Roman" panose="02020603050405020304" pitchFamily="18" charset="0"/>
                <a:ea typeface="標楷體" pitchFamily="65" charset="-120"/>
              </a:rPr>
              <a:t>5</a:t>
            </a:r>
            <a:r>
              <a:rPr kumimoji="0" lang="zh-TW" altLang="en-US" sz="2200" dirty="0">
                <a:latin typeface="Times New Roman" panose="02020603050405020304" pitchFamily="18" charset="0"/>
                <a:ea typeface="標楷體" pitchFamily="65" charset="-120"/>
              </a:rPr>
              <a:t>種塑化劑，參考國內外毒理研究及背景資料，經專家討論</a:t>
            </a:r>
            <a:r>
              <a:rPr kumimoji="0" lang="zh-TW" altLang="en-US" sz="2200" dirty="0">
                <a:latin typeface="Times New Roman" panose="02020603050405020304" pitchFamily="18" charset="0"/>
                <a:ea typeface="標楷體" pitchFamily="65" charset="-120"/>
              </a:rPr>
              <a:t>後，提出</a:t>
            </a:r>
            <a:r>
              <a:rPr kumimoji="0" lang="zh-TW" altLang="en-US" sz="2200" dirty="0">
                <a:latin typeface="Times New Roman" panose="02020603050405020304" pitchFamily="18" charset="0"/>
                <a:ea typeface="標楷體" pitchFamily="65" charset="-120"/>
              </a:rPr>
              <a:t>每日耐受量 </a:t>
            </a:r>
            <a:r>
              <a:rPr kumimoji="0" lang="en-US" altLang="zh-TW" sz="2200" dirty="0">
                <a:latin typeface="Times New Roman" panose="02020603050405020304" pitchFamily="18" charset="0"/>
                <a:ea typeface="標楷體" pitchFamily="65" charset="-120"/>
              </a:rPr>
              <a:t>(TDI</a:t>
            </a:r>
            <a:r>
              <a:rPr kumimoji="0" lang="zh-TW" altLang="en-US" sz="2200" dirty="0">
                <a:latin typeface="Times New Roman" panose="02020603050405020304" pitchFamily="18" charset="0"/>
                <a:ea typeface="標楷體" pitchFamily="65" charset="-120"/>
              </a:rPr>
              <a:t>，</a:t>
            </a:r>
            <a:r>
              <a:rPr kumimoji="0" lang="en-US" altLang="zh-TW" sz="2200" dirty="0">
                <a:latin typeface="Times New Roman" panose="02020603050405020304" pitchFamily="18" charset="0"/>
                <a:ea typeface="標楷體" pitchFamily="65" charset="-120"/>
              </a:rPr>
              <a:t>0.01~0.5 </a:t>
            </a:r>
            <a:r>
              <a:rPr kumimoji="0" lang="zh-TW" altLang="en-US" sz="2200" dirty="0">
                <a:latin typeface="Times New Roman" panose="02020603050405020304" pitchFamily="18" charset="0"/>
                <a:ea typeface="標楷體" pitchFamily="65" charset="-120"/>
              </a:rPr>
              <a:t>毫克</a:t>
            </a:r>
            <a:r>
              <a:rPr kumimoji="0" lang="en-US" altLang="zh-TW" sz="2200" dirty="0">
                <a:latin typeface="Times New Roman" panose="02020603050405020304" pitchFamily="18" charset="0"/>
                <a:ea typeface="標楷體" pitchFamily="65" charset="-120"/>
              </a:rPr>
              <a:t>/</a:t>
            </a:r>
            <a:r>
              <a:rPr kumimoji="0" lang="zh-TW" altLang="en-US" sz="2200" dirty="0">
                <a:latin typeface="Times New Roman" panose="02020603050405020304" pitchFamily="18" charset="0"/>
                <a:ea typeface="標楷體" pitchFamily="65" charset="-120"/>
              </a:rPr>
              <a:t>公斤</a:t>
            </a:r>
            <a:r>
              <a:rPr kumimoji="0" lang="en-US" altLang="zh-TW" sz="2200" dirty="0">
                <a:latin typeface="Times New Roman" panose="02020603050405020304" pitchFamily="18" charset="0"/>
                <a:ea typeface="標楷體" pitchFamily="65" charset="-120"/>
              </a:rPr>
              <a:t>)</a:t>
            </a:r>
            <a:r>
              <a:rPr kumimoji="0" lang="zh-TW" altLang="en-US" sz="2200" dirty="0">
                <a:latin typeface="Times New Roman" panose="02020603050405020304" pitchFamily="18" charset="0"/>
                <a:ea typeface="標楷體" pitchFamily="65" charset="-120"/>
              </a:rPr>
              <a:t>。</a:t>
            </a:r>
          </a:p>
        </p:txBody>
      </p:sp>
      <p:sp>
        <p:nvSpPr>
          <p:cNvPr id="21508" name="Rectangle 8"/>
          <p:cNvSpPr>
            <a:spLocks noChangeArrowheads="1"/>
          </p:cNvSpPr>
          <p:nvPr/>
        </p:nvSpPr>
        <p:spPr bwMode="auto">
          <a:xfrm>
            <a:off x="863600" y="4076700"/>
            <a:ext cx="8208963" cy="831850"/>
          </a:xfrm>
          <a:prstGeom prst="rect">
            <a:avLst/>
          </a:prstGeom>
          <a:noFill/>
          <a:ln w="9525">
            <a:noFill/>
            <a:miter lim="800000"/>
            <a:headEnd/>
            <a:tailEnd/>
          </a:ln>
        </p:spPr>
        <p:txBody>
          <a:bodyPr>
            <a:spAutoFit/>
          </a:bodyPr>
          <a:lstStyle/>
          <a:p>
            <a:pPr marL="342900" lvl="1" indent="-342900">
              <a:buClr>
                <a:srgbClr val="FF0000"/>
              </a:buClr>
              <a:buSzPct val="80000"/>
              <a:buFont typeface="Wingdings" pitchFamily="2" charset="2"/>
              <a:buChar char="u"/>
            </a:pPr>
            <a:r>
              <a:rPr kumimoji="0" lang="zh-TW" altLang="en-US" sz="2400" b="1">
                <a:latin typeface="Times New Roman" pitchFamily="18" charset="0"/>
                <a:ea typeface="標楷體" pitchFamily="65" charset="-120"/>
              </a:rPr>
              <a:t>制定「降低食品中塑化劑含量之企業指引」</a:t>
            </a:r>
            <a:endParaRPr kumimoji="0" lang="en-US" altLang="zh-TW" sz="2400" b="1">
              <a:latin typeface="Times New Roman" pitchFamily="18" charset="0"/>
              <a:ea typeface="標楷體" pitchFamily="65" charset="-120"/>
            </a:endParaRPr>
          </a:p>
          <a:p>
            <a:pPr>
              <a:buClr>
                <a:srgbClr val="FF3399"/>
              </a:buClr>
            </a:pPr>
            <a:r>
              <a:rPr kumimoji="0" lang="zh-TW" altLang="en-US" b="1">
                <a:latin typeface="Times New Roman" pitchFamily="18" charset="0"/>
                <a:ea typeface="標楷體" pitchFamily="65" charset="-120"/>
              </a:rPr>
              <a:t>        </a:t>
            </a:r>
            <a:r>
              <a:rPr kumimoji="0" lang="zh-TW" altLang="en-US" sz="2200">
                <a:latin typeface="Times New Roman" pitchFamily="18" charset="0"/>
                <a:ea typeface="標楷體" pitchFamily="65" charset="-120"/>
              </a:rPr>
              <a:t>供作監測指標及行動準則之參考。</a:t>
            </a:r>
          </a:p>
        </p:txBody>
      </p:sp>
      <p:sp>
        <p:nvSpPr>
          <p:cNvPr id="21509" name="Rectangle 2"/>
          <p:cNvSpPr txBox="1">
            <a:spLocks noChangeArrowheads="1"/>
          </p:cNvSpPr>
          <p:nvPr/>
        </p:nvSpPr>
        <p:spPr bwMode="auto">
          <a:xfrm>
            <a:off x="684213" y="315913"/>
            <a:ext cx="3781425" cy="523875"/>
          </a:xfrm>
          <a:prstGeom prst="rect">
            <a:avLst/>
          </a:prstGeom>
          <a:noFill/>
          <a:ln w="9525">
            <a:noFill/>
            <a:miter lim="800000"/>
            <a:headEnd/>
            <a:tailEnd/>
          </a:ln>
        </p:spPr>
        <p:txBody>
          <a:bodyPr wrap="none" anchor="ctr">
            <a:spAutoFit/>
          </a:bodyPr>
          <a:lstStyle/>
          <a:p>
            <a:pPr marL="361950" indent="-361950">
              <a:buClr>
                <a:srgbClr val="0000CC"/>
              </a:buClr>
              <a:buFont typeface="Wingdings" pitchFamily="2" charset="2"/>
              <a:buChar char="n"/>
              <a:tabLst>
                <a:tab pos="800100" algn="l"/>
              </a:tabLst>
            </a:pPr>
            <a:r>
              <a:rPr kumimoji="0" lang="zh-TW" altLang="en-US" sz="2800" b="1">
                <a:solidFill>
                  <a:srgbClr val="FF0000"/>
                </a:solidFill>
                <a:latin typeface="標楷體" pitchFamily="65" charset="-120"/>
                <a:ea typeface="標楷體" pitchFamily="65" charset="-120"/>
              </a:rPr>
              <a:t>廣納建言，檢討改革</a:t>
            </a:r>
          </a:p>
        </p:txBody>
      </p:sp>
      <p:sp>
        <p:nvSpPr>
          <p:cNvPr id="21510" name="Rectangle 8"/>
          <p:cNvSpPr>
            <a:spLocks noChangeArrowheads="1"/>
          </p:cNvSpPr>
          <p:nvPr/>
        </p:nvSpPr>
        <p:spPr bwMode="auto">
          <a:xfrm>
            <a:off x="863600" y="4868863"/>
            <a:ext cx="8208963" cy="1816100"/>
          </a:xfrm>
          <a:prstGeom prst="rect">
            <a:avLst/>
          </a:prstGeom>
          <a:noFill/>
          <a:ln w="9525">
            <a:noFill/>
            <a:miter lim="800000"/>
            <a:headEnd/>
            <a:tailEnd/>
          </a:ln>
        </p:spPr>
        <p:txBody>
          <a:bodyPr>
            <a:spAutoFit/>
          </a:bodyPr>
          <a:lstStyle/>
          <a:p>
            <a:pPr marL="342900" lvl="1" indent="-342900">
              <a:buClr>
                <a:srgbClr val="FF0000"/>
              </a:buClr>
              <a:buSzPct val="80000"/>
              <a:buFont typeface="Wingdings" pitchFamily="2" charset="2"/>
              <a:buChar char="u"/>
            </a:pPr>
            <a:r>
              <a:rPr kumimoji="0" lang="zh-TW" altLang="en-US" sz="2400" b="1">
                <a:latin typeface="Times New Roman" pitchFamily="18" charset="0"/>
                <a:ea typeface="標楷體" pitchFamily="65" charset="-120"/>
              </a:rPr>
              <a:t>成立國家環境毒物研究中心</a:t>
            </a:r>
            <a:r>
              <a:rPr kumimoji="0" lang="en-US" altLang="zh-TW" sz="2400" b="1">
                <a:latin typeface="Times New Roman" pitchFamily="18" charset="0"/>
                <a:ea typeface="標楷體" pitchFamily="65" charset="-120"/>
              </a:rPr>
              <a:t>(101.5.1)</a:t>
            </a:r>
          </a:p>
          <a:p>
            <a:pPr marL="742950" lvl="2" indent="-342900">
              <a:buClr>
                <a:srgbClr val="FF0000"/>
              </a:buClr>
              <a:buSzPct val="80000"/>
              <a:buFont typeface="Wingdings" pitchFamily="2" charset="2"/>
              <a:buChar char="u"/>
            </a:pPr>
            <a:r>
              <a:rPr kumimoji="0" lang="zh-TW" altLang="en-US" sz="2200">
                <a:latin typeface="Times New Roman" pitchFamily="18" charset="0"/>
                <a:ea typeface="標楷體" pitchFamily="65" charset="-120"/>
              </a:rPr>
              <a:t>建立本土環境毒物研究提名機制及危害毒物篩選平台規劃</a:t>
            </a:r>
          </a:p>
          <a:p>
            <a:pPr marL="742950" lvl="2" indent="-342900">
              <a:buClr>
                <a:srgbClr val="FF0000"/>
              </a:buClr>
              <a:buSzPct val="80000"/>
              <a:buFont typeface="Wingdings" pitchFamily="2" charset="2"/>
              <a:buChar char="u"/>
            </a:pPr>
            <a:r>
              <a:rPr kumimoji="0" lang="zh-TW" altLang="en-US" sz="2200">
                <a:latin typeface="Times New Roman" pitchFamily="18" charset="0"/>
                <a:ea typeface="標楷體" pitchFamily="65" charset="-120"/>
              </a:rPr>
              <a:t>建立國家環境毒物健康危害防治策略機制與緊急應變體系</a:t>
            </a:r>
          </a:p>
          <a:p>
            <a:pPr marL="742950" lvl="2" indent="-342900">
              <a:buClr>
                <a:srgbClr val="FF0000"/>
              </a:buClr>
              <a:buSzPct val="80000"/>
              <a:buFont typeface="Wingdings" pitchFamily="2" charset="2"/>
              <a:buChar char="u"/>
            </a:pPr>
            <a:r>
              <a:rPr kumimoji="0" lang="zh-TW" altLang="en-US" sz="2200">
                <a:latin typeface="Times New Roman" pitchFamily="18" charset="0"/>
                <a:ea typeface="標楷體" pitchFamily="65" charset="-120"/>
              </a:rPr>
              <a:t>建置環境與健康政策決策支援系統</a:t>
            </a:r>
          </a:p>
          <a:p>
            <a:pPr marL="742950" lvl="2" indent="-342900">
              <a:buClr>
                <a:srgbClr val="FF0000"/>
              </a:buClr>
              <a:buSzPct val="80000"/>
              <a:buFont typeface="Wingdings" pitchFamily="2" charset="2"/>
              <a:buChar char="u"/>
            </a:pPr>
            <a:r>
              <a:rPr kumimoji="0" lang="zh-TW" altLang="en-US" sz="2200">
                <a:latin typeface="Times New Roman" pitchFamily="18" charset="0"/>
                <a:ea typeface="標楷體" pitchFamily="65" charset="-120"/>
              </a:rPr>
              <a:t>建立環境與健康人文科技論壇</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標題 1"/>
          <p:cNvSpPr>
            <a:spLocks noGrp="1"/>
          </p:cNvSpPr>
          <p:nvPr>
            <p:ph type="title"/>
          </p:nvPr>
        </p:nvSpPr>
        <p:spPr>
          <a:xfrm>
            <a:off x="-23813" y="333375"/>
            <a:ext cx="9144001" cy="704850"/>
          </a:xfrm>
        </p:spPr>
        <p:txBody>
          <a:bodyPr/>
          <a:lstStyle/>
          <a:p>
            <a:r>
              <a:rPr lang="zh-TW" altLang="zh-TW" smtClean="0"/>
              <a:t>目前執行情形</a:t>
            </a:r>
            <a:endParaRPr lang="zh-TW" altLang="en-US" smtClean="0"/>
          </a:p>
        </p:txBody>
      </p:sp>
      <p:sp>
        <p:nvSpPr>
          <p:cNvPr id="3" name="內容版面配置區 2"/>
          <p:cNvSpPr>
            <a:spLocks noGrp="1"/>
          </p:cNvSpPr>
          <p:nvPr>
            <p:ph idx="1"/>
          </p:nvPr>
        </p:nvSpPr>
        <p:spPr>
          <a:xfrm>
            <a:off x="457200" y="1125538"/>
            <a:ext cx="8229600" cy="5616575"/>
          </a:xfrm>
        </p:spPr>
        <p:txBody>
          <a:bodyPr rtlCol="0">
            <a:normAutofit fontScale="92500"/>
          </a:bodyPr>
          <a:lstStyle/>
          <a:p>
            <a:pPr fontAlgn="auto">
              <a:spcAft>
                <a:spcPts val="0"/>
              </a:spcAft>
              <a:defRPr/>
            </a:pPr>
            <a:r>
              <a:rPr lang="zh-TW" altLang="zh-TW" sz="2800" dirty="0" smtClean="0"/>
              <a:t>個案</a:t>
            </a:r>
            <a:r>
              <a:rPr lang="zh-TW" altLang="en-US" sz="2800" dirty="0" smtClean="0"/>
              <a:t>諮詢與轉介：</a:t>
            </a:r>
            <a:r>
              <a:rPr lang="en-US" altLang="zh-TW" sz="2800" dirty="0" smtClean="0"/>
              <a:t/>
            </a:r>
            <a:br>
              <a:rPr lang="en-US" altLang="zh-TW" sz="2800" dirty="0" smtClean="0"/>
            </a:br>
            <a:r>
              <a:rPr lang="zh-TW" altLang="zh-TW" sz="2800" dirty="0" smtClean="0"/>
              <a:t>責成</a:t>
            </a:r>
            <a:r>
              <a:rPr lang="zh-TW" altLang="zh-TW" sz="2800" dirty="0"/>
              <a:t>部立</a:t>
            </a:r>
            <a:r>
              <a:rPr lang="zh-TW" altLang="zh-TW" sz="2800" dirty="0" smtClean="0"/>
              <a:t>醫院</a:t>
            </a:r>
            <a:r>
              <a:rPr lang="zh-TW" altLang="en-US" sz="2800" dirty="0" smtClean="0"/>
              <a:t>持續提供塑化劑特別門診，</a:t>
            </a:r>
            <a:r>
              <a:rPr lang="zh-TW" altLang="zh-TW" sz="2800" dirty="0" smtClean="0"/>
              <a:t>轉</a:t>
            </a:r>
            <a:r>
              <a:rPr lang="zh-TW" altLang="zh-TW" sz="2800" dirty="0"/>
              <a:t>介疑似受害個案，進行後續追蹤，避免</a:t>
            </a:r>
            <a:r>
              <a:rPr lang="zh-TW" altLang="en-US" sz="2800" dirty="0"/>
              <a:t>民眾</a:t>
            </a:r>
            <a:r>
              <a:rPr lang="zh-TW" altLang="zh-TW" sz="2800" dirty="0" smtClean="0"/>
              <a:t>因資訊</a:t>
            </a:r>
            <a:r>
              <a:rPr lang="zh-TW" altLang="en-US" sz="2800" dirty="0" smtClean="0"/>
              <a:t>不足</a:t>
            </a:r>
            <a:r>
              <a:rPr lang="zh-TW" altLang="zh-TW" sz="2800" dirty="0" smtClean="0"/>
              <a:t>而</a:t>
            </a:r>
            <a:r>
              <a:rPr lang="zh-TW" altLang="zh-TW" sz="2800" dirty="0"/>
              <a:t>產生不必要的焦慮</a:t>
            </a:r>
            <a:r>
              <a:rPr lang="zh-TW" altLang="zh-TW" sz="2800" dirty="0" smtClean="0"/>
              <a:t>。</a:t>
            </a:r>
            <a:endParaRPr lang="en-US" altLang="zh-TW" sz="2800" dirty="0" smtClean="0"/>
          </a:p>
          <a:p>
            <a:pPr fontAlgn="auto">
              <a:spcAft>
                <a:spcPts val="0"/>
              </a:spcAft>
              <a:defRPr/>
            </a:pPr>
            <a:r>
              <a:rPr lang="zh-TW" altLang="en-US" sz="2800" dirty="0"/>
              <a:t>持續追蹤研究：</a:t>
            </a:r>
            <a:endParaRPr lang="en-US" altLang="zh-TW" sz="2800" dirty="0"/>
          </a:p>
          <a:p>
            <a:pPr marL="808038" lvl="1" indent="-407988" fontAlgn="auto">
              <a:spcAft>
                <a:spcPts val="0"/>
              </a:spcAft>
              <a:defRPr/>
            </a:pPr>
            <a:r>
              <a:rPr lang="zh-TW" altLang="zh-TW" sz="2600" dirty="0"/>
              <a:t>本</a:t>
            </a:r>
            <a:r>
              <a:rPr lang="zh-TW" altLang="en-US" sz="2600" dirty="0"/>
              <a:t>部</a:t>
            </a:r>
            <a:r>
              <a:rPr lang="zh-TW" altLang="zh-TW" sz="2600" dirty="0"/>
              <a:t>國家衛生研究院</a:t>
            </a:r>
            <a:r>
              <a:rPr lang="zh-TW" altLang="en-US" sz="2600" dirty="0"/>
              <a:t>已</a:t>
            </a:r>
            <a:r>
              <a:rPr lang="zh-TW" altLang="zh-TW" sz="2600" dirty="0"/>
              <a:t>針對</a:t>
            </a:r>
            <a:r>
              <a:rPr lang="en-US" altLang="zh-TW" sz="2600" dirty="0"/>
              <a:t>DEHP</a:t>
            </a:r>
            <a:r>
              <a:rPr lang="zh-TW" altLang="zh-TW" sz="2600" dirty="0"/>
              <a:t>、</a:t>
            </a:r>
            <a:r>
              <a:rPr lang="en-US" altLang="zh-TW" sz="2600" dirty="0"/>
              <a:t>DINP</a:t>
            </a:r>
            <a:r>
              <a:rPr lang="zh-TW" altLang="zh-TW" sz="2600" dirty="0"/>
              <a:t>等塑化劑成分持續蒐集國內外健康風險評估資料，</a:t>
            </a:r>
            <a:r>
              <a:rPr lang="zh-TW" altLang="en-US" sz="2600" dirty="0"/>
              <a:t>進行台灣環境毒物健康危害之監測、評估及對策研究</a:t>
            </a:r>
            <a:r>
              <a:rPr lang="zh-TW" altLang="zh-TW" sz="2600" dirty="0"/>
              <a:t>。</a:t>
            </a:r>
            <a:endParaRPr lang="en-US" altLang="zh-TW" sz="2600" dirty="0"/>
          </a:p>
          <a:p>
            <a:pPr marL="808038" lvl="1" indent="-407988" fontAlgn="auto">
              <a:spcAft>
                <a:spcPts val="0"/>
              </a:spcAft>
              <a:defRPr/>
            </a:pPr>
            <a:r>
              <a:rPr lang="zh-TW" altLang="zh-TW" sz="2600" dirty="0"/>
              <a:t>目前</a:t>
            </a:r>
            <a:r>
              <a:rPr lang="zh-TW" altLang="en-US" sz="2600" dirty="0"/>
              <a:t>已</a:t>
            </a:r>
            <a:r>
              <a:rPr lang="zh-TW" altLang="zh-TW" sz="2600" dirty="0"/>
              <a:t>完成兒童</a:t>
            </a:r>
            <a:r>
              <a:rPr lang="en-US" altLang="zh-TW" sz="2600" dirty="0"/>
              <a:t>(&lt;12</a:t>
            </a:r>
            <a:r>
              <a:rPr lang="zh-TW" altLang="zh-TW" sz="2600" dirty="0"/>
              <a:t>歲，共</a:t>
            </a:r>
            <a:r>
              <a:rPr lang="en-US" altLang="zh-TW" sz="2600" dirty="0"/>
              <a:t>237</a:t>
            </a:r>
            <a:r>
              <a:rPr lang="zh-TW" altLang="zh-TW" sz="2600" dirty="0"/>
              <a:t>人</a:t>
            </a:r>
            <a:r>
              <a:rPr lang="en-US" altLang="zh-TW" sz="2600" dirty="0"/>
              <a:t>)</a:t>
            </a:r>
            <a:r>
              <a:rPr lang="zh-TW" altLang="zh-TW" sz="2600" dirty="0"/>
              <a:t>及成人</a:t>
            </a:r>
            <a:r>
              <a:rPr lang="en-US" altLang="zh-TW" sz="2600" dirty="0"/>
              <a:t>(</a:t>
            </a:r>
            <a:r>
              <a:rPr lang="zh-TW" altLang="zh-TW" sz="2600" dirty="0"/>
              <a:t>共</a:t>
            </a:r>
            <a:r>
              <a:rPr lang="en-US" altLang="zh-TW" sz="2600" dirty="0"/>
              <a:t>97</a:t>
            </a:r>
            <a:r>
              <a:rPr lang="zh-TW" altLang="zh-TW" sz="2600" dirty="0"/>
              <a:t>人</a:t>
            </a:r>
            <a:r>
              <a:rPr lang="en-US" altLang="zh-TW" sz="2600" dirty="0"/>
              <a:t>)</a:t>
            </a:r>
            <a:r>
              <a:rPr lang="zh-TW" altLang="zh-TW" sz="2600" dirty="0"/>
              <a:t>申訴者自述食用遭塑化劑污染之產品品項的</a:t>
            </a:r>
            <a:r>
              <a:rPr lang="en-US" altLang="zh-TW" sz="2600" dirty="0"/>
              <a:t>DEHP</a:t>
            </a:r>
            <a:r>
              <a:rPr lang="zh-TW" altLang="zh-TW" sz="2600" dirty="0"/>
              <a:t>暴露</a:t>
            </a:r>
            <a:r>
              <a:rPr lang="zh-TW" altLang="zh-TW" sz="2600" dirty="0" smtClean="0"/>
              <a:t>評估。</a:t>
            </a:r>
            <a:endParaRPr lang="en-US" altLang="zh-TW" sz="2600" dirty="0" smtClean="0"/>
          </a:p>
          <a:p>
            <a:pPr fontAlgn="auto">
              <a:spcAft>
                <a:spcPts val="0"/>
              </a:spcAft>
              <a:defRPr/>
            </a:pPr>
            <a:r>
              <a:rPr lang="zh-TW" altLang="en-US" sz="2800" dirty="0" smtClean="0"/>
              <a:t>衛教</a:t>
            </a:r>
            <a:r>
              <a:rPr lang="zh-TW" altLang="en-US" sz="2800" dirty="0"/>
              <a:t>宣導</a:t>
            </a:r>
            <a:r>
              <a:rPr lang="zh-TW" altLang="en-US" sz="2800" dirty="0" smtClean="0"/>
              <a:t>：</a:t>
            </a:r>
            <a:r>
              <a:rPr lang="en-US" altLang="zh-TW" sz="2800" dirty="0" smtClean="0"/>
              <a:t/>
            </a:r>
            <a:br>
              <a:rPr lang="en-US" altLang="zh-TW" sz="2800" dirty="0" smtClean="0"/>
            </a:br>
            <a:r>
              <a:rPr lang="zh-TW" altLang="en-US" sz="2800" dirty="0" smtClean="0"/>
              <a:t>為</a:t>
            </a:r>
            <a:r>
              <a:rPr lang="zh-TW" altLang="zh-TW" sz="2800" dirty="0"/>
              <a:t>使民眾能對塑化劑具有正確知識</a:t>
            </a:r>
            <a:r>
              <a:rPr lang="zh-TW" altLang="en-US" sz="2800" dirty="0"/>
              <a:t>，</a:t>
            </a:r>
            <a:r>
              <a:rPr lang="zh-TW" altLang="zh-TW" sz="2800" dirty="0"/>
              <a:t>本部</a:t>
            </a:r>
            <a:r>
              <a:rPr lang="zh-TW" altLang="en-US" sz="2800" dirty="0"/>
              <a:t>業</a:t>
            </a:r>
            <a:r>
              <a:rPr lang="zh-TW" altLang="zh-TW" sz="2800" dirty="0"/>
              <a:t>推動 </a:t>
            </a:r>
            <a:r>
              <a:rPr lang="zh-TW" altLang="en-US" sz="2800" dirty="0" smtClean="0">
                <a:latin typeface="新細明體"/>
                <a:ea typeface="新細明體"/>
              </a:rPr>
              <a:t>「</a:t>
            </a:r>
            <a:r>
              <a:rPr lang="zh-TW" altLang="zh-TW" sz="2800" dirty="0" smtClean="0"/>
              <a:t>五</a:t>
            </a:r>
            <a:r>
              <a:rPr lang="zh-TW" altLang="zh-TW" sz="2800" dirty="0"/>
              <a:t>少</a:t>
            </a:r>
            <a:r>
              <a:rPr lang="zh-TW" altLang="zh-TW" sz="2800" dirty="0" smtClean="0"/>
              <a:t>五多</a:t>
            </a:r>
            <a:r>
              <a:rPr lang="zh-TW" altLang="en-US" sz="2800" dirty="0" smtClean="0">
                <a:latin typeface="標楷體"/>
                <a:ea typeface="標楷體"/>
              </a:rPr>
              <a:t>」</a:t>
            </a:r>
            <a:r>
              <a:rPr lang="zh-TW" altLang="zh-TW" sz="2800" dirty="0" smtClean="0"/>
              <a:t>的衛教</a:t>
            </a:r>
            <a:r>
              <a:rPr lang="zh-TW" altLang="en-US" sz="2800" dirty="0" smtClean="0"/>
              <a:t>。</a:t>
            </a:r>
            <a:endParaRPr lang="en-US" altLang="zh-TW" sz="2800" dirty="0"/>
          </a:p>
          <a:p>
            <a:pPr fontAlgn="auto">
              <a:spcAft>
                <a:spcPts val="0"/>
              </a:spcAft>
              <a:defRPr/>
            </a:pPr>
            <a:endParaRPr lang="en-US" altLang="zh-TW" sz="2800" dirty="0"/>
          </a:p>
          <a:p>
            <a:pPr marL="514350" indent="-514350" fontAlgn="auto">
              <a:spcAft>
                <a:spcPts val="0"/>
              </a:spcAft>
              <a:buFont typeface="+mj-lt"/>
              <a:buAutoNum type="arabicPeriod"/>
              <a:defRPr/>
            </a:pPr>
            <a:endParaRPr lang="en-US" altLang="zh-TW" sz="2800" dirty="0" smtClean="0"/>
          </a:p>
          <a:p>
            <a:pPr marL="514350" indent="-514350" fontAlgn="auto">
              <a:spcAft>
                <a:spcPts val="0"/>
              </a:spcAft>
              <a:buFont typeface="+mj-lt"/>
              <a:buAutoNum type="arabicPeriod"/>
              <a:defRPr/>
            </a:pPr>
            <a:endParaRPr lang="zh-TW" altLang="zh-TW" sz="2800" dirty="0"/>
          </a:p>
          <a:p>
            <a:pPr marL="514350" indent="-514350" fontAlgn="auto">
              <a:spcAft>
                <a:spcPts val="0"/>
              </a:spcAft>
              <a:buFont typeface="+mj-lt"/>
              <a:buAutoNum type="arabicPeriod"/>
              <a:defRPr/>
            </a:pPr>
            <a:endParaRPr lang="zh-TW" altLang="zh-TW" sz="2800" dirty="0"/>
          </a:p>
          <a:p>
            <a:pPr marL="514350" indent="-514350" fontAlgn="auto">
              <a:spcAft>
                <a:spcPts val="0"/>
              </a:spcAft>
              <a:buFont typeface="+mj-lt"/>
              <a:buAutoNum type="arabicPeriod"/>
              <a:defRPr/>
            </a:pPr>
            <a:endParaRPr lang="zh-TW" altLang="en-US" sz="2800" dirty="0">
              <a:cs typeface="Verdana" panose="020B0604030504040204" pitchFamily="34" charset="0"/>
            </a:endParaRPr>
          </a:p>
        </p:txBody>
      </p:sp>
      <p:sp>
        <p:nvSpPr>
          <p:cNvPr id="4" name="投影片編號版面配置區 3"/>
          <p:cNvSpPr>
            <a:spLocks noGrp="1"/>
          </p:cNvSpPr>
          <p:nvPr>
            <p:ph type="sldNum" sz="quarter" idx="12"/>
          </p:nvPr>
        </p:nvSpPr>
        <p:spPr/>
        <p:txBody>
          <a:bodyPr/>
          <a:lstStyle/>
          <a:p>
            <a:pPr>
              <a:defRPr/>
            </a:pPr>
            <a:fld id="{EC940371-7767-4A51-85B2-ACB4A4339673}" type="slidenum">
              <a:rPr lang="zh-TW" altLang="en-US"/>
              <a:pPr>
                <a:defRPr/>
              </a:pPr>
              <a:t>8</a:t>
            </a:fld>
            <a:endParaRPr lang="zh-TW"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標題 1"/>
          <p:cNvSpPr>
            <a:spLocks noGrp="1"/>
          </p:cNvSpPr>
          <p:nvPr>
            <p:ph type="title"/>
          </p:nvPr>
        </p:nvSpPr>
        <p:spPr>
          <a:xfrm>
            <a:off x="0" y="215900"/>
            <a:ext cx="9144000" cy="909638"/>
          </a:xfrm>
        </p:spPr>
        <p:txBody>
          <a:bodyPr/>
          <a:lstStyle/>
          <a:p>
            <a:r>
              <a:rPr lang="zh-TW" altLang="zh-TW" smtClean="0">
                <a:latin typeface="標楷體" pitchFamily="65" charset="-120"/>
              </a:rPr>
              <a:t>未來</a:t>
            </a:r>
            <a:r>
              <a:rPr lang="zh-TW" altLang="zh-TW" sz="4800" smtClean="0">
                <a:latin typeface="標楷體" pitchFamily="65" charset="-120"/>
              </a:rPr>
              <a:t>工作重點</a:t>
            </a:r>
            <a:endParaRPr lang="zh-TW" altLang="en-US" sz="4800" smtClean="0"/>
          </a:p>
        </p:txBody>
      </p:sp>
      <p:sp>
        <p:nvSpPr>
          <p:cNvPr id="23554" name="內容版面配置區 2"/>
          <p:cNvSpPr>
            <a:spLocks noGrp="1"/>
          </p:cNvSpPr>
          <p:nvPr>
            <p:ph idx="1"/>
          </p:nvPr>
        </p:nvSpPr>
        <p:spPr/>
        <p:txBody>
          <a:bodyPr/>
          <a:lstStyle/>
          <a:p>
            <a:r>
              <a:rPr lang="zh-TW" altLang="zh-TW" sz="2800" smtClean="0"/>
              <a:t>本部</a:t>
            </a:r>
            <a:r>
              <a:rPr lang="zh-TW" altLang="en-US" sz="2800" smtClean="0"/>
              <a:t>對於</a:t>
            </a:r>
            <a:r>
              <a:rPr lang="zh-TW" altLang="zh-TW" sz="2800" smtClean="0"/>
              <a:t>消基會代消費者向違法廠商提起團體訴訟判決結果，深表遺憾</a:t>
            </a:r>
            <a:r>
              <a:rPr lang="zh-TW" altLang="en-US" sz="2800" smtClean="0"/>
              <a:t>。</a:t>
            </a:r>
            <a:endParaRPr lang="en-US" altLang="zh-TW" sz="2800" smtClean="0"/>
          </a:p>
          <a:p>
            <a:r>
              <a:rPr lang="zh-TW" altLang="en-US" sz="2800" smtClean="0"/>
              <a:t>本部將持續收集近</a:t>
            </a:r>
            <a:r>
              <a:rPr lang="en-US" altLang="zh-TW" sz="2800" smtClean="0"/>
              <a:t>1</a:t>
            </a:r>
            <a:r>
              <a:rPr lang="zh-TW" altLang="en-US" sz="2800" smtClean="0"/>
              <a:t>、</a:t>
            </a:r>
            <a:r>
              <a:rPr lang="en-US" altLang="zh-TW" sz="2800" smtClean="0"/>
              <a:t>2</a:t>
            </a:r>
            <a:r>
              <a:rPr lang="zh-TW" altLang="en-US" sz="2800" smtClean="0"/>
              <a:t>年來塑化劑的最新研究，並盡最大努力，共同維護消費者權益。</a:t>
            </a:r>
            <a:endParaRPr lang="zh-TW" altLang="zh-TW" sz="2800" smtClean="0"/>
          </a:p>
          <a:p>
            <a:r>
              <a:rPr lang="zh-TW" altLang="zh-TW" sz="2800" smtClean="0"/>
              <a:t>有關塑化劑等環境毒物對健康危害之防治，</a:t>
            </a:r>
            <a:r>
              <a:rPr lang="zh-TW" altLang="en-US" sz="2800" smtClean="0"/>
              <a:t>本部</a:t>
            </a:r>
            <a:r>
              <a:rPr lang="zh-TW" altLang="zh-TW" sz="2800" smtClean="0"/>
              <a:t>國家衛生研究院已完成受害申訴者第一回合收案工作，共計收案</a:t>
            </a:r>
            <a:r>
              <a:rPr lang="en-US" altLang="zh-TW" sz="2800" smtClean="0"/>
              <a:t>353</a:t>
            </a:r>
            <a:r>
              <a:rPr lang="zh-TW" altLang="zh-TW" sz="2800" smtClean="0"/>
              <a:t>位，並完成寄發健康檢查報告</a:t>
            </a:r>
            <a:r>
              <a:rPr lang="zh-TW" altLang="en-US" sz="2800" smtClean="0"/>
              <a:t>。</a:t>
            </a:r>
            <a:endParaRPr lang="en-US" altLang="zh-TW" sz="2800" smtClean="0"/>
          </a:p>
        </p:txBody>
      </p:sp>
      <p:sp>
        <p:nvSpPr>
          <p:cNvPr id="4" name="投影片編號版面配置區 3"/>
          <p:cNvSpPr>
            <a:spLocks noGrp="1"/>
          </p:cNvSpPr>
          <p:nvPr>
            <p:ph type="sldNum" sz="quarter" idx="12"/>
          </p:nvPr>
        </p:nvSpPr>
        <p:spPr/>
        <p:txBody>
          <a:bodyPr/>
          <a:lstStyle/>
          <a:p>
            <a:pPr>
              <a:defRPr/>
            </a:pPr>
            <a:fld id="{F8AFED04-CCED-4038-90BD-8EC7B1F7580E}" type="slidenum">
              <a:rPr lang="zh-TW" altLang="en-US"/>
              <a:pPr>
                <a:defRPr/>
              </a:pPr>
              <a:t>9</a:t>
            </a:fld>
            <a:endParaRPr lang="zh-TW"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標題 3"/>
          <p:cNvSpPr>
            <a:spLocks noGrp="1"/>
          </p:cNvSpPr>
          <p:nvPr>
            <p:ph type="ctrTitle"/>
          </p:nvPr>
        </p:nvSpPr>
        <p:spPr>
          <a:xfrm>
            <a:off x="685800" y="1916113"/>
            <a:ext cx="7772400" cy="2017712"/>
          </a:xfrm>
        </p:spPr>
        <p:txBody>
          <a:bodyPr/>
          <a:lstStyle/>
          <a:p>
            <a:pPr marL="1169988" indent="-1169988" algn="l"/>
            <a:r>
              <a:rPr lang="zh-TW" altLang="en-US" smtClean="0"/>
              <a:t>貳、不鏽鋼食品器具之錳含量超量</a:t>
            </a:r>
          </a:p>
        </p:txBody>
      </p:sp>
      <p:sp>
        <p:nvSpPr>
          <p:cNvPr id="6" name="投影片編號版面配置區 5"/>
          <p:cNvSpPr>
            <a:spLocks noGrp="1"/>
          </p:cNvSpPr>
          <p:nvPr>
            <p:ph type="sldNum" sz="quarter" idx="12"/>
          </p:nvPr>
        </p:nvSpPr>
        <p:spPr/>
        <p:txBody>
          <a:bodyPr/>
          <a:lstStyle/>
          <a:p>
            <a:pPr>
              <a:defRPr/>
            </a:pPr>
            <a:fld id="{2A4D58C6-0EF6-41D8-AAB6-21CD5999C2BA}" type="slidenum">
              <a:rPr lang="zh-TW" altLang="en-US"/>
              <a:pPr>
                <a:defRPr/>
              </a:pPr>
              <a:t>10</a:t>
            </a:fld>
            <a:endParaRPr lang="zh-TW"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標題 1"/>
          <p:cNvSpPr>
            <a:spLocks noGrp="1"/>
          </p:cNvSpPr>
          <p:nvPr>
            <p:ph type="title"/>
          </p:nvPr>
        </p:nvSpPr>
        <p:spPr>
          <a:xfrm>
            <a:off x="0" y="476250"/>
            <a:ext cx="9144000" cy="792163"/>
          </a:xfrm>
        </p:spPr>
        <p:txBody>
          <a:bodyPr/>
          <a:lstStyle/>
          <a:p>
            <a:r>
              <a:rPr lang="zh-TW" altLang="en-US" smtClean="0">
                <a:latin typeface="標楷體" pitchFamily="65" charset="-120"/>
              </a:rPr>
              <a:t>背景說明</a:t>
            </a:r>
          </a:p>
        </p:txBody>
      </p:sp>
      <p:sp>
        <p:nvSpPr>
          <p:cNvPr id="3" name="內容版面配置區 2"/>
          <p:cNvSpPr>
            <a:spLocks noGrp="1"/>
          </p:cNvSpPr>
          <p:nvPr>
            <p:ph idx="1"/>
          </p:nvPr>
        </p:nvSpPr>
        <p:spPr/>
        <p:txBody>
          <a:bodyPr rtlCol="0">
            <a:normAutofit/>
          </a:bodyPr>
          <a:lstStyle/>
          <a:p>
            <a:pPr fontAlgn="auto">
              <a:spcAft>
                <a:spcPts val="0"/>
              </a:spcAft>
              <a:defRPr/>
            </a:pPr>
            <a:r>
              <a:rPr lang="zh-TW" altLang="zh-TW" kern="100" dirty="0" smtClean="0">
                <a:cs typeface="Times New Roman"/>
              </a:rPr>
              <a:t>近日</a:t>
            </a:r>
            <a:r>
              <a:rPr lang="zh-TW" altLang="zh-TW" kern="100" dirty="0">
                <a:cs typeface="Times New Roman"/>
              </a:rPr>
              <a:t>媒體</a:t>
            </a:r>
            <a:r>
              <a:rPr lang="zh-TW" altLang="zh-TW" kern="100" dirty="0" smtClean="0">
                <a:cs typeface="Times New Roman"/>
              </a:rPr>
              <a:t>報導</a:t>
            </a:r>
            <a:r>
              <a:rPr lang="zh-TW" altLang="en-US" kern="100" dirty="0" smtClean="0">
                <a:cs typeface="Times New Roman"/>
              </a:rPr>
              <a:t>，</a:t>
            </a:r>
            <a:r>
              <a:rPr lang="zh-TW" altLang="zh-TW" kern="100" dirty="0" smtClean="0">
                <a:cs typeface="Times New Roman"/>
              </a:rPr>
              <a:t>不鏽鋼</a:t>
            </a:r>
            <a:r>
              <a:rPr lang="zh-TW" altLang="en-US" kern="100" dirty="0" smtClean="0">
                <a:cs typeface="Times New Roman"/>
              </a:rPr>
              <a:t>類便當盒之</a:t>
            </a:r>
            <a:r>
              <a:rPr lang="zh-TW" altLang="zh-TW" kern="100" dirty="0" smtClean="0">
                <a:cs typeface="Times New Roman"/>
              </a:rPr>
              <a:t>錳</a:t>
            </a:r>
            <a:r>
              <a:rPr lang="zh-TW" altLang="zh-TW" kern="100" dirty="0">
                <a:cs typeface="Times New Roman"/>
              </a:rPr>
              <a:t>含量超標乙事</a:t>
            </a:r>
            <a:r>
              <a:rPr lang="zh-TW" altLang="zh-TW" kern="100" dirty="0" smtClean="0">
                <a:cs typeface="Times New Roman"/>
              </a:rPr>
              <a:t>，指</a:t>
            </a:r>
            <a:r>
              <a:rPr lang="zh-TW" altLang="zh-TW" kern="100" dirty="0">
                <a:cs typeface="Times New Roman"/>
              </a:rPr>
              <a:t>該材質之原料金屬錳所佔</a:t>
            </a:r>
            <a:r>
              <a:rPr lang="zh-TW" altLang="zh-TW" kern="100" dirty="0" smtClean="0">
                <a:cs typeface="Times New Roman"/>
              </a:rPr>
              <a:t>百分比</a:t>
            </a:r>
            <a:r>
              <a:rPr lang="zh-TW" altLang="en-US" kern="100" dirty="0" smtClean="0">
                <a:cs typeface="Times New Roman"/>
              </a:rPr>
              <a:t>，</a:t>
            </a:r>
            <a:r>
              <a:rPr lang="zh-TW" altLang="zh-TW" kern="100" dirty="0" smtClean="0">
                <a:cs typeface="Times New Roman"/>
              </a:rPr>
              <a:t>高於</a:t>
            </a:r>
            <a:r>
              <a:rPr lang="zh-TW" altLang="zh-TW" kern="100" dirty="0">
                <a:cs typeface="Times New Roman"/>
              </a:rPr>
              <a:t>中華民國</a:t>
            </a:r>
            <a:r>
              <a:rPr lang="zh-TW" altLang="zh-TW" kern="100" dirty="0" smtClean="0">
                <a:cs typeface="Times New Roman"/>
              </a:rPr>
              <a:t>國家標準</a:t>
            </a:r>
            <a:r>
              <a:rPr lang="en-US" altLang="zh-TW" kern="100" dirty="0" smtClean="0">
                <a:cs typeface="Times New Roman" panose="02020603050405020304" pitchFamily="18" charset="0"/>
              </a:rPr>
              <a:t>(CNS)</a:t>
            </a:r>
            <a:r>
              <a:rPr lang="zh-TW" altLang="en-US" kern="100" dirty="0" smtClean="0"/>
              <a:t>中</a:t>
            </a:r>
            <a:r>
              <a:rPr lang="en-US" altLang="zh-TW" kern="100" dirty="0" smtClean="0"/>
              <a:t>304</a:t>
            </a:r>
            <a:r>
              <a:rPr lang="zh-TW" altLang="zh-TW" kern="100" dirty="0" smtClean="0">
                <a:cs typeface="Times New Roman"/>
              </a:rPr>
              <a:t>鋼材</a:t>
            </a:r>
            <a:r>
              <a:rPr lang="zh-TW" altLang="en-US" kern="100" dirty="0" smtClean="0">
                <a:cs typeface="Times New Roman"/>
              </a:rPr>
              <a:t>規格</a:t>
            </a:r>
            <a:r>
              <a:rPr lang="zh-TW" altLang="zh-TW" kern="100" dirty="0" smtClean="0">
                <a:cs typeface="Times New Roman"/>
              </a:rPr>
              <a:t>。</a:t>
            </a:r>
            <a:endParaRPr lang="en-US" altLang="zh-TW" kern="100" dirty="0" smtClean="0">
              <a:cs typeface="Times New Roman"/>
            </a:endParaRPr>
          </a:p>
          <a:p>
            <a:pPr fontAlgn="auto">
              <a:spcAft>
                <a:spcPts val="0"/>
              </a:spcAft>
              <a:defRPr/>
            </a:pPr>
            <a:r>
              <a:rPr lang="en-US" altLang="zh-TW" dirty="0" smtClean="0">
                <a:cs typeface="Times New Roman" panose="02020603050405020304" pitchFamily="18" charset="0"/>
              </a:rPr>
              <a:t>CNS</a:t>
            </a:r>
            <a:r>
              <a:rPr lang="zh-TW" altLang="en-US" dirty="0" smtClean="0"/>
              <a:t>國家標準，屬於產品規格標準，為廠商自願性符合之國家標準。</a:t>
            </a:r>
            <a:endParaRPr lang="zh-TW" altLang="en-US" dirty="0"/>
          </a:p>
        </p:txBody>
      </p:sp>
      <p:sp>
        <p:nvSpPr>
          <p:cNvPr id="4" name="投影片編號版面配置區 3"/>
          <p:cNvSpPr>
            <a:spLocks noGrp="1"/>
          </p:cNvSpPr>
          <p:nvPr>
            <p:ph type="sldNum" sz="quarter" idx="12"/>
          </p:nvPr>
        </p:nvSpPr>
        <p:spPr/>
        <p:txBody>
          <a:bodyPr/>
          <a:lstStyle/>
          <a:p>
            <a:pPr>
              <a:defRPr/>
            </a:pPr>
            <a:fld id="{8F040BA4-1314-4928-9219-2C4B0BB366D7}" type="slidenum">
              <a:rPr lang="zh-TW" altLang="en-US"/>
              <a:pPr>
                <a:defRPr/>
              </a:pPr>
              <a:t>11</a:t>
            </a:fld>
            <a:endParaRPr lang="zh-TW"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標題 2"/>
          <p:cNvSpPr>
            <a:spLocks noGrp="1"/>
          </p:cNvSpPr>
          <p:nvPr>
            <p:ph type="title"/>
          </p:nvPr>
        </p:nvSpPr>
        <p:spPr>
          <a:xfrm>
            <a:off x="0" y="260350"/>
            <a:ext cx="9036050" cy="865188"/>
          </a:xfrm>
        </p:spPr>
        <p:txBody>
          <a:bodyPr/>
          <a:lstStyle/>
          <a:p>
            <a:r>
              <a:rPr lang="zh-TW" altLang="en-US" smtClean="0">
                <a:cs typeface="Times New Roman" pitchFamily="18" charset="0"/>
              </a:rPr>
              <a:t>不鏽鋼材質簡介</a:t>
            </a:r>
            <a:r>
              <a:rPr lang="en-US" altLang="zh-TW" smtClean="0">
                <a:cs typeface="Times New Roman" pitchFamily="18" charset="0"/>
              </a:rPr>
              <a:t>(1/2)</a:t>
            </a:r>
            <a:endParaRPr lang="zh-TW" altLang="en-US" smtClean="0">
              <a:cs typeface="Times New Roman" pitchFamily="18" charset="0"/>
            </a:endParaRPr>
          </a:p>
        </p:txBody>
      </p:sp>
      <p:sp>
        <p:nvSpPr>
          <p:cNvPr id="4" name="內容版面配置區 3"/>
          <p:cNvSpPr>
            <a:spLocks noGrp="1"/>
          </p:cNvSpPr>
          <p:nvPr>
            <p:ph idx="1"/>
          </p:nvPr>
        </p:nvSpPr>
        <p:spPr/>
        <p:txBody>
          <a:bodyPr rtlCol="0">
            <a:normAutofit/>
          </a:bodyPr>
          <a:lstStyle/>
          <a:p>
            <a:pPr fontAlgn="auto">
              <a:spcAft>
                <a:spcPts val="0"/>
              </a:spcAft>
              <a:defRPr/>
            </a:pPr>
            <a:r>
              <a:rPr lang="zh-TW" altLang="en-US" kern="100" dirty="0" smtClean="0">
                <a:ea typeface="標楷體"/>
                <a:cs typeface="Times New Roman" panose="02020603050405020304" pitchFamily="18" charset="0"/>
              </a:rPr>
              <a:t>不鏽鋼由鐵、鉻、鎳、錳、鉬等金屬，依不同含量組合而成之合金鋼。</a:t>
            </a:r>
            <a:endParaRPr lang="en-US" altLang="zh-TW" kern="100" dirty="0" smtClean="0">
              <a:ea typeface="標楷體"/>
              <a:cs typeface="Times New Roman" panose="02020603050405020304" pitchFamily="18" charset="0"/>
            </a:endParaRPr>
          </a:p>
          <a:p>
            <a:pPr lvl="1" fontAlgn="auto">
              <a:spcAft>
                <a:spcPts val="0"/>
              </a:spcAft>
              <a:defRPr/>
            </a:pPr>
            <a:r>
              <a:rPr lang="zh-TW" altLang="en-US" kern="100" dirty="0" smtClean="0">
                <a:ea typeface="標楷體"/>
                <a:cs typeface="Times New Roman" panose="02020603050405020304" pitchFamily="18" charset="0"/>
              </a:rPr>
              <a:t>其具有成型加工容易，生命週期長以及外觀精美等多項特點。</a:t>
            </a:r>
            <a:endParaRPr lang="en-US" altLang="zh-TW" kern="100" dirty="0" smtClean="0">
              <a:ea typeface="標楷體"/>
              <a:cs typeface="Times New Roman" panose="02020603050405020304" pitchFamily="18" charset="0"/>
            </a:endParaRPr>
          </a:p>
          <a:p>
            <a:pPr fontAlgn="auto">
              <a:spcAft>
                <a:spcPts val="0"/>
              </a:spcAft>
              <a:defRPr/>
            </a:pPr>
            <a:r>
              <a:rPr lang="zh-TW" altLang="en-US" kern="100" dirty="0" smtClean="0">
                <a:ea typeface="標楷體"/>
                <a:cs typeface="Times New Roman" panose="02020603050405020304" pitchFamily="18" charset="0"/>
              </a:rPr>
              <a:t>依機械性質、耐腐蝕性、表面加工及金屬含量分類為</a:t>
            </a:r>
            <a:r>
              <a:rPr lang="en-US" altLang="zh-TW" kern="100" dirty="0" smtClean="0">
                <a:ea typeface="標楷體"/>
                <a:cs typeface="Times New Roman" panose="02020603050405020304" pitchFamily="18" charset="0"/>
              </a:rPr>
              <a:t>200</a:t>
            </a:r>
            <a:r>
              <a:rPr lang="zh-TW" altLang="en-US" kern="100" dirty="0" smtClean="0">
                <a:ea typeface="標楷體"/>
                <a:cs typeface="Times New Roman" panose="02020603050405020304" pitchFamily="18" charset="0"/>
              </a:rPr>
              <a:t>系列、</a:t>
            </a:r>
            <a:r>
              <a:rPr lang="en-US" altLang="zh-TW" kern="100" dirty="0" smtClean="0">
                <a:ea typeface="標楷體"/>
                <a:cs typeface="Times New Roman" panose="02020603050405020304" pitchFamily="18" charset="0"/>
              </a:rPr>
              <a:t>300</a:t>
            </a:r>
            <a:r>
              <a:rPr lang="zh-TW" altLang="en-US" kern="100" dirty="0" smtClean="0">
                <a:ea typeface="標楷體"/>
                <a:cs typeface="Times New Roman" panose="02020603050405020304" pitchFamily="18" charset="0"/>
              </a:rPr>
              <a:t>系列、</a:t>
            </a:r>
            <a:r>
              <a:rPr lang="en-US" altLang="zh-TW" kern="100" dirty="0" smtClean="0">
                <a:ea typeface="標楷體"/>
                <a:cs typeface="Times New Roman" panose="02020603050405020304" pitchFamily="18" charset="0"/>
              </a:rPr>
              <a:t>400</a:t>
            </a:r>
            <a:r>
              <a:rPr lang="zh-TW" altLang="en-US" kern="100" dirty="0" smtClean="0">
                <a:ea typeface="標楷體"/>
                <a:cs typeface="Times New Roman" panose="02020603050405020304" pitchFamily="18" charset="0"/>
              </a:rPr>
              <a:t>系列 </a:t>
            </a:r>
            <a:r>
              <a:rPr lang="en-US" altLang="zh-TW" sz="2000" kern="100" dirty="0" smtClean="0">
                <a:cs typeface="Times New Roman" panose="02020603050405020304" pitchFamily="18" charset="0"/>
              </a:rPr>
              <a:t>(</a:t>
            </a:r>
            <a:r>
              <a:rPr lang="zh-TW" altLang="en-US" sz="2000" kern="100" dirty="0" smtClean="0">
                <a:cs typeface="Times New Roman" panose="02020603050405020304" pitchFamily="18" charset="0"/>
              </a:rPr>
              <a:t>金屬製飯盒之鋼材分類規範於</a:t>
            </a:r>
            <a:r>
              <a:rPr lang="en-US" altLang="zh-TW" sz="2000" kern="100" dirty="0" smtClean="0">
                <a:cs typeface="Times New Roman" panose="02020603050405020304" pitchFamily="18" charset="0"/>
              </a:rPr>
              <a:t>CNS8497</a:t>
            </a:r>
            <a:r>
              <a:rPr lang="zh-TW" altLang="en-US" sz="2000" kern="100" dirty="0" smtClean="0">
                <a:cs typeface="Times New Roman" panose="02020603050405020304" pitchFamily="18" charset="0"/>
              </a:rPr>
              <a:t>及</a:t>
            </a:r>
            <a:r>
              <a:rPr lang="en-US" altLang="zh-TW" sz="2000" kern="100" dirty="0" smtClean="0">
                <a:cs typeface="Times New Roman" panose="02020603050405020304" pitchFamily="18" charset="0"/>
              </a:rPr>
              <a:t>8499)</a:t>
            </a:r>
            <a:r>
              <a:rPr lang="zh-TW" altLang="en-US" kern="100" dirty="0" smtClean="0">
                <a:ea typeface="標楷體"/>
                <a:cs typeface="Times New Roman" panose="02020603050405020304" pitchFamily="18" charset="0"/>
              </a:rPr>
              <a:t>。</a:t>
            </a:r>
            <a:endParaRPr lang="zh-TW" altLang="en-US" dirty="0">
              <a:cs typeface="Times New Roman" panose="02020603050405020304" pitchFamily="18" charset="0"/>
            </a:endParaRPr>
          </a:p>
        </p:txBody>
      </p:sp>
      <p:sp>
        <p:nvSpPr>
          <p:cNvPr id="2" name="投影片編號版面配置區 1"/>
          <p:cNvSpPr>
            <a:spLocks noGrp="1"/>
          </p:cNvSpPr>
          <p:nvPr>
            <p:ph type="sldNum" sz="quarter" idx="12"/>
          </p:nvPr>
        </p:nvSpPr>
        <p:spPr/>
        <p:txBody>
          <a:bodyPr/>
          <a:lstStyle/>
          <a:p>
            <a:pPr>
              <a:defRPr/>
            </a:pPr>
            <a:fld id="{E0B983D0-1881-4A02-9A66-1AF1FEAB548C}" type="slidenum">
              <a:rPr lang="zh-TW" altLang="en-US"/>
              <a:pPr>
                <a:defRPr/>
              </a:pPr>
              <a:t>12</a:t>
            </a:fld>
            <a:endParaRPr lang="zh-TW"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標題 1"/>
          <p:cNvSpPr>
            <a:spLocks noGrp="1"/>
          </p:cNvSpPr>
          <p:nvPr>
            <p:ph type="title"/>
          </p:nvPr>
        </p:nvSpPr>
        <p:spPr>
          <a:xfrm>
            <a:off x="0" y="333375"/>
            <a:ext cx="9036050" cy="920750"/>
          </a:xfrm>
        </p:spPr>
        <p:txBody>
          <a:bodyPr/>
          <a:lstStyle/>
          <a:p>
            <a:r>
              <a:rPr lang="zh-TW" altLang="en-US" smtClean="0">
                <a:cs typeface="Times New Roman" pitchFamily="18" charset="0"/>
              </a:rPr>
              <a:t>不鏽鋼</a:t>
            </a:r>
            <a:r>
              <a:rPr lang="zh-TW" altLang="en-US" smtClean="0"/>
              <a:t>材質簡介</a:t>
            </a:r>
            <a:r>
              <a:rPr lang="en-US" altLang="zh-TW" smtClean="0"/>
              <a:t>(2/2)</a:t>
            </a:r>
            <a:endParaRPr lang="zh-TW" altLang="en-US" smtClean="0"/>
          </a:p>
        </p:txBody>
      </p:sp>
      <p:sp>
        <p:nvSpPr>
          <p:cNvPr id="27650" name="內容版面配置區 2"/>
          <p:cNvSpPr>
            <a:spLocks noGrp="1"/>
          </p:cNvSpPr>
          <p:nvPr>
            <p:ph idx="1"/>
          </p:nvPr>
        </p:nvSpPr>
        <p:spPr>
          <a:xfrm>
            <a:off x="457200" y="1412875"/>
            <a:ext cx="8229600" cy="4525963"/>
          </a:xfrm>
        </p:spPr>
        <p:txBody>
          <a:bodyPr/>
          <a:lstStyle/>
          <a:p>
            <a:r>
              <a:rPr lang="zh-TW" altLang="en-US" smtClean="0"/>
              <a:t>三種系列鋼材皆含錳，</a:t>
            </a:r>
            <a:r>
              <a:rPr lang="en-US" altLang="zh-TW" smtClean="0"/>
              <a:t>200</a:t>
            </a:r>
            <a:r>
              <a:rPr lang="zh-TW" altLang="en-US" smtClean="0"/>
              <a:t>系列之錳含量較高。</a:t>
            </a:r>
            <a:endParaRPr lang="en-US" altLang="zh-TW" smtClean="0"/>
          </a:p>
          <a:p>
            <a:r>
              <a:rPr lang="zh-TW" altLang="en-US" smtClean="0">
                <a:cs typeface="Times New Roman" pitchFamily="18" charset="0"/>
              </a:rPr>
              <a:t>錳含量較高者，防鏽效果較差。</a:t>
            </a:r>
            <a:endParaRPr lang="en-US" altLang="zh-TW" smtClean="0">
              <a:cs typeface="Times New Roman" pitchFamily="18" charset="0"/>
            </a:endParaRPr>
          </a:p>
          <a:p>
            <a:endParaRPr lang="zh-TW" altLang="en-US" smtClean="0"/>
          </a:p>
        </p:txBody>
      </p:sp>
      <p:graphicFrame>
        <p:nvGraphicFramePr>
          <p:cNvPr id="4" name="表格 3"/>
          <p:cNvGraphicFramePr>
            <a:graphicFrameLocks noGrp="1"/>
          </p:cNvGraphicFramePr>
          <p:nvPr/>
        </p:nvGraphicFramePr>
        <p:xfrm>
          <a:off x="827088" y="3141663"/>
          <a:ext cx="7489825" cy="3527425"/>
        </p:xfrm>
        <a:graphic>
          <a:graphicData uri="http://schemas.openxmlformats.org/drawingml/2006/table">
            <a:tbl>
              <a:tblPr firstRow="1" firstCol="1" bandRow="1">
                <a:tableStyleId>{5C22544A-7EE6-4342-B048-85BDC9FD1C3A}</a:tableStyleId>
              </a:tblPr>
              <a:tblGrid>
                <a:gridCol w="1497201"/>
                <a:gridCol w="1498143"/>
                <a:gridCol w="1497201"/>
                <a:gridCol w="1498143"/>
                <a:gridCol w="1498143"/>
              </a:tblGrid>
              <a:tr h="724619">
                <a:tc gridSpan="5">
                  <a:txBody>
                    <a:bodyPr/>
                    <a:lstStyle/>
                    <a:p>
                      <a:pPr marL="981710" algn="ctr">
                        <a:lnSpc>
                          <a:spcPts val="2500"/>
                        </a:lnSpc>
                        <a:spcAft>
                          <a:spcPts val="0"/>
                        </a:spcAft>
                      </a:pPr>
                      <a:r>
                        <a:rPr lang="zh-TW" sz="2400" kern="0" dirty="0">
                          <a:effectLst/>
                        </a:rPr>
                        <a:t>化學成分百分比</a:t>
                      </a:r>
                      <a:r>
                        <a:rPr lang="en-US" sz="2400" kern="0" dirty="0">
                          <a:effectLst/>
                        </a:rPr>
                        <a:t>%</a:t>
                      </a:r>
                      <a:endParaRPr lang="zh-TW" sz="2400" kern="100" dirty="0">
                        <a:effectLst/>
                        <a:latin typeface="Calibri"/>
                        <a:ea typeface="新細明體"/>
                        <a:cs typeface="Times New Roman"/>
                      </a:endParaRPr>
                    </a:p>
                  </a:txBody>
                  <a:tcPr marL="17780" marR="17780" marT="0"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708835">
                <a:tc>
                  <a:txBody>
                    <a:bodyPr/>
                    <a:lstStyle/>
                    <a:p>
                      <a:endParaRPr lang="zh-TW" sz="2400" kern="100">
                        <a:effectLst/>
                        <a:latin typeface="Calibri"/>
                      </a:endParaRPr>
                    </a:p>
                  </a:txBody>
                  <a:tcPr marL="17780" marR="17780" marT="0" marB="0" anchor="ctr"/>
                </a:tc>
                <a:tc>
                  <a:txBody>
                    <a:bodyPr/>
                    <a:lstStyle/>
                    <a:p>
                      <a:pPr algn="ctr">
                        <a:lnSpc>
                          <a:spcPts val="2500"/>
                        </a:lnSpc>
                        <a:spcAft>
                          <a:spcPts val="0"/>
                        </a:spcAft>
                      </a:pPr>
                      <a:r>
                        <a:rPr lang="zh-TW" sz="2400" kern="0" dirty="0">
                          <a:effectLst/>
                        </a:rPr>
                        <a:t>錳</a:t>
                      </a:r>
                      <a:r>
                        <a:rPr lang="en-US" sz="2400" kern="0" dirty="0">
                          <a:effectLst/>
                        </a:rPr>
                        <a:t>(</a:t>
                      </a:r>
                      <a:r>
                        <a:rPr lang="en-US" sz="2400" kern="0" dirty="0" err="1">
                          <a:effectLst/>
                        </a:rPr>
                        <a:t>Mn</a:t>
                      </a:r>
                      <a:r>
                        <a:rPr lang="en-US" sz="2400" kern="0" dirty="0">
                          <a:effectLst/>
                        </a:rPr>
                        <a:t>)</a:t>
                      </a:r>
                      <a:endParaRPr lang="zh-TW" sz="2400" kern="100" dirty="0">
                        <a:effectLst/>
                        <a:latin typeface="Calibri"/>
                        <a:ea typeface="新細明體"/>
                        <a:cs typeface="Times New Roman"/>
                      </a:endParaRPr>
                    </a:p>
                  </a:txBody>
                  <a:tcPr marL="17780" marR="17780" marT="0" marB="0" anchor="ctr"/>
                </a:tc>
                <a:tc>
                  <a:txBody>
                    <a:bodyPr/>
                    <a:lstStyle/>
                    <a:p>
                      <a:pPr algn="ctr">
                        <a:lnSpc>
                          <a:spcPts val="2500"/>
                        </a:lnSpc>
                        <a:spcAft>
                          <a:spcPts val="0"/>
                        </a:spcAft>
                      </a:pPr>
                      <a:r>
                        <a:rPr lang="zh-TW" sz="2400" kern="0" dirty="0">
                          <a:effectLst/>
                        </a:rPr>
                        <a:t>鉻</a:t>
                      </a:r>
                      <a:r>
                        <a:rPr lang="en-US" sz="2400" kern="0" dirty="0">
                          <a:effectLst/>
                        </a:rPr>
                        <a:t>(Cr)</a:t>
                      </a:r>
                      <a:endParaRPr lang="zh-TW" sz="2400" kern="100" dirty="0">
                        <a:effectLst/>
                        <a:latin typeface="Calibri"/>
                        <a:ea typeface="新細明體"/>
                        <a:cs typeface="Times New Roman"/>
                      </a:endParaRPr>
                    </a:p>
                  </a:txBody>
                  <a:tcPr marL="17780" marR="17780" marT="0" marB="0" anchor="ctr"/>
                </a:tc>
                <a:tc>
                  <a:txBody>
                    <a:bodyPr/>
                    <a:lstStyle/>
                    <a:p>
                      <a:pPr algn="ctr">
                        <a:lnSpc>
                          <a:spcPts val="2500"/>
                        </a:lnSpc>
                        <a:spcAft>
                          <a:spcPts val="0"/>
                        </a:spcAft>
                      </a:pPr>
                      <a:r>
                        <a:rPr lang="zh-TW" sz="2400" kern="0" dirty="0">
                          <a:effectLst/>
                        </a:rPr>
                        <a:t>鎳</a:t>
                      </a:r>
                      <a:r>
                        <a:rPr lang="en-US" sz="2400" kern="0" dirty="0">
                          <a:effectLst/>
                        </a:rPr>
                        <a:t>(Ni)</a:t>
                      </a:r>
                      <a:endParaRPr lang="zh-TW" sz="2400" kern="100" dirty="0">
                        <a:effectLst/>
                        <a:latin typeface="Calibri"/>
                        <a:ea typeface="新細明體"/>
                        <a:cs typeface="Times New Roman"/>
                      </a:endParaRPr>
                    </a:p>
                  </a:txBody>
                  <a:tcPr marL="17780" marR="17780" marT="0" marB="0" anchor="ctr"/>
                </a:tc>
                <a:tc>
                  <a:txBody>
                    <a:bodyPr/>
                    <a:lstStyle/>
                    <a:p>
                      <a:pPr algn="ctr">
                        <a:lnSpc>
                          <a:spcPts val="2500"/>
                        </a:lnSpc>
                        <a:spcAft>
                          <a:spcPts val="0"/>
                        </a:spcAft>
                      </a:pPr>
                      <a:r>
                        <a:rPr lang="zh-TW" sz="2400" kern="0">
                          <a:effectLst/>
                        </a:rPr>
                        <a:t>鉬</a:t>
                      </a:r>
                      <a:r>
                        <a:rPr lang="en-US" sz="2400" kern="0">
                          <a:effectLst/>
                        </a:rPr>
                        <a:t>(Mo)</a:t>
                      </a:r>
                      <a:endParaRPr lang="zh-TW" sz="2400" kern="100">
                        <a:effectLst/>
                        <a:latin typeface="Calibri"/>
                        <a:ea typeface="新細明體"/>
                        <a:cs typeface="Times New Roman"/>
                      </a:endParaRPr>
                    </a:p>
                  </a:txBody>
                  <a:tcPr marL="17780" marR="17780" marT="0" marB="0" anchor="ctr"/>
                </a:tc>
              </a:tr>
              <a:tr h="693052">
                <a:tc>
                  <a:txBody>
                    <a:bodyPr/>
                    <a:lstStyle/>
                    <a:p>
                      <a:pPr algn="ctr">
                        <a:lnSpc>
                          <a:spcPts val="2500"/>
                        </a:lnSpc>
                        <a:spcAft>
                          <a:spcPts val="0"/>
                        </a:spcAft>
                      </a:pPr>
                      <a:r>
                        <a:rPr lang="en-US" sz="2400" kern="0" baseline="0" dirty="0">
                          <a:effectLst/>
                          <a:latin typeface="Times New Roman" pitchFamily="18" charset="0"/>
                          <a:ea typeface="標楷體" pitchFamily="65" charset="-120"/>
                        </a:rPr>
                        <a:t>200</a:t>
                      </a:r>
                      <a:r>
                        <a:rPr lang="zh-TW" sz="2400" kern="0" baseline="0" dirty="0">
                          <a:effectLst/>
                          <a:latin typeface="Times New Roman" pitchFamily="18" charset="0"/>
                          <a:ea typeface="標楷體" pitchFamily="65" charset="-120"/>
                        </a:rPr>
                        <a:t>系列</a:t>
                      </a:r>
                      <a:endParaRPr lang="zh-TW" sz="2400" kern="100" baseline="0" dirty="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5.5 ~ 10</a:t>
                      </a:r>
                      <a:endParaRPr lang="zh-TW" sz="2400" kern="100" baseline="0" dirty="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16 ~ 19</a:t>
                      </a:r>
                      <a:endParaRPr lang="zh-TW" sz="2400" kern="100" baseline="0" dirty="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3.5 ~ 6</a:t>
                      </a:r>
                      <a:endParaRPr lang="zh-TW" sz="2400" kern="100" baseline="0" dirty="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a:t>
                      </a:r>
                      <a:endParaRPr lang="zh-TW" sz="2400" kern="100" baseline="0" dirty="0">
                        <a:effectLst/>
                        <a:latin typeface="Times New Roman" pitchFamily="18" charset="0"/>
                        <a:ea typeface="標楷體" pitchFamily="65" charset="-120"/>
                        <a:cs typeface="Times New Roman"/>
                      </a:endParaRPr>
                    </a:p>
                  </a:txBody>
                  <a:tcPr marL="17780" marR="17780" marT="0" marB="0" anchor="ctr"/>
                </a:tc>
              </a:tr>
              <a:tr h="693052">
                <a:tc>
                  <a:txBody>
                    <a:bodyPr/>
                    <a:lstStyle/>
                    <a:p>
                      <a:pPr algn="ctr">
                        <a:lnSpc>
                          <a:spcPts val="2500"/>
                        </a:lnSpc>
                        <a:spcAft>
                          <a:spcPts val="0"/>
                        </a:spcAft>
                      </a:pPr>
                      <a:r>
                        <a:rPr lang="en-US" sz="2400" kern="0" baseline="0">
                          <a:effectLst/>
                          <a:latin typeface="Times New Roman" pitchFamily="18" charset="0"/>
                          <a:ea typeface="標楷體" pitchFamily="65" charset="-120"/>
                        </a:rPr>
                        <a:t>300</a:t>
                      </a:r>
                      <a:r>
                        <a:rPr lang="zh-TW" sz="2400" kern="0" baseline="0">
                          <a:effectLst/>
                          <a:latin typeface="Times New Roman" pitchFamily="18" charset="0"/>
                          <a:ea typeface="標楷體" pitchFamily="65" charset="-120"/>
                        </a:rPr>
                        <a:t>系列</a:t>
                      </a:r>
                      <a:endParaRPr lang="zh-TW" sz="2400" kern="100" baseline="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a:effectLst/>
                          <a:latin typeface="Times New Roman" pitchFamily="18" charset="0"/>
                          <a:ea typeface="標楷體" pitchFamily="65" charset="-120"/>
                        </a:rPr>
                        <a:t>2.0 </a:t>
                      </a:r>
                      <a:r>
                        <a:rPr lang="zh-TW" sz="2400" kern="0" baseline="0">
                          <a:effectLst/>
                          <a:latin typeface="Times New Roman" pitchFamily="18" charset="0"/>
                          <a:ea typeface="標楷體" pitchFamily="65" charset="-120"/>
                        </a:rPr>
                        <a:t>以下</a:t>
                      </a:r>
                      <a:endParaRPr lang="zh-TW" sz="2400" kern="100" baseline="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15 ~ 26</a:t>
                      </a:r>
                      <a:endParaRPr lang="zh-TW" sz="2400" kern="100" baseline="0" dirty="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6 ~ 28</a:t>
                      </a:r>
                      <a:endParaRPr lang="zh-TW" sz="2400" kern="100" baseline="0" dirty="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0.5 ~ 7</a:t>
                      </a:r>
                      <a:endParaRPr lang="zh-TW" sz="2400" kern="100" baseline="0" dirty="0">
                        <a:effectLst/>
                        <a:latin typeface="Times New Roman" pitchFamily="18" charset="0"/>
                        <a:ea typeface="標楷體" pitchFamily="65" charset="-120"/>
                        <a:cs typeface="Times New Roman"/>
                      </a:endParaRPr>
                    </a:p>
                  </a:txBody>
                  <a:tcPr marL="17780" marR="17780" marT="0" marB="0" anchor="ctr"/>
                </a:tc>
              </a:tr>
              <a:tr h="708835">
                <a:tc>
                  <a:txBody>
                    <a:bodyPr/>
                    <a:lstStyle/>
                    <a:p>
                      <a:pPr algn="ctr">
                        <a:lnSpc>
                          <a:spcPts val="2500"/>
                        </a:lnSpc>
                        <a:spcAft>
                          <a:spcPts val="0"/>
                        </a:spcAft>
                      </a:pPr>
                      <a:r>
                        <a:rPr lang="en-US" sz="2400" kern="0" baseline="0">
                          <a:effectLst/>
                          <a:latin typeface="Times New Roman" pitchFamily="18" charset="0"/>
                          <a:ea typeface="標楷體" pitchFamily="65" charset="-120"/>
                        </a:rPr>
                        <a:t>400</a:t>
                      </a:r>
                      <a:r>
                        <a:rPr lang="zh-TW" sz="2400" kern="0" baseline="0">
                          <a:effectLst/>
                          <a:latin typeface="Times New Roman" pitchFamily="18" charset="0"/>
                          <a:ea typeface="標楷體" pitchFamily="65" charset="-120"/>
                        </a:rPr>
                        <a:t>系列</a:t>
                      </a:r>
                      <a:endParaRPr lang="zh-TW" sz="2400" kern="100" baseline="0">
                        <a:effectLst/>
                        <a:latin typeface="Times New Roman" pitchFamily="18" charset="0"/>
                        <a:ea typeface="標楷體" pitchFamily="65" charset="-120"/>
                        <a:cs typeface="Times New Roman"/>
                      </a:endParaRPr>
                    </a:p>
                  </a:txBody>
                  <a:tcPr marL="17780" marR="17780" marT="0" marB="0" anchor="ctr"/>
                </a:tc>
                <a:tc>
                  <a:txBody>
                    <a:bodyPr/>
                    <a:lstStyle/>
                    <a:p>
                      <a:pPr marL="342900" lvl="0" indent="-342900" algn="ctr">
                        <a:lnSpc>
                          <a:spcPts val="2500"/>
                        </a:lnSpc>
                        <a:spcAft>
                          <a:spcPts val="0"/>
                        </a:spcAft>
                        <a:buFont typeface="+mj-lt"/>
                        <a:buAutoNum type="arabicPeriod"/>
                      </a:pPr>
                      <a:r>
                        <a:rPr lang="zh-TW" sz="2400" kern="0" baseline="0">
                          <a:effectLst/>
                          <a:latin typeface="Times New Roman" pitchFamily="18" charset="0"/>
                          <a:ea typeface="標楷體" pitchFamily="65" charset="-120"/>
                        </a:rPr>
                        <a:t>以下</a:t>
                      </a:r>
                      <a:endParaRPr lang="zh-TW" sz="2400" kern="100" baseline="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11 ~ 32</a:t>
                      </a:r>
                      <a:endParaRPr lang="zh-TW" sz="2400" kern="100" baseline="0" dirty="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0 ~ 0.6</a:t>
                      </a:r>
                      <a:endParaRPr lang="zh-TW" sz="2400" kern="100" baseline="0" dirty="0">
                        <a:effectLst/>
                        <a:latin typeface="Times New Roman" pitchFamily="18" charset="0"/>
                        <a:ea typeface="標楷體" pitchFamily="65" charset="-120"/>
                        <a:cs typeface="Times New Roman"/>
                      </a:endParaRPr>
                    </a:p>
                  </a:txBody>
                  <a:tcPr marL="17780" marR="17780" marT="0" marB="0" anchor="ctr"/>
                </a:tc>
                <a:tc>
                  <a:txBody>
                    <a:bodyPr/>
                    <a:lstStyle/>
                    <a:p>
                      <a:pPr algn="ctr">
                        <a:lnSpc>
                          <a:spcPts val="2500"/>
                        </a:lnSpc>
                        <a:spcAft>
                          <a:spcPts val="0"/>
                        </a:spcAft>
                      </a:pPr>
                      <a:r>
                        <a:rPr lang="en-US" sz="2400" kern="0" baseline="0" dirty="0">
                          <a:effectLst/>
                          <a:latin typeface="Times New Roman" pitchFamily="18" charset="0"/>
                          <a:ea typeface="標楷體" pitchFamily="65" charset="-120"/>
                        </a:rPr>
                        <a:t>0 ~ 2.5</a:t>
                      </a:r>
                      <a:endParaRPr lang="zh-TW" sz="2400" kern="100" baseline="0" dirty="0">
                        <a:effectLst/>
                        <a:latin typeface="Times New Roman" pitchFamily="18" charset="0"/>
                        <a:ea typeface="標楷體" pitchFamily="65" charset="-120"/>
                        <a:cs typeface="Times New Roman"/>
                      </a:endParaRPr>
                    </a:p>
                  </a:txBody>
                  <a:tcPr marL="17780" marR="17780" marT="0" marB="0" anchor="ctr"/>
                </a:tc>
              </a:tr>
            </a:tbl>
          </a:graphicData>
        </a:graphic>
      </p:graphicFrame>
      <p:sp>
        <p:nvSpPr>
          <p:cNvPr id="5" name="投影片編號版面配置區 4"/>
          <p:cNvSpPr>
            <a:spLocks noGrp="1"/>
          </p:cNvSpPr>
          <p:nvPr>
            <p:ph type="sldNum" sz="quarter" idx="12"/>
          </p:nvPr>
        </p:nvSpPr>
        <p:spPr/>
        <p:txBody>
          <a:bodyPr/>
          <a:lstStyle/>
          <a:p>
            <a:pPr>
              <a:defRPr/>
            </a:pPr>
            <a:fld id="{2052B314-7B4E-42C9-A332-149956C27BBB}" type="slidenum">
              <a:rPr lang="zh-TW" altLang="en-US"/>
              <a:pPr>
                <a:defRPr/>
              </a:pPr>
              <a:t>13</a:t>
            </a:fld>
            <a:endParaRPr lang="zh-TW"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標題 1"/>
          <p:cNvSpPr>
            <a:spLocks noGrp="1"/>
          </p:cNvSpPr>
          <p:nvPr>
            <p:ph type="title"/>
          </p:nvPr>
        </p:nvSpPr>
        <p:spPr>
          <a:xfrm>
            <a:off x="457200" y="620713"/>
            <a:ext cx="8229600" cy="1152525"/>
          </a:xfrm>
        </p:spPr>
        <p:txBody>
          <a:bodyPr/>
          <a:lstStyle/>
          <a:p>
            <a:r>
              <a:rPr lang="zh-TW" altLang="en-US" smtClean="0">
                <a:cs typeface="Times New Roman" pitchFamily="18" charset="0"/>
              </a:rPr>
              <a:t>錳元素之安全性</a:t>
            </a:r>
            <a:r>
              <a:rPr lang="en-US" altLang="zh-TW" smtClean="0">
                <a:cs typeface="Times New Roman" pitchFamily="18" charset="0"/>
              </a:rPr>
              <a:t>(1/4)</a:t>
            </a:r>
            <a:endParaRPr lang="zh-TW" altLang="en-US" smtClean="0">
              <a:cs typeface="Times New Roman" pitchFamily="18" charset="0"/>
            </a:endParaRPr>
          </a:p>
        </p:txBody>
      </p:sp>
      <p:sp>
        <p:nvSpPr>
          <p:cNvPr id="3" name="內容版面配置區 2"/>
          <p:cNvSpPr>
            <a:spLocks noGrp="1"/>
          </p:cNvSpPr>
          <p:nvPr>
            <p:ph idx="1"/>
          </p:nvPr>
        </p:nvSpPr>
        <p:spPr>
          <a:xfrm>
            <a:off x="457200" y="1844675"/>
            <a:ext cx="8229600" cy="4281488"/>
          </a:xfrm>
        </p:spPr>
        <p:txBody>
          <a:bodyPr rtlCol="0">
            <a:normAutofit/>
          </a:bodyPr>
          <a:lstStyle/>
          <a:p>
            <a:pPr fontAlgn="auto">
              <a:spcAft>
                <a:spcPts val="0"/>
              </a:spcAft>
              <a:defRPr/>
            </a:pPr>
            <a:r>
              <a:rPr lang="zh-TW" altLang="zh-TW" kern="0" dirty="0" smtClean="0">
                <a:ea typeface="標楷體"/>
                <a:cs typeface="Times New Roman" panose="02020603050405020304" pitchFamily="18" charset="0"/>
              </a:rPr>
              <a:t>錳為人體代謝所必需的微量礦物質：</a:t>
            </a:r>
            <a:endParaRPr lang="en-US" altLang="zh-TW" kern="0" dirty="0" smtClean="0">
              <a:ea typeface="標楷體"/>
              <a:cs typeface="Times New Roman" panose="02020603050405020304" pitchFamily="18" charset="0"/>
            </a:endParaRPr>
          </a:p>
          <a:p>
            <a:pPr marL="893763" lvl="1" indent="-436563" fontAlgn="auto">
              <a:spcAft>
                <a:spcPts val="0"/>
              </a:spcAft>
              <a:defRPr/>
            </a:pPr>
            <a:r>
              <a:rPr lang="zh-TW" altLang="en-US" dirty="0" smtClean="0">
                <a:cs typeface="Times New Roman" panose="02020603050405020304" pitchFamily="18" charset="0"/>
              </a:rPr>
              <a:t>人體中多種酵素需錳離子當輔助因子，與血糖調節、血液凝固、生長發育及中樞神經的正常運作有關。</a:t>
            </a:r>
            <a:endParaRPr lang="en-US" altLang="zh-TW" dirty="0" smtClean="0">
              <a:cs typeface="Times New Roman" panose="02020603050405020304" pitchFamily="18" charset="0"/>
            </a:endParaRPr>
          </a:p>
          <a:p>
            <a:pPr marL="893763" lvl="1" indent="-436563" fontAlgn="auto">
              <a:spcAft>
                <a:spcPts val="0"/>
              </a:spcAft>
              <a:defRPr/>
            </a:pPr>
            <a:r>
              <a:rPr lang="zh-TW" altLang="en-US" dirty="0" smtClean="0">
                <a:cs typeface="Times New Roman" panose="02020603050405020304" pitchFamily="18" charset="0"/>
              </a:rPr>
              <a:t>僅約</a:t>
            </a:r>
            <a:r>
              <a:rPr lang="en-US" altLang="zh-TW" dirty="0" smtClean="0">
                <a:cs typeface="Times New Roman" panose="02020603050405020304" pitchFamily="18" charset="0"/>
              </a:rPr>
              <a:t>3~5%</a:t>
            </a:r>
            <a:r>
              <a:rPr lang="zh-TW" altLang="en-US" dirty="0" smtClean="0">
                <a:cs typeface="Times New Roman" panose="02020603050405020304" pitchFamily="18" charset="0"/>
              </a:rPr>
              <a:t>會經由吸入或消化道吸收。</a:t>
            </a:r>
            <a:endParaRPr lang="en-US" altLang="zh-TW" dirty="0" smtClean="0">
              <a:cs typeface="Times New Roman" panose="02020603050405020304" pitchFamily="18" charset="0"/>
            </a:endParaRPr>
          </a:p>
          <a:p>
            <a:pPr fontAlgn="auto">
              <a:spcAft>
                <a:spcPts val="0"/>
              </a:spcAft>
              <a:defRPr/>
            </a:pPr>
            <a:r>
              <a:rPr lang="zh-TW" altLang="en-US" kern="0" dirty="0" smtClean="0">
                <a:ea typeface="標楷體"/>
                <a:cs typeface="Times New Roman" panose="02020603050405020304" pitchFamily="18" charset="0"/>
              </a:rPr>
              <a:t>依</a:t>
            </a:r>
            <a:r>
              <a:rPr lang="en-US" altLang="zh-TW" kern="0" dirty="0" smtClean="0">
                <a:ea typeface="標楷體"/>
                <a:cs typeface="Times New Roman" panose="02020603050405020304" pitchFamily="18" charset="0"/>
              </a:rPr>
              <a:t>WHO</a:t>
            </a:r>
            <a:r>
              <a:rPr lang="zh-TW" altLang="en-US" kern="0" dirty="0" smtClean="0">
                <a:ea typeface="標楷體"/>
                <a:cs typeface="Times New Roman" panose="02020603050405020304" pitchFamily="18" charset="0"/>
              </a:rPr>
              <a:t>資料，平均每日可由食物攝取</a:t>
            </a:r>
            <a:r>
              <a:rPr lang="en-US" altLang="zh-TW" kern="0" dirty="0" smtClean="0">
                <a:ea typeface="標楷體"/>
                <a:cs typeface="Times New Roman" panose="02020603050405020304" pitchFamily="18" charset="0"/>
              </a:rPr>
              <a:t>2~8.8</a:t>
            </a:r>
            <a:r>
              <a:rPr lang="zh-TW" altLang="en-US" kern="0" dirty="0" smtClean="0">
                <a:ea typeface="標楷體"/>
                <a:cs typeface="Times New Roman" panose="02020603050405020304" pitchFamily="18" charset="0"/>
              </a:rPr>
              <a:t> </a:t>
            </a:r>
            <a:r>
              <a:rPr lang="en-US" altLang="zh-TW" kern="0" dirty="0" smtClean="0">
                <a:ea typeface="標楷體"/>
                <a:cs typeface="Times New Roman" panose="02020603050405020304" pitchFamily="18" charset="0"/>
              </a:rPr>
              <a:t>mg</a:t>
            </a:r>
            <a:r>
              <a:rPr lang="zh-TW" altLang="en-US" kern="0" dirty="0" smtClean="0">
                <a:ea typeface="標楷體"/>
                <a:cs typeface="Times New Roman" panose="02020603050405020304" pitchFamily="18" charset="0"/>
              </a:rPr>
              <a:t>錳。</a:t>
            </a:r>
            <a:endParaRPr lang="en-US" altLang="zh-TW" kern="0" dirty="0">
              <a:ea typeface="標楷體"/>
              <a:cs typeface="Times New Roman" panose="02020603050405020304" pitchFamily="18" charset="0"/>
            </a:endParaRPr>
          </a:p>
        </p:txBody>
      </p:sp>
      <p:sp>
        <p:nvSpPr>
          <p:cNvPr id="4" name="投影片編號版面配置區 3"/>
          <p:cNvSpPr>
            <a:spLocks noGrp="1"/>
          </p:cNvSpPr>
          <p:nvPr>
            <p:ph type="sldNum" sz="quarter" idx="12"/>
          </p:nvPr>
        </p:nvSpPr>
        <p:spPr/>
        <p:txBody>
          <a:bodyPr/>
          <a:lstStyle/>
          <a:p>
            <a:pPr>
              <a:defRPr/>
            </a:pPr>
            <a:fld id="{9A3095D6-84F7-4A5B-B85B-9E7ACD86A045}" type="slidenum">
              <a:rPr lang="zh-TW" altLang="en-US"/>
              <a:pPr>
                <a:defRPr/>
              </a:pPr>
              <a:t>14</a:t>
            </a:fld>
            <a:endParaRPr lang="zh-TW" alt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標題 1"/>
          <p:cNvSpPr>
            <a:spLocks noGrp="1"/>
          </p:cNvSpPr>
          <p:nvPr>
            <p:ph type="title"/>
          </p:nvPr>
        </p:nvSpPr>
        <p:spPr/>
        <p:txBody>
          <a:bodyPr/>
          <a:lstStyle/>
          <a:p>
            <a:r>
              <a:rPr lang="zh-TW" altLang="en-US" smtClean="0">
                <a:cs typeface="Times New Roman" pitchFamily="18" charset="0"/>
              </a:rPr>
              <a:t>錳元素之安全性</a:t>
            </a:r>
            <a:r>
              <a:rPr lang="en-US" altLang="zh-TW" smtClean="0">
                <a:cs typeface="Times New Roman" pitchFamily="18" charset="0"/>
              </a:rPr>
              <a:t>(2/4)</a:t>
            </a:r>
            <a:endParaRPr lang="zh-TW" altLang="en-US" smtClean="0">
              <a:cs typeface="Times New Roman" pitchFamily="18" charset="0"/>
            </a:endParaRPr>
          </a:p>
        </p:txBody>
      </p:sp>
      <p:sp>
        <p:nvSpPr>
          <p:cNvPr id="29698" name="內容版面配置區 2"/>
          <p:cNvSpPr>
            <a:spLocks noGrp="1"/>
          </p:cNvSpPr>
          <p:nvPr>
            <p:ph idx="1"/>
          </p:nvPr>
        </p:nvSpPr>
        <p:spPr>
          <a:xfrm>
            <a:off x="457200" y="1600200"/>
            <a:ext cx="8147050" cy="4525963"/>
          </a:xfrm>
        </p:spPr>
        <p:txBody>
          <a:bodyPr/>
          <a:lstStyle/>
          <a:p>
            <a:r>
              <a:rPr lang="zh-TW" altLang="en-US" smtClean="0">
                <a:cs typeface="Times New Roman" pitchFamily="18" charset="0"/>
              </a:rPr>
              <a:t>目前准用</a:t>
            </a:r>
            <a:r>
              <a:rPr lang="en-US" altLang="zh-TW" smtClean="0">
                <a:cs typeface="Times New Roman" pitchFamily="18" charset="0"/>
              </a:rPr>
              <a:t>9</a:t>
            </a:r>
            <a:r>
              <a:rPr lang="zh-TW" altLang="en-US" smtClean="0">
                <a:cs typeface="Times New Roman" pitchFamily="18" charset="0"/>
              </a:rPr>
              <a:t>種含錳化合物為之營養添加劑</a:t>
            </a:r>
            <a:endParaRPr lang="en-US" altLang="zh-TW" smtClean="0">
              <a:cs typeface="Times New Roman" pitchFamily="18" charset="0"/>
            </a:endParaRPr>
          </a:p>
          <a:p>
            <a:pPr marL="893763" lvl="1" indent="-436563"/>
            <a:r>
              <a:rPr lang="zh-TW" altLang="en-US" smtClean="0">
                <a:cs typeface="Times New Roman" pitchFamily="18" charset="0"/>
              </a:rPr>
              <a:t>形態屬膠囊狀、錠狀食品，須標示每日錳食用量，不得高於</a:t>
            </a:r>
            <a:r>
              <a:rPr lang="en-US" altLang="zh-TW" smtClean="0">
                <a:cs typeface="Times New Roman" pitchFamily="18" charset="0"/>
              </a:rPr>
              <a:t>9</a:t>
            </a:r>
            <a:r>
              <a:rPr lang="zh-TW" altLang="en-US" smtClean="0">
                <a:cs typeface="Times New Roman" pitchFamily="18" charset="0"/>
              </a:rPr>
              <a:t>毫克。</a:t>
            </a:r>
            <a:endParaRPr lang="en-US" altLang="zh-TW" smtClean="0">
              <a:cs typeface="Times New Roman" pitchFamily="18" charset="0"/>
            </a:endParaRPr>
          </a:p>
          <a:p>
            <a:pPr marL="893763" lvl="1" indent="-436563"/>
            <a:r>
              <a:rPr lang="zh-TW" altLang="en-US" smtClean="0">
                <a:cs typeface="Times New Roman" pitchFamily="18" charset="0"/>
              </a:rPr>
              <a:t>於一般食品中補充不足之營養素，可使用氯化錳、檸檬酸錳、葡萄糖酸錳、甘油磷酸錳、硫酸錳及氧化亞錳等</a:t>
            </a:r>
            <a:r>
              <a:rPr lang="en-US" altLang="zh-TW" smtClean="0">
                <a:cs typeface="Times New Roman" pitchFamily="18" charset="0"/>
              </a:rPr>
              <a:t>6</a:t>
            </a:r>
            <a:r>
              <a:rPr lang="zh-TW" altLang="en-US" smtClean="0">
                <a:cs typeface="Times New Roman" pitchFamily="18" charset="0"/>
              </a:rPr>
              <a:t>種含錳化合物。在每日錳食用量不得高於</a:t>
            </a:r>
            <a:r>
              <a:rPr lang="en-US" altLang="zh-TW" smtClean="0">
                <a:cs typeface="Times New Roman" pitchFamily="18" charset="0"/>
              </a:rPr>
              <a:t>5.0</a:t>
            </a:r>
            <a:r>
              <a:rPr lang="zh-TW" altLang="en-US" smtClean="0">
                <a:cs typeface="Times New Roman" pitchFamily="18" charset="0"/>
              </a:rPr>
              <a:t>毫克</a:t>
            </a:r>
          </a:p>
        </p:txBody>
      </p:sp>
      <p:sp>
        <p:nvSpPr>
          <p:cNvPr id="4" name="投影片編號版面配置區 3"/>
          <p:cNvSpPr>
            <a:spLocks noGrp="1"/>
          </p:cNvSpPr>
          <p:nvPr>
            <p:ph type="sldNum" sz="quarter" idx="12"/>
          </p:nvPr>
        </p:nvSpPr>
        <p:spPr/>
        <p:txBody>
          <a:bodyPr/>
          <a:lstStyle/>
          <a:p>
            <a:pPr>
              <a:defRPr/>
            </a:pPr>
            <a:fld id="{89AD4F15-5F2B-4854-BA0E-93CF56E94FC8}" type="slidenum">
              <a:rPr lang="zh-TW" altLang="en-US"/>
              <a:pPr>
                <a:defRPr/>
              </a:pPr>
              <a:t>15</a:t>
            </a:fld>
            <a:endParaRPr lang="zh-TW" alt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標題 1"/>
          <p:cNvSpPr>
            <a:spLocks noGrp="1"/>
          </p:cNvSpPr>
          <p:nvPr>
            <p:ph type="title"/>
          </p:nvPr>
        </p:nvSpPr>
        <p:spPr>
          <a:xfrm>
            <a:off x="0" y="404813"/>
            <a:ext cx="9144000" cy="503237"/>
          </a:xfrm>
        </p:spPr>
        <p:txBody>
          <a:bodyPr/>
          <a:lstStyle/>
          <a:p>
            <a:r>
              <a:rPr lang="zh-TW" altLang="en-US" smtClean="0">
                <a:cs typeface="Times New Roman" pitchFamily="18" charset="0"/>
              </a:rPr>
              <a:t>錳元素之安全性</a:t>
            </a:r>
            <a:r>
              <a:rPr lang="en-US" altLang="zh-TW" smtClean="0">
                <a:cs typeface="Times New Roman" pitchFamily="18" charset="0"/>
              </a:rPr>
              <a:t>(3/4)</a:t>
            </a:r>
            <a:endParaRPr lang="zh-TW" altLang="en-US" smtClean="0">
              <a:cs typeface="Times New Roman" pitchFamily="18" charset="0"/>
            </a:endParaRPr>
          </a:p>
        </p:txBody>
      </p:sp>
      <p:sp>
        <p:nvSpPr>
          <p:cNvPr id="30722" name="內容版面配置區 2"/>
          <p:cNvSpPr>
            <a:spLocks noGrp="1"/>
          </p:cNvSpPr>
          <p:nvPr>
            <p:ph idx="1"/>
          </p:nvPr>
        </p:nvSpPr>
        <p:spPr/>
        <p:txBody>
          <a:bodyPr/>
          <a:lstStyle/>
          <a:p>
            <a:pPr marL="446088" indent="-446088"/>
            <a:r>
              <a:rPr lang="zh-TW" altLang="en-US" smtClean="0">
                <a:cs typeface="Times New Roman" pitchFamily="18" charset="0"/>
              </a:rPr>
              <a:t>過量的錳，通常會在幾天內排出體外。</a:t>
            </a:r>
            <a:endParaRPr lang="en-US" altLang="zh-TW" smtClean="0">
              <a:cs typeface="Times New Roman" pitchFamily="18" charset="0"/>
            </a:endParaRPr>
          </a:p>
          <a:p>
            <a:pPr marL="446088" indent="-446088"/>
            <a:r>
              <a:rPr lang="zh-TW" altLang="zh-TW" smtClean="0"/>
              <a:t>錳過量造成「錳中毒」症。症狀包括喉乾、噁心、肢體疼痛、頭痛與胃不適，嚴重者行為改變、肌張力不全及步態不穩等神經性毒性。</a:t>
            </a:r>
            <a:endParaRPr lang="en-US" altLang="zh-TW" smtClean="0"/>
          </a:p>
          <a:p>
            <a:pPr marL="846138" lvl="2" indent="-446088">
              <a:buClr>
                <a:srgbClr val="FF0000"/>
              </a:buClr>
              <a:buFont typeface="Wingdings" pitchFamily="2" charset="2"/>
              <a:buChar char="u"/>
            </a:pPr>
            <a:r>
              <a:rPr lang="zh-TW" altLang="en-US" smtClean="0">
                <a:cs typeface="Times New Roman" pitchFamily="18" charset="0"/>
              </a:rPr>
              <a:t>一般出現於礦工及鑄造廠暴露於高濃度錳之塵粒或煙環境中。</a:t>
            </a:r>
            <a:endParaRPr lang="en-US" altLang="zh-TW" smtClean="0">
              <a:cs typeface="Times New Roman" pitchFamily="18" charset="0"/>
            </a:endParaRPr>
          </a:p>
          <a:p>
            <a:pPr marL="446088" indent="-446088"/>
            <a:r>
              <a:rPr lang="zh-TW" altLang="en-US" smtClean="0">
                <a:cs typeface="Times New Roman" pitchFamily="18" charset="0"/>
              </a:rPr>
              <a:t>在動物實驗中，缺乏錳會造成發育遲緩、骨和生殖機能障礙證據。</a:t>
            </a:r>
            <a:endParaRPr lang="en-US" altLang="zh-TW" smtClean="0">
              <a:cs typeface="Times New Roman" pitchFamily="18" charset="0"/>
            </a:endParaRPr>
          </a:p>
        </p:txBody>
      </p:sp>
      <p:sp>
        <p:nvSpPr>
          <p:cNvPr id="4" name="投影片編號版面配置區 3"/>
          <p:cNvSpPr>
            <a:spLocks noGrp="1"/>
          </p:cNvSpPr>
          <p:nvPr>
            <p:ph type="sldNum" sz="quarter" idx="12"/>
          </p:nvPr>
        </p:nvSpPr>
        <p:spPr/>
        <p:txBody>
          <a:bodyPr/>
          <a:lstStyle/>
          <a:p>
            <a:pPr>
              <a:defRPr/>
            </a:pPr>
            <a:fld id="{2641F1F5-3D8C-41D2-835C-23ACC9323B7F}" type="slidenum">
              <a:rPr lang="zh-TW" altLang="en-US"/>
              <a:pPr>
                <a:defRPr/>
              </a:pPr>
              <a:t>16</a:t>
            </a:fld>
            <a:endParaRPr lang="zh-TW" alt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標題 1"/>
          <p:cNvSpPr>
            <a:spLocks noGrp="1"/>
          </p:cNvSpPr>
          <p:nvPr>
            <p:ph type="title"/>
          </p:nvPr>
        </p:nvSpPr>
        <p:spPr>
          <a:xfrm>
            <a:off x="15875" y="17463"/>
            <a:ext cx="9128125" cy="1035050"/>
          </a:xfrm>
        </p:spPr>
        <p:txBody>
          <a:bodyPr/>
          <a:lstStyle/>
          <a:p>
            <a:r>
              <a:rPr lang="zh-TW" altLang="en-US" smtClean="0">
                <a:cs typeface="Times New Roman" pitchFamily="18" charset="0"/>
              </a:rPr>
              <a:t>錳之安全性</a:t>
            </a:r>
            <a:r>
              <a:rPr lang="en-US" altLang="zh-TW" smtClean="0">
                <a:cs typeface="Times New Roman" pitchFamily="18" charset="0"/>
              </a:rPr>
              <a:t>(4/4)</a:t>
            </a:r>
            <a:endParaRPr lang="zh-TW" altLang="en-US" smtClean="0">
              <a:cs typeface="Times New Roman" pitchFamily="18" charset="0"/>
            </a:endParaRPr>
          </a:p>
        </p:txBody>
      </p:sp>
      <p:sp>
        <p:nvSpPr>
          <p:cNvPr id="31746" name="內容版面配置區 2"/>
          <p:cNvSpPr>
            <a:spLocks noGrp="1"/>
          </p:cNvSpPr>
          <p:nvPr>
            <p:ph idx="1"/>
          </p:nvPr>
        </p:nvSpPr>
        <p:spPr>
          <a:xfrm>
            <a:off x="457200" y="1273175"/>
            <a:ext cx="8229600" cy="4525963"/>
          </a:xfrm>
        </p:spPr>
        <p:txBody>
          <a:bodyPr/>
          <a:lstStyle/>
          <a:p>
            <a:r>
              <a:rPr lang="en-US" altLang="zh-TW" smtClean="0">
                <a:cs typeface="Times New Roman" pitchFamily="18" charset="0"/>
              </a:rPr>
              <a:t>101</a:t>
            </a:r>
            <a:r>
              <a:rPr lang="zh-TW" altLang="en-US" smtClean="0">
                <a:cs typeface="Times New Roman" pitchFamily="18" charset="0"/>
              </a:rPr>
              <a:t>年本部依不同材質不鏽鋼之錳溶出試驗</a:t>
            </a:r>
            <a:endParaRPr lang="en-US" altLang="zh-TW" smtClean="0">
              <a:cs typeface="Times New Roman" pitchFamily="18" charset="0"/>
            </a:endParaRPr>
          </a:p>
          <a:p>
            <a:pPr marL="893763" lvl="1" indent="-436563"/>
            <a:r>
              <a:rPr lang="zh-TW" altLang="en-US" smtClean="0">
                <a:cs typeface="Times New Roman" pitchFamily="18" charset="0"/>
              </a:rPr>
              <a:t>以</a:t>
            </a:r>
            <a:r>
              <a:rPr lang="en-US" altLang="zh-TW" smtClean="0">
                <a:cs typeface="Times New Roman" pitchFamily="18" charset="0"/>
              </a:rPr>
              <a:t>4%</a:t>
            </a:r>
            <a:r>
              <a:rPr lang="zh-TW" altLang="en-US" smtClean="0">
                <a:cs typeface="Times New Roman" pitchFamily="18" charset="0"/>
              </a:rPr>
              <a:t>醋酸為溶媒</a:t>
            </a:r>
            <a:r>
              <a:rPr lang="en-US" altLang="zh-TW" smtClean="0">
                <a:cs typeface="Times New Roman" pitchFamily="18" charset="0"/>
              </a:rPr>
              <a:t>(</a:t>
            </a:r>
            <a:r>
              <a:rPr lang="zh-TW" altLang="en-US" smtClean="0">
                <a:cs typeface="Times New Roman" pitchFamily="18" charset="0"/>
              </a:rPr>
              <a:t>置於</a:t>
            </a:r>
            <a:r>
              <a:rPr lang="en-US" altLang="zh-TW" smtClean="0">
                <a:cs typeface="Times New Roman" pitchFamily="18" charset="0"/>
              </a:rPr>
              <a:t>60</a:t>
            </a:r>
            <a:r>
              <a:rPr lang="en-US" altLang="zh-TW" smtClean="0">
                <a:cs typeface="Times New Roman" pitchFamily="18" charset="0"/>
                <a:sym typeface="Symbol" pitchFamily="18" charset="2"/>
              </a:rPr>
              <a:t></a:t>
            </a:r>
            <a:r>
              <a:rPr lang="en-US" altLang="zh-TW" smtClean="0">
                <a:cs typeface="Times New Roman" pitchFamily="18" charset="0"/>
              </a:rPr>
              <a:t>C</a:t>
            </a:r>
            <a:r>
              <a:rPr lang="zh-TW" altLang="en-US" smtClean="0">
                <a:cs typeface="Times New Roman" pitchFamily="18" charset="0"/>
              </a:rPr>
              <a:t>，</a:t>
            </a:r>
            <a:r>
              <a:rPr lang="en-US" altLang="zh-TW" smtClean="0">
                <a:cs typeface="Times New Roman" pitchFamily="18" charset="0"/>
              </a:rPr>
              <a:t>30</a:t>
            </a:r>
            <a:r>
              <a:rPr lang="zh-TW" altLang="en-US" smtClean="0">
                <a:cs typeface="Times New Roman" pitchFamily="18" charset="0"/>
              </a:rPr>
              <a:t>分鐘</a:t>
            </a:r>
            <a:r>
              <a:rPr lang="en-US" altLang="zh-TW" smtClean="0">
                <a:cs typeface="Times New Roman" pitchFamily="18" charset="0"/>
              </a:rPr>
              <a:t>)</a:t>
            </a:r>
            <a:r>
              <a:rPr lang="zh-TW" altLang="en-US" smtClean="0">
                <a:cs typeface="Times New Roman" pitchFamily="18" charset="0"/>
              </a:rPr>
              <a:t>，</a:t>
            </a:r>
            <a:r>
              <a:rPr lang="en-US" altLang="zh-TW" smtClean="0">
                <a:cs typeface="Times New Roman" pitchFamily="18" charset="0"/>
              </a:rPr>
              <a:t>200</a:t>
            </a:r>
            <a:r>
              <a:rPr lang="zh-TW" altLang="en-US" smtClean="0">
                <a:cs typeface="Times New Roman" pitchFamily="18" charset="0"/>
              </a:rPr>
              <a:t>系列鋼材錳溶出量最高為</a:t>
            </a:r>
            <a:r>
              <a:rPr lang="en-US" altLang="zh-TW" smtClean="0">
                <a:cs typeface="Times New Roman" pitchFamily="18" charset="0"/>
              </a:rPr>
              <a:t>4.39 ppm</a:t>
            </a:r>
            <a:r>
              <a:rPr lang="zh-TW" altLang="en-US" smtClean="0">
                <a:cs typeface="Times New Roman" pitchFamily="18" charset="0"/>
              </a:rPr>
              <a:t> </a:t>
            </a:r>
            <a:r>
              <a:rPr lang="en-US" altLang="zh-TW" smtClean="0">
                <a:cs typeface="Times New Roman" pitchFamily="18" charset="0"/>
              </a:rPr>
              <a:t>(mg/kg)</a:t>
            </a:r>
            <a:r>
              <a:rPr lang="zh-TW" altLang="en-US" smtClean="0">
                <a:cs typeface="Times New Roman" pitchFamily="18" charset="0"/>
              </a:rPr>
              <a:t>為例。</a:t>
            </a:r>
            <a:endParaRPr lang="en-US" altLang="zh-TW" smtClean="0">
              <a:cs typeface="Times New Roman" pitchFamily="18" charset="0"/>
            </a:endParaRPr>
          </a:p>
          <a:p>
            <a:pPr marL="893763" lvl="1" indent="-436563"/>
            <a:r>
              <a:rPr lang="zh-TW" altLang="en-US" smtClean="0">
                <a:cs typeface="Times New Roman" pitchFamily="18" charset="0"/>
              </a:rPr>
              <a:t>喝一碗以</a:t>
            </a:r>
            <a:r>
              <a:rPr lang="en-US" altLang="zh-TW" smtClean="0">
                <a:cs typeface="Times New Roman" pitchFamily="18" charset="0"/>
              </a:rPr>
              <a:t>200</a:t>
            </a:r>
            <a:r>
              <a:rPr lang="zh-TW" altLang="en-US" smtClean="0">
                <a:cs typeface="Times New Roman" pitchFamily="18" charset="0"/>
              </a:rPr>
              <a:t>系列不鏽鋼容器盛裝之</a:t>
            </a:r>
            <a:r>
              <a:rPr lang="en-US" altLang="zh-TW" smtClean="0">
                <a:cs typeface="Times New Roman" pitchFamily="18" charset="0"/>
              </a:rPr>
              <a:t>200 g</a:t>
            </a:r>
            <a:r>
              <a:rPr lang="zh-TW" altLang="en-US" smtClean="0">
                <a:cs typeface="Times New Roman" pitchFamily="18" charset="0"/>
              </a:rPr>
              <a:t>湯品，會攝取</a:t>
            </a:r>
            <a:r>
              <a:rPr lang="en-US" altLang="zh-TW" smtClean="0">
                <a:cs typeface="Times New Roman" pitchFamily="18" charset="0"/>
              </a:rPr>
              <a:t>0.88 mg</a:t>
            </a:r>
            <a:r>
              <a:rPr lang="zh-TW" altLang="en-US" smtClean="0">
                <a:cs typeface="Times New Roman" pitchFamily="18" charset="0"/>
              </a:rPr>
              <a:t>錳，遠低於日常生活食用一碗糙米飯</a:t>
            </a:r>
            <a:r>
              <a:rPr lang="en-US" altLang="zh-TW" smtClean="0">
                <a:cs typeface="Times New Roman" pitchFamily="18" charset="0"/>
              </a:rPr>
              <a:t>(</a:t>
            </a:r>
            <a:r>
              <a:rPr lang="zh-TW" altLang="en-US" smtClean="0">
                <a:cs typeface="Times New Roman" pitchFamily="18" charset="0"/>
              </a:rPr>
              <a:t>以</a:t>
            </a:r>
            <a:r>
              <a:rPr lang="en-US" altLang="zh-TW" smtClean="0">
                <a:cs typeface="Times New Roman" pitchFamily="18" charset="0"/>
              </a:rPr>
              <a:t>80g</a:t>
            </a:r>
            <a:r>
              <a:rPr lang="zh-TW" altLang="en-US" smtClean="0">
                <a:cs typeface="Times New Roman" pitchFamily="18" charset="0"/>
              </a:rPr>
              <a:t>糙米計算</a:t>
            </a:r>
            <a:r>
              <a:rPr lang="en-US" altLang="zh-TW" smtClean="0">
                <a:cs typeface="Times New Roman" pitchFamily="18" charset="0"/>
              </a:rPr>
              <a:t>)</a:t>
            </a:r>
            <a:r>
              <a:rPr lang="zh-TW" altLang="en-US" smtClean="0">
                <a:cs typeface="Times New Roman" pitchFamily="18" charset="0"/>
              </a:rPr>
              <a:t>所攝取之錳</a:t>
            </a:r>
            <a:r>
              <a:rPr lang="en-US" altLang="zh-TW" smtClean="0">
                <a:cs typeface="Times New Roman" pitchFamily="18" charset="0"/>
              </a:rPr>
              <a:t>(3.77 mg)</a:t>
            </a:r>
            <a:r>
              <a:rPr lang="zh-TW" altLang="en-US" smtClean="0">
                <a:cs typeface="Times New Roman" pitchFamily="18" charset="0"/>
              </a:rPr>
              <a:t>。</a:t>
            </a:r>
            <a:endParaRPr lang="en-US" altLang="zh-TW" smtClean="0">
              <a:cs typeface="Times New Roman" pitchFamily="18" charset="0"/>
            </a:endParaRPr>
          </a:p>
        </p:txBody>
      </p:sp>
      <p:sp>
        <p:nvSpPr>
          <p:cNvPr id="31747" name="文字方塊 4"/>
          <p:cNvSpPr txBox="1">
            <a:spLocks noChangeArrowheads="1"/>
          </p:cNvSpPr>
          <p:nvPr/>
        </p:nvSpPr>
        <p:spPr bwMode="auto">
          <a:xfrm>
            <a:off x="4364038" y="5018088"/>
            <a:ext cx="749300" cy="708025"/>
          </a:xfrm>
          <a:prstGeom prst="rect">
            <a:avLst/>
          </a:prstGeom>
          <a:noFill/>
          <a:ln w="9525">
            <a:noFill/>
            <a:miter lim="800000"/>
            <a:headEnd/>
            <a:tailEnd/>
          </a:ln>
        </p:spPr>
        <p:txBody>
          <a:bodyPr wrap="none">
            <a:spAutoFit/>
          </a:bodyPr>
          <a:lstStyle/>
          <a:p>
            <a:r>
              <a:rPr kumimoji="0" lang="zh-TW" altLang="en-US" sz="4000" b="1">
                <a:latin typeface="Constantia" pitchFamily="18" charset="0"/>
                <a:ea typeface="標楷體" pitchFamily="65" charset="-120"/>
                <a:sym typeface="Symbol" pitchFamily="18" charset="2"/>
              </a:rPr>
              <a:t></a:t>
            </a:r>
            <a:endParaRPr kumimoji="0" lang="zh-TW" altLang="en-US" sz="4000" b="1">
              <a:latin typeface="Constantia" pitchFamily="18" charset="0"/>
              <a:ea typeface="標楷體" pitchFamily="65" charset="-120"/>
            </a:endParaRPr>
          </a:p>
        </p:txBody>
      </p:sp>
      <p:grpSp>
        <p:nvGrpSpPr>
          <p:cNvPr id="31748" name="群組 5"/>
          <p:cNvGrpSpPr>
            <a:grpSpLocks/>
          </p:cNvGrpSpPr>
          <p:nvPr/>
        </p:nvGrpSpPr>
        <p:grpSpPr bwMode="auto">
          <a:xfrm>
            <a:off x="1071563" y="4581525"/>
            <a:ext cx="3419475" cy="1608138"/>
            <a:chOff x="1153579" y="5102205"/>
            <a:chExt cx="3304255" cy="1394154"/>
          </a:xfrm>
        </p:grpSpPr>
        <p:sp>
          <p:nvSpPr>
            <p:cNvPr id="31754" name="文字方塊 3"/>
            <p:cNvSpPr txBox="1">
              <a:spLocks noChangeArrowheads="1"/>
            </p:cNvSpPr>
            <p:nvPr/>
          </p:nvSpPr>
          <p:spPr bwMode="auto">
            <a:xfrm>
              <a:off x="1181979" y="5183729"/>
              <a:ext cx="3275855" cy="1066783"/>
            </a:xfrm>
            <a:prstGeom prst="rect">
              <a:avLst/>
            </a:prstGeom>
            <a:noFill/>
            <a:ln w="9525">
              <a:noFill/>
              <a:miter lim="800000"/>
              <a:headEnd/>
              <a:tailEnd/>
            </a:ln>
          </p:spPr>
          <p:txBody>
            <a:bodyPr>
              <a:spAutoFit/>
            </a:bodyPr>
            <a:lstStyle/>
            <a:p>
              <a:r>
                <a:rPr kumimoji="0" lang="zh-TW" altLang="en-US" sz="2800">
                  <a:latin typeface="Times New Roman" pitchFamily="18" charset="0"/>
                  <a:ea typeface="標楷體" pitchFamily="65" charset="-120"/>
                  <a:cs typeface="Times New Roman" pitchFamily="18" charset="0"/>
                </a:rPr>
                <a:t>約</a:t>
              </a:r>
              <a:r>
                <a:rPr kumimoji="0" lang="en-US" altLang="zh-TW" sz="2800">
                  <a:latin typeface="Times New Roman" pitchFamily="18" charset="0"/>
                  <a:ea typeface="標楷體" pitchFamily="65" charset="-120"/>
                  <a:cs typeface="Times New Roman" pitchFamily="18" charset="0"/>
                </a:rPr>
                <a:t>200 g</a:t>
              </a:r>
              <a:r>
                <a:rPr kumimoji="0" lang="zh-TW" altLang="en-US" sz="2800">
                  <a:latin typeface="Times New Roman" pitchFamily="18" charset="0"/>
                  <a:ea typeface="標楷體" pitchFamily="65" charset="-120"/>
                  <a:cs typeface="Times New Roman" pitchFamily="18" charset="0"/>
                </a:rPr>
                <a:t>湯品</a:t>
              </a:r>
              <a:endParaRPr kumimoji="0" lang="en-US" altLang="zh-TW" sz="2800">
                <a:latin typeface="Times New Roman" pitchFamily="18" charset="0"/>
                <a:ea typeface="標楷體" pitchFamily="65" charset="-120"/>
                <a:cs typeface="Times New Roman" pitchFamily="18" charset="0"/>
              </a:endParaRPr>
            </a:p>
            <a:p>
              <a:r>
                <a:rPr kumimoji="0" lang="en-US" altLang="zh-TW">
                  <a:latin typeface="Times New Roman" pitchFamily="18" charset="0"/>
                  <a:ea typeface="標楷體" pitchFamily="65" charset="-120"/>
                  <a:cs typeface="Times New Roman" pitchFamily="18" charset="0"/>
                </a:rPr>
                <a:t>(</a:t>
              </a:r>
              <a:r>
                <a:rPr kumimoji="0" lang="zh-TW" altLang="en-US">
                  <a:latin typeface="Times New Roman" pitchFamily="18" charset="0"/>
                  <a:ea typeface="標楷體" pitchFamily="65" charset="-120"/>
                  <a:cs typeface="Times New Roman" pitchFamily="18" charset="0"/>
                </a:rPr>
                <a:t>以</a:t>
              </a:r>
              <a:r>
                <a:rPr kumimoji="0" lang="en-US" altLang="zh-TW">
                  <a:latin typeface="Times New Roman" pitchFamily="18" charset="0"/>
                  <a:ea typeface="標楷體" pitchFamily="65" charset="-120"/>
                  <a:cs typeface="Times New Roman" pitchFamily="18" charset="0"/>
                </a:rPr>
                <a:t>200</a:t>
              </a:r>
              <a:r>
                <a:rPr kumimoji="0" lang="zh-TW" altLang="en-US">
                  <a:latin typeface="Times New Roman" pitchFamily="18" charset="0"/>
                  <a:ea typeface="標楷體" pitchFamily="65" charset="-120"/>
                  <a:cs typeface="Times New Roman" pitchFamily="18" charset="0"/>
                </a:rPr>
                <a:t>系列不鏽鋼容器盛裝</a:t>
              </a:r>
              <a:r>
                <a:rPr kumimoji="0" lang="en-US" altLang="zh-TW">
                  <a:latin typeface="Times New Roman" pitchFamily="18" charset="0"/>
                  <a:ea typeface="標楷體" pitchFamily="65" charset="-120"/>
                  <a:cs typeface="Times New Roman" pitchFamily="18" charset="0"/>
                </a:rPr>
                <a:t>)</a:t>
              </a:r>
            </a:p>
            <a:p>
              <a:r>
                <a:rPr kumimoji="0" lang="zh-TW" altLang="en-US" sz="2800">
                  <a:latin typeface="Times New Roman" pitchFamily="18" charset="0"/>
                  <a:ea typeface="標楷體" pitchFamily="65" charset="-120"/>
                  <a:cs typeface="Times New Roman" pitchFamily="18" charset="0"/>
                </a:rPr>
                <a:t>會攝取</a:t>
              </a:r>
              <a:r>
                <a:rPr kumimoji="0" lang="en-US" altLang="zh-TW" sz="2800">
                  <a:latin typeface="Times New Roman" pitchFamily="18" charset="0"/>
                  <a:ea typeface="標楷體" pitchFamily="65" charset="-120"/>
                  <a:cs typeface="Times New Roman" pitchFamily="18" charset="0"/>
                </a:rPr>
                <a:t>0.88 mg</a:t>
              </a:r>
              <a:r>
                <a:rPr kumimoji="0" lang="zh-TW" altLang="en-US" sz="2800">
                  <a:latin typeface="Times New Roman" pitchFamily="18" charset="0"/>
                  <a:ea typeface="標楷體" pitchFamily="65" charset="-120"/>
                  <a:cs typeface="Times New Roman" pitchFamily="18" charset="0"/>
                </a:rPr>
                <a:t>錳</a:t>
              </a:r>
            </a:p>
          </p:txBody>
        </p:sp>
        <p:sp>
          <p:nvSpPr>
            <p:cNvPr id="8" name="矩形 7"/>
            <p:cNvSpPr/>
            <p:nvPr/>
          </p:nvSpPr>
          <p:spPr>
            <a:xfrm>
              <a:off x="1153579" y="5102205"/>
              <a:ext cx="3146252" cy="1394154"/>
            </a:xfrm>
            <a:prstGeom prst="rect">
              <a:avLst/>
            </a:prstGeom>
            <a:solidFill>
              <a:srgbClr val="FF0000">
                <a:alpha val="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sz="2000" dirty="0">
                <a:latin typeface="Times New Roman" panose="02020603050405020304" pitchFamily="18" charset="0"/>
                <a:cs typeface="Times New Roman" panose="02020603050405020304" pitchFamily="18" charset="0"/>
              </a:endParaRPr>
            </a:p>
          </p:txBody>
        </p:sp>
      </p:grpSp>
      <p:grpSp>
        <p:nvGrpSpPr>
          <p:cNvPr id="31749" name="群組 9"/>
          <p:cNvGrpSpPr>
            <a:grpSpLocks/>
          </p:cNvGrpSpPr>
          <p:nvPr/>
        </p:nvGrpSpPr>
        <p:grpSpPr bwMode="auto">
          <a:xfrm>
            <a:off x="5324475" y="4595813"/>
            <a:ext cx="3162300" cy="1609725"/>
            <a:chOff x="5324759" y="5023203"/>
            <a:chExt cx="3162772" cy="1608904"/>
          </a:xfrm>
        </p:grpSpPr>
        <p:sp>
          <p:nvSpPr>
            <p:cNvPr id="9" name="矩形 8"/>
            <p:cNvSpPr/>
            <p:nvPr/>
          </p:nvSpPr>
          <p:spPr>
            <a:xfrm>
              <a:off x="5324759" y="5023203"/>
              <a:ext cx="3162772" cy="1608904"/>
            </a:xfrm>
            <a:prstGeom prst="rect">
              <a:avLst/>
            </a:prstGeom>
            <a:solidFill>
              <a:srgbClr val="FF0000">
                <a:alpha val="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dirty="0">
                <a:latin typeface="Times New Roman" panose="02020603050405020304" pitchFamily="18" charset="0"/>
                <a:cs typeface="Times New Roman" panose="02020603050405020304" pitchFamily="18" charset="0"/>
              </a:endParaRPr>
            </a:p>
          </p:txBody>
        </p:sp>
        <p:sp>
          <p:nvSpPr>
            <p:cNvPr id="31752" name="文字方塊 6"/>
            <p:cNvSpPr txBox="1">
              <a:spLocks noChangeArrowheads="1"/>
            </p:cNvSpPr>
            <p:nvPr/>
          </p:nvSpPr>
          <p:spPr bwMode="auto">
            <a:xfrm>
              <a:off x="5334936" y="5023203"/>
              <a:ext cx="3024336" cy="1231106"/>
            </a:xfrm>
            <a:prstGeom prst="rect">
              <a:avLst/>
            </a:prstGeom>
            <a:noFill/>
            <a:ln w="9525">
              <a:noFill/>
              <a:miter lim="800000"/>
              <a:headEnd/>
              <a:tailEnd/>
            </a:ln>
          </p:spPr>
          <p:txBody>
            <a:bodyPr>
              <a:spAutoFit/>
            </a:bodyPr>
            <a:lstStyle/>
            <a:p>
              <a:r>
                <a:rPr kumimoji="0" lang="zh-TW" altLang="en-US" sz="2800">
                  <a:latin typeface="標楷體" pitchFamily="65" charset="-120"/>
                  <a:ea typeface="標楷體" pitchFamily="65" charset="-120"/>
                </a:rPr>
                <a:t>糙米飯</a:t>
              </a:r>
              <a:endParaRPr kumimoji="0" lang="en-US" altLang="zh-TW" sz="2800">
                <a:latin typeface="標楷體" pitchFamily="65" charset="-120"/>
                <a:ea typeface="標楷體" pitchFamily="65" charset="-120"/>
              </a:endParaRPr>
            </a:p>
            <a:p>
              <a:r>
                <a:rPr kumimoji="0" lang="en-US" altLang="zh-TW">
                  <a:latin typeface="標楷體" pitchFamily="65" charset="-120"/>
                  <a:ea typeface="標楷體" pitchFamily="65" charset="-120"/>
                </a:rPr>
                <a:t>(</a:t>
              </a:r>
              <a:r>
                <a:rPr kumimoji="0" lang="zh-TW" altLang="en-US">
                  <a:latin typeface="標楷體" pitchFamily="65" charset="-120"/>
                  <a:ea typeface="標楷體" pitchFamily="65" charset="-120"/>
                </a:rPr>
                <a:t>以</a:t>
              </a:r>
              <a:r>
                <a:rPr kumimoji="0" lang="en-US" altLang="zh-TW">
                  <a:latin typeface="標楷體" pitchFamily="65" charset="-120"/>
                  <a:ea typeface="標楷體" pitchFamily="65" charset="-120"/>
                </a:rPr>
                <a:t>80g</a:t>
              </a:r>
              <a:r>
                <a:rPr kumimoji="0" lang="zh-TW" altLang="en-US">
                  <a:latin typeface="Times New Roman" pitchFamily="18" charset="0"/>
                  <a:ea typeface="標楷體" pitchFamily="65" charset="-120"/>
                  <a:cs typeface="Times New Roman" pitchFamily="18" charset="0"/>
                </a:rPr>
                <a:t>糙米</a:t>
              </a:r>
              <a:r>
                <a:rPr kumimoji="0" lang="zh-TW" altLang="en-US">
                  <a:latin typeface="標楷體" pitchFamily="65" charset="-120"/>
                  <a:ea typeface="標楷體" pitchFamily="65" charset="-120"/>
                </a:rPr>
                <a:t>計算</a:t>
              </a:r>
              <a:r>
                <a:rPr kumimoji="0" lang="en-US" altLang="zh-TW">
                  <a:latin typeface="標楷體" pitchFamily="65" charset="-120"/>
                  <a:ea typeface="標楷體" pitchFamily="65" charset="-120"/>
                </a:rPr>
                <a:t>)</a:t>
              </a:r>
            </a:p>
            <a:p>
              <a:r>
                <a:rPr kumimoji="0" lang="zh-TW" altLang="en-US" sz="2800">
                  <a:latin typeface="標楷體" pitchFamily="65" charset="-120"/>
                  <a:ea typeface="標楷體" pitchFamily="65" charset="-120"/>
                </a:rPr>
                <a:t>會攝取</a:t>
              </a:r>
              <a:r>
                <a:rPr kumimoji="0" lang="en-US" altLang="zh-TW" sz="2800">
                  <a:latin typeface="標楷體" pitchFamily="65" charset="-120"/>
                  <a:ea typeface="標楷體" pitchFamily="65" charset="-120"/>
                </a:rPr>
                <a:t>3.77 mg</a:t>
              </a:r>
              <a:r>
                <a:rPr kumimoji="0" lang="zh-TW" altLang="en-US" sz="2800">
                  <a:latin typeface="標楷體" pitchFamily="65" charset="-120"/>
                  <a:ea typeface="標楷體" pitchFamily="65" charset="-120"/>
                </a:rPr>
                <a:t>錳</a:t>
              </a:r>
            </a:p>
          </p:txBody>
        </p:sp>
        <p:sp>
          <p:nvSpPr>
            <p:cNvPr id="31753" name="文字方塊 10"/>
            <p:cNvSpPr txBox="1">
              <a:spLocks noChangeArrowheads="1"/>
            </p:cNvSpPr>
            <p:nvPr/>
          </p:nvSpPr>
          <p:spPr bwMode="auto">
            <a:xfrm>
              <a:off x="5652120" y="6193939"/>
              <a:ext cx="2428870" cy="307777"/>
            </a:xfrm>
            <a:prstGeom prst="rect">
              <a:avLst/>
            </a:prstGeom>
            <a:noFill/>
            <a:ln w="9525">
              <a:noFill/>
              <a:miter lim="800000"/>
              <a:headEnd/>
              <a:tailEnd/>
            </a:ln>
          </p:spPr>
          <p:txBody>
            <a:bodyPr wrap="none">
              <a:spAutoFit/>
            </a:bodyPr>
            <a:lstStyle/>
            <a:p>
              <a:r>
                <a:rPr kumimoji="0" lang="zh-TW" altLang="en-US" sz="1400">
                  <a:latin typeface="標楷體" pitchFamily="65" charset="-120"/>
                  <a:ea typeface="標楷體" pitchFamily="65" charset="-120"/>
                </a:rPr>
                <a:t>資料來源</a:t>
              </a:r>
              <a:r>
                <a:rPr kumimoji="0" lang="en-US" altLang="zh-TW" sz="1400">
                  <a:latin typeface="標楷體" pitchFamily="65" charset="-120"/>
                  <a:ea typeface="標楷體" pitchFamily="65" charset="-120"/>
                </a:rPr>
                <a:t>:</a:t>
              </a:r>
              <a:r>
                <a:rPr kumimoji="0" lang="zh-TW" altLang="en-US" sz="1400">
                  <a:latin typeface="標楷體" pitchFamily="65" charset="-120"/>
                  <a:ea typeface="標楷體" pitchFamily="65" charset="-120"/>
                </a:rPr>
                <a:t>香港食物安全中心</a:t>
              </a:r>
            </a:p>
          </p:txBody>
        </p:sp>
      </p:grpSp>
      <p:sp>
        <p:nvSpPr>
          <p:cNvPr id="12" name="投影片編號版面配置區 11"/>
          <p:cNvSpPr>
            <a:spLocks noGrp="1"/>
          </p:cNvSpPr>
          <p:nvPr>
            <p:ph type="sldNum" sz="quarter" idx="12"/>
          </p:nvPr>
        </p:nvSpPr>
        <p:spPr>
          <a:xfrm>
            <a:off x="6826250" y="6434138"/>
            <a:ext cx="2133600" cy="365125"/>
          </a:xfrm>
        </p:spPr>
        <p:txBody>
          <a:bodyPr/>
          <a:lstStyle/>
          <a:p>
            <a:pPr>
              <a:defRPr/>
            </a:pPr>
            <a:fld id="{72B0E0C8-D37B-4CE9-9682-6ADD62FEA4DF}" type="slidenum">
              <a:rPr lang="zh-TW" altLang="en-US"/>
              <a:pPr>
                <a:defRPr/>
              </a:pPr>
              <a:t>17</a:t>
            </a:fld>
            <a:endParaRPr lang="zh-TW"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標題 1"/>
          <p:cNvSpPr>
            <a:spLocks noGrp="1"/>
          </p:cNvSpPr>
          <p:nvPr>
            <p:ph type="title"/>
          </p:nvPr>
        </p:nvSpPr>
        <p:spPr/>
        <p:txBody>
          <a:bodyPr/>
          <a:lstStyle/>
          <a:p>
            <a:r>
              <a:rPr lang="zh-TW" altLang="en-US" smtClean="0">
                <a:latin typeface="標楷體" pitchFamily="65" charset="-120"/>
              </a:rPr>
              <a:t>國內管理方式</a:t>
            </a:r>
          </a:p>
        </p:txBody>
      </p:sp>
      <p:sp>
        <p:nvSpPr>
          <p:cNvPr id="32770" name="內容版面配置區 2"/>
          <p:cNvSpPr>
            <a:spLocks noGrp="1"/>
          </p:cNvSpPr>
          <p:nvPr>
            <p:ph idx="1"/>
          </p:nvPr>
        </p:nvSpPr>
        <p:spPr/>
        <p:txBody>
          <a:bodyPr/>
          <a:lstStyle/>
          <a:p>
            <a:r>
              <a:rPr lang="zh-TW" altLang="en-US" smtClean="0">
                <a:cs typeface="Times New Roman" pitchFamily="18" charset="0"/>
              </a:rPr>
              <a:t>金屬類</a:t>
            </a:r>
            <a:r>
              <a:rPr lang="zh-TW" altLang="zh-TW" smtClean="0">
                <a:cs typeface="Times New Roman" pitchFamily="18" charset="0"/>
              </a:rPr>
              <a:t>食品器具容器及包裝，均應符合「食品器具容器包裝衛生標準」規定</a:t>
            </a:r>
            <a:endParaRPr lang="en-US" altLang="zh-TW" smtClean="0">
              <a:cs typeface="Times New Roman" pitchFamily="18" charset="0"/>
            </a:endParaRPr>
          </a:p>
          <a:p>
            <a:pPr marL="893763" lvl="1" indent="-436563"/>
            <a:r>
              <a:rPr lang="zh-TW" altLang="zh-TW" smtClean="0">
                <a:cs typeface="Times New Roman" pitchFamily="18" charset="0"/>
              </a:rPr>
              <a:t>第三條</a:t>
            </a:r>
            <a:r>
              <a:rPr lang="en-US" altLang="zh-TW" smtClean="0">
                <a:cs typeface="Times New Roman" pitchFamily="18" charset="0"/>
              </a:rPr>
              <a:t>:</a:t>
            </a:r>
            <a:r>
              <a:rPr lang="zh-TW" altLang="zh-TW" smtClean="0">
                <a:cs typeface="Times New Roman" pitchFamily="18" charset="0"/>
              </a:rPr>
              <a:t>不得有不良變色、異臭、異味、污染、發霉、含有異物或纖維剝落。</a:t>
            </a:r>
            <a:endParaRPr lang="en-US" altLang="zh-TW" smtClean="0">
              <a:cs typeface="Times New Roman" pitchFamily="18" charset="0"/>
            </a:endParaRPr>
          </a:p>
          <a:p>
            <a:pPr marL="893763" lvl="1" indent="-436563"/>
            <a:r>
              <a:rPr lang="zh-TW" altLang="zh-TW" smtClean="0">
                <a:cs typeface="Times New Roman" pitchFamily="18" charset="0"/>
              </a:rPr>
              <a:t>第六條</a:t>
            </a:r>
            <a:r>
              <a:rPr lang="en-US" altLang="zh-TW" smtClean="0">
                <a:cs typeface="Times New Roman" pitchFamily="18" charset="0"/>
              </a:rPr>
              <a:t>:</a:t>
            </a:r>
            <a:r>
              <a:rPr lang="zh-TW" altLang="zh-TW" smtClean="0">
                <a:cs typeface="Times New Roman" pitchFamily="18" charset="0"/>
              </a:rPr>
              <a:t>有關材質試驗</a:t>
            </a:r>
            <a:r>
              <a:rPr lang="en-US" altLang="zh-TW" smtClean="0"/>
              <a:t>(</a:t>
            </a:r>
            <a:r>
              <a:rPr lang="zh-TW" altLang="zh-TW" smtClean="0">
                <a:cs typeface="Times New Roman" pitchFamily="18" charset="0"/>
              </a:rPr>
              <a:t>鉛</a:t>
            </a:r>
            <a:r>
              <a:rPr lang="en-US" altLang="zh-TW" smtClean="0"/>
              <a:t>&lt;10%</a:t>
            </a:r>
            <a:r>
              <a:rPr lang="zh-TW" altLang="zh-TW" smtClean="0">
                <a:cs typeface="Times New Roman" pitchFamily="18" charset="0"/>
              </a:rPr>
              <a:t>、銻</a:t>
            </a:r>
            <a:r>
              <a:rPr lang="en-US" altLang="zh-TW" smtClean="0"/>
              <a:t>&lt;5%)</a:t>
            </a:r>
            <a:r>
              <a:rPr lang="zh-TW" altLang="zh-TW" smtClean="0">
                <a:cs typeface="Times New Roman" pitchFamily="18" charset="0"/>
              </a:rPr>
              <a:t>等之規定。</a:t>
            </a:r>
            <a:endParaRPr lang="en-US" altLang="zh-TW" smtClean="0">
              <a:cs typeface="Times New Roman" pitchFamily="18" charset="0"/>
            </a:endParaRPr>
          </a:p>
          <a:p>
            <a:r>
              <a:rPr lang="zh-TW" altLang="en-US" smtClean="0">
                <a:latin typeface="標楷體" pitchFamily="65" charset="-120"/>
              </a:rPr>
              <a:t>目前不鏽鋼類食品容器具之標示，需依經濟部「商品標示法」，標示商品名稱、製造日期或批號、製造商名稱。</a:t>
            </a:r>
          </a:p>
        </p:txBody>
      </p:sp>
      <p:sp>
        <p:nvSpPr>
          <p:cNvPr id="4" name="投影片編號版面配置區 3"/>
          <p:cNvSpPr>
            <a:spLocks noGrp="1"/>
          </p:cNvSpPr>
          <p:nvPr>
            <p:ph type="sldNum" sz="quarter" idx="12"/>
          </p:nvPr>
        </p:nvSpPr>
        <p:spPr/>
        <p:txBody>
          <a:bodyPr/>
          <a:lstStyle/>
          <a:p>
            <a:pPr>
              <a:defRPr/>
            </a:pPr>
            <a:fld id="{194750B3-85D2-45D6-B075-BDA7CB96DE86}" type="slidenum">
              <a:rPr lang="zh-TW" altLang="en-US"/>
              <a:pPr>
                <a:defRPr/>
              </a:pPr>
              <a:t>18</a:t>
            </a:fld>
            <a:endParaRPr lang="zh-TW"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標題 1"/>
          <p:cNvSpPr>
            <a:spLocks noGrp="1"/>
          </p:cNvSpPr>
          <p:nvPr>
            <p:ph type="title"/>
          </p:nvPr>
        </p:nvSpPr>
        <p:spPr/>
        <p:txBody>
          <a:bodyPr/>
          <a:lstStyle/>
          <a:p>
            <a:r>
              <a:rPr lang="zh-TW" altLang="en-US" smtClean="0">
                <a:latin typeface="標楷體" pitchFamily="65" charset="-120"/>
              </a:rPr>
              <a:t>國際管理方式</a:t>
            </a:r>
          </a:p>
        </p:txBody>
      </p:sp>
      <p:sp>
        <p:nvSpPr>
          <p:cNvPr id="3" name="內容版面配置區 2"/>
          <p:cNvSpPr>
            <a:spLocks noGrp="1"/>
          </p:cNvSpPr>
          <p:nvPr>
            <p:ph idx="1"/>
          </p:nvPr>
        </p:nvSpPr>
        <p:spPr/>
        <p:txBody>
          <a:bodyPr rtlCol="0">
            <a:normAutofit/>
          </a:bodyPr>
          <a:lstStyle/>
          <a:p>
            <a:pPr marL="446088" indent="-446088" fontAlgn="auto">
              <a:spcAft>
                <a:spcPts val="0"/>
              </a:spcAft>
              <a:defRPr/>
            </a:pPr>
            <a:r>
              <a:rPr lang="zh-TW" altLang="en-US" dirty="0" smtClean="0">
                <a:latin typeface="標楷體" panose="03000509000000000000" pitchFamily="65" charset="-120"/>
              </a:rPr>
              <a:t>經查國際組織及先進國家包括：</a:t>
            </a:r>
            <a:r>
              <a:rPr lang="en-US" altLang="zh-TW" dirty="0" smtClean="0">
                <a:latin typeface="標楷體" panose="03000509000000000000" pitchFamily="65" charset="-120"/>
              </a:rPr>
              <a:t/>
            </a:r>
            <a:br>
              <a:rPr lang="en-US" altLang="zh-TW" dirty="0" smtClean="0">
                <a:latin typeface="標楷體" panose="03000509000000000000" pitchFamily="65" charset="-120"/>
              </a:rPr>
            </a:br>
            <a:r>
              <a:rPr lang="en-US" altLang="zh-TW" dirty="0" smtClean="0">
                <a:cs typeface="Times New Roman" panose="02020603050405020304" pitchFamily="18" charset="0"/>
              </a:rPr>
              <a:t>Codex</a:t>
            </a:r>
            <a:r>
              <a:rPr lang="zh-TW" altLang="en-US" dirty="0">
                <a:latin typeface="標楷體" panose="03000509000000000000" pitchFamily="65" charset="-120"/>
              </a:rPr>
              <a:t>、</a:t>
            </a:r>
            <a:r>
              <a:rPr lang="zh-TW" altLang="en-US" dirty="0" smtClean="0">
                <a:latin typeface="標楷體" panose="03000509000000000000" pitchFamily="65" charset="-120"/>
              </a:rPr>
              <a:t>歐盟、美國、紐西蘭及澳洲等，</a:t>
            </a:r>
            <a:r>
              <a:rPr lang="en-US" altLang="zh-TW" dirty="0" smtClean="0">
                <a:latin typeface="標楷體" panose="03000509000000000000" pitchFamily="65" charset="-120"/>
              </a:rPr>
              <a:t/>
            </a:r>
            <a:br>
              <a:rPr lang="en-US" altLang="zh-TW" dirty="0" smtClean="0">
                <a:latin typeface="標楷體" panose="03000509000000000000" pitchFamily="65" charset="-120"/>
              </a:rPr>
            </a:br>
            <a:r>
              <a:rPr lang="zh-TW" altLang="en-US" dirty="0" smtClean="0">
                <a:latin typeface="標楷體" panose="03000509000000000000" pitchFamily="65" charset="-120"/>
              </a:rPr>
              <a:t>目前亦未訂定不鏽鋼中錳溶出試驗相關標準。</a:t>
            </a:r>
            <a:endParaRPr lang="en-US" altLang="zh-TW" dirty="0" smtClean="0">
              <a:latin typeface="標楷體" panose="03000509000000000000" pitchFamily="65" charset="-120"/>
            </a:endParaRPr>
          </a:p>
          <a:p>
            <a:pPr marL="457200" lvl="1" indent="0" fontAlgn="auto">
              <a:spcAft>
                <a:spcPts val="0"/>
              </a:spcAft>
              <a:buFont typeface="Wingdings" pitchFamily="2" charset="2"/>
              <a:buNone/>
              <a:defRPr/>
            </a:pPr>
            <a:endParaRPr lang="en-US" altLang="zh-TW" dirty="0" smtClean="0">
              <a:cs typeface="Times New Roman" panose="02020603050405020304" pitchFamily="18" charset="0"/>
            </a:endParaRPr>
          </a:p>
          <a:p>
            <a:pPr marL="0" indent="0" fontAlgn="auto">
              <a:spcAft>
                <a:spcPts val="0"/>
              </a:spcAft>
              <a:buFont typeface="Wingdings" pitchFamily="2" charset="2"/>
              <a:buNone/>
              <a:defRPr/>
            </a:pPr>
            <a:endParaRPr lang="zh-TW" altLang="en-US" dirty="0">
              <a:cs typeface="Times New Roman" panose="02020603050405020304" pitchFamily="18" charset="0"/>
            </a:endParaRPr>
          </a:p>
        </p:txBody>
      </p:sp>
      <p:sp>
        <p:nvSpPr>
          <p:cNvPr id="4" name="投影片編號版面配置區 3"/>
          <p:cNvSpPr>
            <a:spLocks noGrp="1"/>
          </p:cNvSpPr>
          <p:nvPr>
            <p:ph type="sldNum" sz="quarter" idx="12"/>
          </p:nvPr>
        </p:nvSpPr>
        <p:spPr/>
        <p:txBody>
          <a:bodyPr/>
          <a:lstStyle/>
          <a:p>
            <a:pPr>
              <a:defRPr/>
            </a:pPr>
            <a:fld id="{AA2A4013-EE14-4EC5-8456-35F3CABEB6FE}" type="slidenum">
              <a:rPr lang="zh-TW" altLang="en-US"/>
              <a:pPr>
                <a:defRPr/>
              </a:pPr>
              <a:t>19</a:t>
            </a:fld>
            <a:endParaRPr lang="zh-TW"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標題 1"/>
          <p:cNvSpPr>
            <a:spLocks noGrp="1"/>
          </p:cNvSpPr>
          <p:nvPr>
            <p:ph type="title"/>
          </p:nvPr>
        </p:nvSpPr>
        <p:spPr>
          <a:xfrm>
            <a:off x="-9525" y="333375"/>
            <a:ext cx="9153525" cy="647700"/>
          </a:xfrm>
        </p:spPr>
        <p:txBody>
          <a:bodyPr/>
          <a:lstStyle/>
          <a:p>
            <a:r>
              <a:rPr lang="zh-TW" altLang="en-US" smtClean="0">
                <a:latin typeface="標楷體" pitchFamily="65" charset="-120"/>
              </a:rPr>
              <a:t>目前執行情形</a:t>
            </a:r>
            <a:r>
              <a:rPr lang="en-US" altLang="zh-TW" smtClean="0">
                <a:cs typeface="Times New Roman" pitchFamily="18" charset="0"/>
              </a:rPr>
              <a:t>(1/2)</a:t>
            </a:r>
            <a:endParaRPr lang="zh-TW" altLang="en-US" smtClean="0">
              <a:cs typeface="Times New Roman" pitchFamily="18" charset="0"/>
            </a:endParaRPr>
          </a:p>
        </p:txBody>
      </p:sp>
      <p:sp>
        <p:nvSpPr>
          <p:cNvPr id="3" name="內容版面配置區 2"/>
          <p:cNvSpPr>
            <a:spLocks noGrp="1"/>
          </p:cNvSpPr>
          <p:nvPr>
            <p:ph idx="1"/>
          </p:nvPr>
        </p:nvSpPr>
        <p:spPr/>
        <p:txBody>
          <a:bodyPr rtlCol="0">
            <a:normAutofit fontScale="92500" lnSpcReduction="10000"/>
          </a:bodyPr>
          <a:lstStyle/>
          <a:p>
            <a:pPr marL="361950" indent="-361950" fontAlgn="auto">
              <a:spcAft>
                <a:spcPts val="0"/>
              </a:spcAft>
              <a:defRPr/>
            </a:pPr>
            <a:r>
              <a:rPr lang="zh-TW" altLang="en-US" dirty="0">
                <a:cs typeface="Times New Roman" panose="02020603050405020304" pitchFamily="18" charset="0"/>
              </a:rPr>
              <a:t>業</a:t>
            </a:r>
            <a:r>
              <a:rPr lang="zh-TW" altLang="en-US" dirty="0" smtClean="0">
                <a:cs typeface="Times New Roman" panose="02020603050405020304" pitchFamily="18" charset="0"/>
              </a:rPr>
              <a:t>於</a:t>
            </a:r>
            <a:r>
              <a:rPr lang="en-US" altLang="zh-TW" dirty="0" smtClean="0">
                <a:cs typeface="Times New Roman" panose="02020603050405020304" pitchFamily="18" charset="0"/>
              </a:rPr>
              <a:t>102</a:t>
            </a:r>
            <a:r>
              <a:rPr lang="zh-TW" altLang="en-US" dirty="0" smtClean="0">
                <a:cs typeface="Times New Roman" panose="02020603050405020304" pitchFamily="18" charset="0"/>
              </a:rPr>
              <a:t>年</a:t>
            </a:r>
            <a:r>
              <a:rPr lang="en-US" altLang="zh-TW" dirty="0" smtClean="0">
                <a:cs typeface="Times New Roman" panose="02020603050405020304" pitchFamily="18" charset="0"/>
              </a:rPr>
              <a:t>10</a:t>
            </a:r>
            <a:r>
              <a:rPr lang="zh-TW" altLang="en-US" dirty="0" smtClean="0">
                <a:cs typeface="Times New Roman" panose="02020603050405020304" pitchFamily="18" charset="0"/>
              </a:rPr>
              <a:t>月</a:t>
            </a:r>
            <a:r>
              <a:rPr lang="en-US" altLang="zh-TW" dirty="0" smtClean="0">
                <a:cs typeface="Times New Roman" panose="02020603050405020304" pitchFamily="18" charset="0"/>
              </a:rPr>
              <a:t>14</a:t>
            </a:r>
            <a:r>
              <a:rPr lang="zh-TW" altLang="en-US" dirty="0" smtClean="0">
                <a:cs typeface="Times New Roman" panose="02020603050405020304" pitchFamily="18" charset="0"/>
              </a:rPr>
              <a:t>日發布新聞稿及不鏽鋼食品容器具 </a:t>
            </a:r>
            <a:r>
              <a:rPr lang="en-US" altLang="zh-TW" dirty="0" smtClean="0">
                <a:cs typeface="Times New Roman" panose="02020603050405020304" pitchFamily="18" charset="0"/>
              </a:rPr>
              <a:t>Q&amp;A</a:t>
            </a:r>
            <a:r>
              <a:rPr lang="zh-TW" altLang="en-US" dirty="0" smtClean="0">
                <a:cs typeface="Times New Roman" panose="02020603050405020304" pitchFamily="18" charset="0"/>
              </a:rPr>
              <a:t>於食品藥物管理署首頁及食品容器具及包裝管理專區網站。</a:t>
            </a:r>
            <a:endParaRPr lang="en-US" altLang="zh-TW" dirty="0" smtClean="0">
              <a:cs typeface="Times New Roman" panose="02020603050405020304" pitchFamily="18" charset="0"/>
            </a:endParaRPr>
          </a:p>
          <a:p>
            <a:pPr marL="361950" indent="-361950" fontAlgn="auto">
              <a:spcAft>
                <a:spcPts val="0"/>
              </a:spcAft>
              <a:defRPr/>
            </a:pPr>
            <a:r>
              <a:rPr lang="zh-TW" altLang="en-US" dirty="0" smtClean="0">
                <a:cs typeface="Times New Roman" panose="02020603050405020304" pitchFamily="18" charset="0"/>
              </a:rPr>
              <a:t>已請國衛院協助研析相關科學性報導，以供作健康風險評估參考。</a:t>
            </a:r>
            <a:endParaRPr lang="en-US" altLang="zh-TW" dirty="0" smtClean="0">
              <a:cs typeface="Times New Roman" panose="02020603050405020304" pitchFamily="18" charset="0"/>
            </a:endParaRPr>
          </a:p>
          <a:p>
            <a:pPr marL="361950" indent="-361950" fontAlgn="auto">
              <a:spcAft>
                <a:spcPts val="0"/>
              </a:spcAft>
              <a:defRPr/>
            </a:pPr>
            <a:r>
              <a:rPr lang="en-US" altLang="zh-TW" dirty="0" smtClean="0">
                <a:cs typeface="Times New Roman" panose="02020603050405020304" pitchFamily="18" charset="0"/>
              </a:rPr>
              <a:t>102</a:t>
            </a:r>
            <a:r>
              <a:rPr lang="zh-TW" altLang="en-US" dirty="0" smtClean="0">
                <a:cs typeface="Times New Roman" panose="02020603050405020304" pitchFamily="18" charset="0"/>
              </a:rPr>
              <a:t>年</a:t>
            </a:r>
            <a:r>
              <a:rPr lang="en-US" altLang="zh-TW" dirty="0" smtClean="0">
                <a:cs typeface="Times New Roman" panose="02020603050405020304" pitchFamily="18" charset="0"/>
              </a:rPr>
              <a:t>10</a:t>
            </a:r>
            <a:r>
              <a:rPr lang="zh-TW" altLang="en-US" dirty="0" smtClean="0">
                <a:cs typeface="Times New Roman" panose="02020603050405020304" pitchFamily="18" charset="0"/>
              </a:rPr>
              <a:t>月</a:t>
            </a:r>
            <a:r>
              <a:rPr lang="en-US" altLang="zh-TW" dirty="0" smtClean="0">
                <a:cs typeface="Times New Roman" panose="02020603050405020304" pitchFamily="18" charset="0"/>
              </a:rPr>
              <a:t>21</a:t>
            </a:r>
            <a:r>
              <a:rPr lang="zh-TW" altLang="en-US" dirty="0" smtClean="0">
                <a:cs typeface="Times New Roman" panose="02020603050405020304" pitchFamily="18" charset="0"/>
              </a:rPr>
              <a:t>日召開專家學者會議，邀集健康</a:t>
            </a:r>
            <a:r>
              <a:rPr lang="zh-TW" altLang="en-US" dirty="0">
                <a:cs typeface="Times New Roman" panose="02020603050405020304" pitchFamily="18" charset="0"/>
              </a:rPr>
              <a:t>相關風險管理專家</a:t>
            </a:r>
            <a:r>
              <a:rPr lang="zh-TW" altLang="en-US" dirty="0" smtClean="0">
                <a:cs typeface="Times New Roman" panose="02020603050405020304" pitchFamily="18" charset="0"/>
              </a:rPr>
              <a:t>學者，研議下列事項</a:t>
            </a:r>
            <a:r>
              <a:rPr lang="en-US" altLang="zh-TW" dirty="0" smtClean="0">
                <a:cs typeface="Times New Roman" panose="02020603050405020304" pitchFamily="18" charset="0"/>
              </a:rPr>
              <a:t>:</a:t>
            </a:r>
          </a:p>
          <a:p>
            <a:pPr marL="893763" lvl="1" indent="-436563" fontAlgn="auto">
              <a:spcAft>
                <a:spcPts val="0"/>
              </a:spcAft>
              <a:defRPr/>
            </a:pPr>
            <a:r>
              <a:rPr lang="zh-TW" altLang="en-US" b="1" dirty="0">
                <a:cs typeface="Times New Roman" panose="02020603050405020304" pitchFamily="18" charset="0"/>
              </a:rPr>
              <a:t>我國不鏽鋼食品容器具之</a:t>
            </a:r>
            <a:r>
              <a:rPr lang="zh-TW" altLang="en-US" b="1" dirty="0" smtClean="0">
                <a:cs typeface="Times New Roman" panose="02020603050405020304" pitchFamily="18" charset="0"/>
              </a:rPr>
              <a:t>管理</a:t>
            </a:r>
            <a:r>
              <a:rPr lang="zh-TW" altLang="en-US" b="1" dirty="0">
                <a:cs typeface="Times New Roman" panose="02020603050405020304" pitchFamily="18" charset="0"/>
              </a:rPr>
              <a:t>現況</a:t>
            </a:r>
            <a:r>
              <a:rPr lang="zh-TW" altLang="en-US" b="1" dirty="0" smtClean="0">
                <a:cs typeface="Times New Roman" panose="02020603050405020304" pitchFamily="18" charset="0"/>
              </a:rPr>
              <a:t>。</a:t>
            </a:r>
            <a:endParaRPr lang="en-US" altLang="zh-TW" b="1" dirty="0" smtClean="0">
              <a:cs typeface="Times New Roman" panose="02020603050405020304" pitchFamily="18" charset="0"/>
            </a:endParaRPr>
          </a:p>
          <a:p>
            <a:pPr marL="893763" lvl="1" indent="-436563" fontAlgn="auto">
              <a:spcAft>
                <a:spcPts val="0"/>
              </a:spcAft>
              <a:defRPr/>
            </a:pPr>
            <a:r>
              <a:rPr lang="zh-TW" altLang="en-US" b="1" dirty="0">
                <a:cs typeface="Times New Roman" panose="02020603050405020304" pitchFamily="18" charset="0"/>
              </a:rPr>
              <a:t>不鏽鋼食品容器具含錳之健康安全風險</a:t>
            </a:r>
            <a:r>
              <a:rPr lang="zh-TW" altLang="en-US" b="1" dirty="0" smtClean="0">
                <a:cs typeface="Times New Roman" panose="02020603050405020304" pitchFamily="18" charset="0"/>
              </a:rPr>
              <a:t>評估</a:t>
            </a:r>
            <a:r>
              <a:rPr lang="zh-TW" altLang="en-US" b="1" dirty="0">
                <a:cs typeface="Times New Roman" panose="02020603050405020304" pitchFamily="18" charset="0"/>
              </a:rPr>
              <a:t>。</a:t>
            </a:r>
            <a:endParaRPr lang="en-US" altLang="zh-TW" b="1" dirty="0" smtClean="0">
              <a:cs typeface="Times New Roman" panose="02020603050405020304" pitchFamily="18" charset="0"/>
            </a:endParaRPr>
          </a:p>
          <a:p>
            <a:pPr marL="893763" lvl="1" indent="-436563" fontAlgn="auto">
              <a:spcAft>
                <a:spcPts val="0"/>
              </a:spcAft>
              <a:defRPr/>
            </a:pPr>
            <a:r>
              <a:rPr lang="zh-TW" altLang="en-US" b="1" dirty="0">
                <a:cs typeface="Times New Roman" panose="02020603050405020304" pitchFamily="18" charset="0"/>
              </a:rPr>
              <a:t>不鏽鋼食品容器具分類及管理</a:t>
            </a:r>
            <a:r>
              <a:rPr lang="zh-TW" altLang="en-US" b="1" dirty="0" smtClean="0">
                <a:cs typeface="Times New Roman" panose="02020603050405020304" pitchFamily="18" charset="0"/>
              </a:rPr>
              <a:t>規範</a:t>
            </a:r>
            <a:r>
              <a:rPr lang="zh-TW" altLang="en-US" b="1" dirty="0">
                <a:cs typeface="Times New Roman" panose="02020603050405020304" pitchFamily="18" charset="0"/>
              </a:rPr>
              <a:t>。</a:t>
            </a:r>
          </a:p>
          <a:p>
            <a:pPr marL="893763" indent="-436563" fontAlgn="auto">
              <a:spcAft>
                <a:spcPts val="0"/>
              </a:spcAft>
              <a:buClr>
                <a:srgbClr val="FF0000"/>
              </a:buClr>
              <a:buFont typeface="Wingdings" pitchFamily="2" charset="2"/>
              <a:buChar char="u"/>
              <a:defRPr/>
            </a:pPr>
            <a:endParaRPr lang="zh-TW" altLang="en-US" dirty="0">
              <a:cs typeface="Times New Roman" panose="02020603050405020304" pitchFamily="18" charset="0"/>
            </a:endParaRPr>
          </a:p>
        </p:txBody>
      </p:sp>
      <p:sp>
        <p:nvSpPr>
          <p:cNvPr id="4" name="投影片編號版面配置區 3"/>
          <p:cNvSpPr>
            <a:spLocks noGrp="1"/>
          </p:cNvSpPr>
          <p:nvPr>
            <p:ph type="sldNum" sz="quarter" idx="12"/>
          </p:nvPr>
        </p:nvSpPr>
        <p:spPr/>
        <p:txBody>
          <a:bodyPr/>
          <a:lstStyle/>
          <a:p>
            <a:pPr>
              <a:defRPr/>
            </a:pPr>
            <a:fld id="{64EA53C8-F557-4DD0-9F66-099240BB5C4C}" type="slidenum">
              <a:rPr lang="zh-TW" altLang="en-US"/>
              <a:pPr>
                <a:defRPr/>
              </a:pPr>
              <a:t>20</a:t>
            </a:fld>
            <a:endParaRPr lang="zh-TW" alt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標題 1"/>
          <p:cNvSpPr>
            <a:spLocks noGrp="1"/>
          </p:cNvSpPr>
          <p:nvPr>
            <p:ph type="title"/>
          </p:nvPr>
        </p:nvSpPr>
        <p:spPr>
          <a:xfrm>
            <a:off x="-9525" y="7938"/>
            <a:ext cx="9153525" cy="1044575"/>
          </a:xfrm>
        </p:spPr>
        <p:txBody>
          <a:bodyPr/>
          <a:lstStyle/>
          <a:p>
            <a:r>
              <a:rPr lang="zh-TW" altLang="en-US" smtClean="0">
                <a:latin typeface="標楷體" pitchFamily="65" charset="-120"/>
              </a:rPr>
              <a:t>目前執行情形</a:t>
            </a:r>
            <a:r>
              <a:rPr lang="en-US" altLang="zh-TW" smtClean="0">
                <a:cs typeface="Times New Roman" pitchFamily="18" charset="0"/>
              </a:rPr>
              <a:t>(2/2)</a:t>
            </a:r>
            <a:endParaRPr lang="zh-TW" altLang="en-US" smtClean="0">
              <a:latin typeface="標楷體" pitchFamily="65" charset="-120"/>
            </a:endParaRPr>
          </a:p>
        </p:txBody>
      </p:sp>
      <p:sp>
        <p:nvSpPr>
          <p:cNvPr id="3" name="內容版面配置區 2"/>
          <p:cNvSpPr>
            <a:spLocks noGrp="1"/>
          </p:cNvSpPr>
          <p:nvPr>
            <p:ph idx="1"/>
          </p:nvPr>
        </p:nvSpPr>
        <p:spPr>
          <a:xfrm>
            <a:off x="457200" y="1196975"/>
            <a:ext cx="8229600" cy="5327650"/>
          </a:xfrm>
        </p:spPr>
        <p:txBody>
          <a:bodyPr rtlCol="0">
            <a:normAutofit lnSpcReduction="10000"/>
          </a:bodyPr>
          <a:lstStyle/>
          <a:p>
            <a:pPr marL="361950" indent="-361950" fontAlgn="auto">
              <a:spcAft>
                <a:spcPts val="0"/>
              </a:spcAft>
              <a:defRPr/>
            </a:pPr>
            <a:r>
              <a:rPr lang="zh-TW" altLang="en-US" dirty="0" smtClean="0">
                <a:latin typeface="標楷體" panose="03000509000000000000" pitchFamily="65" charset="-120"/>
              </a:rPr>
              <a:t>先輔導不銹鋼類食品容器具製造業者依據「商品標示法」確實標示，提供消費者購買依據。</a:t>
            </a:r>
            <a:endParaRPr lang="en-US" altLang="zh-TW" dirty="0" smtClean="0">
              <a:latin typeface="標楷體" panose="03000509000000000000" pitchFamily="65" charset="-120"/>
            </a:endParaRPr>
          </a:p>
          <a:p>
            <a:pPr marL="361950" indent="-361950" fontAlgn="auto">
              <a:spcAft>
                <a:spcPts val="0"/>
              </a:spcAft>
              <a:defRPr/>
            </a:pPr>
            <a:r>
              <a:rPr lang="zh-TW" altLang="en-US" dirty="0" smtClean="0">
                <a:latin typeface="標楷體" panose="03000509000000000000" pitchFamily="65" charset="-120"/>
              </a:rPr>
              <a:t>持續宣導消費者正確使用。</a:t>
            </a:r>
            <a:endParaRPr lang="en-US" altLang="zh-TW" dirty="0" smtClean="0">
              <a:latin typeface="標楷體" panose="03000509000000000000" pitchFamily="65" charset="-120"/>
            </a:endParaRPr>
          </a:p>
          <a:p>
            <a:pPr lvl="1" fontAlgn="auto">
              <a:spcAft>
                <a:spcPts val="0"/>
              </a:spcAft>
              <a:defRPr/>
            </a:pPr>
            <a:r>
              <a:rPr lang="zh-TW" altLang="en-US" sz="3200" b="1" dirty="0" smtClean="0">
                <a:solidFill>
                  <a:srgbClr val="FF0000"/>
                </a:solidFill>
                <a:latin typeface="標楷體" panose="03000509000000000000" pitchFamily="65" charset="-120"/>
              </a:rPr>
              <a:t>一洗</a:t>
            </a:r>
            <a:r>
              <a:rPr lang="en-US" altLang="zh-TW" sz="3200" b="1" dirty="0" smtClean="0">
                <a:latin typeface="標楷體" panose="03000509000000000000" pitchFamily="65" charset="-120"/>
              </a:rPr>
              <a:t>:</a:t>
            </a:r>
            <a:r>
              <a:rPr lang="zh-TW" altLang="en-US" b="1" dirty="0" smtClean="0">
                <a:latin typeface="標楷體" panose="03000509000000000000" pitchFamily="65" charset="-120"/>
              </a:rPr>
              <a:t>新購置者，清洗</a:t>
            </a:r>
            <a:r>
              <a:rPr lang="zh-TW" altLang="en-US" b="1" dirty="0">
                <a:latin typeface="標楷體" panose="03000509000000000000" pitchFamily="65" charset="-120"/>
              </a:rPr>
              <a:t>後再</a:t>
            </a:r>
            <a:r>
              <a:rPr lang="zh-TW" altLang="en-US" b="1" dirty="0" smtClean="0">
                <a:latin typeface="標楷體" panose="03000509000000000000" pitchFamily="65" charset="-120"/>
              </a:rPr>
              <a:t>使用。</a:t>
            </a:r>
            <a:endParaRPr lang="zh-TW" altLang="en-US" b="1" dirty="0">
              <a:latin typeface="標楷體" panose="03000509000000000000" pitchFamily="65" charset="-120"/>
            </a:endParaRPr>
          </a:p>
          <a:p>
            <a:pPr lvl="1" fontAlgn="auto">
              <a:spcAft>
                <a:spcPts val="0"/>
              </a:spcAft>
              <a:defRPr/>
            </a:pPr>
            <a:r>
              <a:rPr lang="zh-TW" altLang="en-US" sz="3200" b="1" dirty="0" smtClean="0">
                <a:solidFill>
                  <a:srgbClr val="FF0000"/>
                </a:solidFill>
                <a:latin typeface="標楷體" panose="03000509000000000000" pitchFamily="65" charset="-120"/>
              </a:rPr>
              <a:t>二乾</a:t>
            </a:r>
            <a:r>
              <a:rPr lang="en-US" altLang="zh-TW" sz="3200" b="1" dirty="0" smtClean="0">
                <a:latin typeface="標楷體" panose="03000509000000000000" pitchFamily="65" charset="-120"/>
              </a:rPr>
              <a:t>:</a:t>
            </a:r>
            <a:r>
              <a:rPr lang="zh-TW" altLang="en-US" b="1" dirty="0" smtClean="0">
                <a:latin typeface="標楷體" panose="03000509000000000000" pitchFamily="65" charset="-120"/>
              </a:rPr>
              <a:t>使用後，立即</a:t>
            </a:r>
            <a:r>
              <a:rPr lang="zh-TW" altLang="en-US" b="1" dirty="0">
                <a:latin typeface="標楷體" panose="03000509000000000000" pitchFamily="65" charset="-120"/>
              </a:rPr>
              <a:t>清洗乾淨</a:t>
            </a:r>
            <a:r>
              <a:rPr lang="zh-TW" altLang="en-US" b="1" dirty="0" smtClean="0">
                <a:latin typeface="標楷體" panose="03000509000000000000" pitchFamily="65" charset="-120"/>
              </a:rPr>
              <a:t>並倒置晾乾</a:t>
            </a:r>
            <a:r>
              <a:rPr lang="zh-TW" altLang="en-US" b="1" dirty="0">
                <a:latin typeface="標楷體" panose="03000509000000000000" pitchFamily="65" charset="-120"/>
              </a:rPr>
              <a:t>。</a:t>
            </a:r>
          </a:p>
          <a:p>
            <a:pPr lvl="1" fontAlgn="auto">
              <a:spcAft>
                <a:spcPts val="0"/>
              </a:spcAft>
              <a:defRPr/>
            </a:pPr>
            <a:r>
              <a:rPr lang="zh-TW" altLang="en-US" sz="3200" b="1" dirty="0" smtClean="0">
                <a:solidFill>
                  <a:srgbClr val="FF0000"/>
                </a:solidFill>
                <a:latin typeface="標楷體" panose="03000509000000000000" pitchFamily="65" charset="-120"/>
              </a:rPr>
              <a:t>三換</a:t>
            </a:r>
            <a:r>
              <a:rPr lang="en-US" altLang="zh-TW" sz="3200" b="1" dirty="0" smtClean="0">
                <a:latin typeface="標楷體" panose="03000509000000000000" pitchFamily="65" charset="-120"/>
              </a:rPr>
              <a:t>:</a:t>
            </a:r>
            <a:r>
              <a:rPr lang="zh-TW" altLang="en-US" b="1" dirty="0" smtClean="0">
                <a:latin typeface="標楷體" panose="03000509000000000000" pitchFamily="65" charset="-120"/>
              </a:rPr>
              <a:t>已</a:t>
            </a:r>
            <a:r>
              <a:rPr lang="zh-TW" altLang="en-US" b="1" dirty="0">
                <a:latin typeface="標楷體" panose="03000509000000000000" pitchFamily="65" charset="-120"/>
              </a:rPr>
              <a:t>鏽蝕，建議</a:t>
            </a:r>
            <a:r>
              <a:rPr lang="zh-TW" altLang="en-US" b="1" dirty="0" smtClean="0">
                <a:latin typeface="標楷體" panose="03000509000000000000" pitchFamily="65" charset="-120"/>
              </a:rPr>
              <a:t>更換。</a:t>
            </a:r>
            <a:endParaRPr lang="en-US" altLang="zh-TW" b="1" dirty="0" smtClean="0">
              <a:latin typeface="標楷體" panose="03000509000000000000" pitchFamily="65" charset="-120"/>
            </a:endParaRPr>
          </a:p>
          <a:p>
            <a:pPr fontAlgn="auto">
              <a:spcAft>
                <a:spcPts val="0"/>
              </a:spcAft>
              <a:buClr>
                <a:srgbClr val="FF0000"/>
              </a:buClr>
              <a:defRPr/>
            </a:pPr>
            <a:r>
              <a:rPr lang="zh-TW" altLang="en-US" dirty="0">
                <a:latin typeface="標楷體" panose="03000509000000000000" pitchFamily="65" charset="-120"/>
              </a:rPr>
              <a:t>邀集經濟部、健康相關風險管理專家學者、消保團體及業者，開會研議不鏽鋼類食品容器具之標示</a:t>
            </a:r>
            <a:r>
              <a:rPr lang="zh-TW" altLang="en-US" dirty="0" smtClean="0">
                <a:latin typeface="標楷體" panose="03000509000000000000" pitchFamily="65" charset="-120"/>
              </a:rPr>
              <a:t>方式</a:t>
            </a:r>
            <a:r>
              <a:rPr lang="zh-TW" altLang="en-US" dirty="0">
                <a:latin typeface="標楷體" panose="03000509000000000000" pitchFamily="65" charset="-120"/>
              </a:rPr>
              <a:t>。</a:t>
            </a:r>
          </a:p>
        </p:txBody>
      </p:sp>
      <p:sp>
        <p:nvSpPr>
          <p:cNvPr id="4" name="投影片編號版面配置區 3"/>
          <p:cNvSpPr>
            <a:spLocks noGrp="1"/>
          </p:cNvSpPr>
          <p:nvPr>
            <p:ph type="sldNum" sz="quarter" idx="12"/>
          </p:nvPr>
        </p:nvSpPr>
        <p:spPr/>
        <p:txBody>
          <a:bodyPr/>
          <a:lstStyle/>
          <a:p>
            <a:pPr>
              <a:defRPr/>
            </a:pPr>
            <a:fld id="{467C4C0E-0D0A-42F1-A711-4BD8218F2116}" type="slidenum">
              <a:rPr lang="zh-TW" altLang="en-US"/>
              <a:pPr>
                <a:defRPr/>
              </a:pPr>
              <a:t>21</a:t>
            </a:fld>
            <a:endParaRPr lang="zh-TW" alt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標題 1"/>
          <p:cNvSpPr>
            <a:spLocks noGrp="1"/>
          </p:cNvSpPr>
          <p:nvPr>
            <p:ph type="title"/>
          </p:nvPr>
        </p:nvSpPr>
        <p:spPr/>
        <p:txBody>
          <a:bodyPr/>
          <a:lstStyle/>
          <a:p>
            <a:pPr algn="l"/>
            <a:r>
              <a:rPr lang="zh-TW" altLang="en-US" smtClean="0"/>
              <a:t>參、近期之食品及藥品安全事件</a:t>
            </a:r>
          </a:p>
        </p:txBody>
      </p:sp>
      <p:sp>
        <p:nvSpPr>
          <p:cNvPr id="36866" name="內容版面配置區 2"/>
          <p:cNvSpPr>
            <a:spLocks noGrp="1"/>
          </p:cNvSpPr>
          <p:nvPr>
            <p:ph idx="1"/>
          </p:nvPr>
        </p:nvSpPr>
        <p:spPr>
          <a:xfrm>
            <a:off x="1042988" y="1557338"/>
            <a:ext cx="7921625" cy="4525962"/>
          </a:xfrm>
        </p:spPr>
        <p:txBody>
          <a:bodyPr/>
          <a:lstStyle/>
          <a:p>
            <a:pPr marL="715963" indent="-715963">
              <a:buFontTx/>
              <a:buAutoNum type="ea1ChtPeriod"/>
            </a:pPr>
            <a:r>
              <a:rPr lang="zh-TW" altLang="en-US" smtClean="0"/>
              <a:t>橄欖油混充其他油且添加銅葉綠素</a:t>
            </a:r>
            <a:endParaRPr lang="en-US" altLang="zh-TW" smtClean="0"/>
          </a:p>
          <a:p>
            <a:pPr marL="715963" indent="-715963">
              <a:buFontTx/>
              <a:buAutoNum type="ea1ChtPeriod"/>
            </a:pPr>
            <a:r>
              <a:rPr lang="zh-TW" altLang="en-US" smtClean="0"/>
              <a:t>「威力纖</a:t>
            </a:r>
            <a:r>
              <a:rPr lang="en-US" altLang="zh-TW" smtClean="0"/>
              <a:t>Plus</a:t>
            </a:r>
            <a:r>
              <a:rPr lang="zh-TW" altLang="en-US" smtClean="0"/>
              <a:t>」，疑似添加偽禁藥</a:t>
            </a:r>
            <a:r>
              <a:rPr lang="en-US" altLang="zh-TW" smtClean="0"/>
              <a:t>Cetilistat</a:t>
            </a:r>
          </a:p>
          <a:p>
            <a:pPr marL="715963" indent="-715963">
              <a:buFontTx/>
              <a:buAutoNum type="ea1ChtPeriod"/>
            </a:pPr>
            <a:r>
              <a:rPr lang="zh-TW" altLang="en-US" smtClean="0"/>
              <a:t>媒體報導「福島輻射魚把關不嚴」說明</a:t>
            </a:r>
            <a:endParaRPr lang="en-US" altLang="zh-TW" smtClean="0"/>
          </a:p>
          <a:p>
            <a:pPr marL="715963" indent="-715963">
              <a:buFontTx/>
              <a:buAutoNum type="ea1ChtPeriod"/>
            </a:pPr>
            <a:r>
              <a:rPr lang="zh-TW" altLang="en-US" smtClean="0"/>
              <a:t>生技達人股份有限公司廣告不實案</a:t>
            </a:r>
            <a:endParaRPr lang="en-US" altLang="zh-TW" smtClean="0"/>
          </a:p>
          <a:p>
            <a:pPr marL="715963" indent="-715963">
              <a:buFontTx/>
              <a:buAutoNum type="ea1ChtPeriod"/>
            </a:pPr>
            <a:r>
              <a:rPr lang="zh-TW" altLang="en-US" smtClean="0"/>
              <a:t>免洗餐盒使用甲苯擦拭事件</a:t>
            </a:r>
            <a:br>
              <a:rPr lang="zh-TW" altLang="en-US" smtClean="0"/>
            </a:br>
            <a:endParaRPr lang="zh-TW" altLang="en-US" smtClean="0"/>
          </a:p>
        </p:txBody>
      </p:sp>
      <p:sp>
        <p:nvSpPr>
          <p:cNvPr id="4" name="投影片編號版面配置區 3"/>
          <p:cNvSpPr>
            <a:spLocks noGrp="1"/>
          </p:cNvSpPr>
          <p:nvPr>
            <p:ph type="sldNum" sz="quarter" idx="12"/>
          </p:nvPr>
        </p:nvSpPr>
        <p:spPr/>
        <p:txBody>
          <a:bodyPr/>
          <a:lstStyle/>
          <a:p>
            <a:pPr>
              <a:defRPr/>
            </a:pPr>
            <a:fld id="{CA33FC2E-79F2-4733-97EF-A269CF02D4D6}" type="slidenum">
              <a:rPr lang="zh-TW" altLang="en-US"/>
              <a:pPr>
                <a:defRPr/>
              </a:pPr>
              <a:t>22</a:t>
            </a:fld>
            <a:endParaRPr lang="zh-TW"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標題 4"/>
          <p:cNvSpPr>
            <a:spLocks noGrp="1"/>
          </p:cNvSpPr>
          <p:nvPr>
            <p:ph type="ctrTitle"/>
          </p:nvPr>
        </p:nvSpPr>
        <p:spPr>
          <a:xfrm>
            <a:off x="250825" y="2130425"/>
            <a:ext cx="8642350" cy="1470025"/>
          </a:xfrm>
        </p:spPr>
        <p:txBody>
          <a:bodyPr/>
          <a:lstStyle/>
          <a:p>
            <a:pPr algn="l"/>
            <a:r>
              <a:rPr lang="zh-TW" altLang="en-US" sz="3600" smtClean="0"/>
              <a:t>一、橄欖油混充其他油且添加銅葉綠素</a:t>
            </a:r>
          </a:p>
        </p:txBody>
      </p:sp>
      <p:sp>
        <p:nvSpPr>
          <p:cNvPr id="4" name="投影片編號版面配置區 3"/>
          <p:cNvSpPr>
            <a:spLocks noGrp="1"/>
          </p:cNvSpPr>
          <p:nvPr>
            <p:ph type="sldNum" sz="quarter" idx="12"/>
          </p:nvPr>
        </p:nvSpPr>
        <p:spPr/>
        <p:txBody>
          <a:bodyPr/>
          <a:lstStyle/>
          <a:p>
            <a:pPr>
              <a:defRPr/>
            </a:pPr>
            <a:fld id="{32B10B3B-FD54-4640-B7D2-01C3613D3DD2}" type="slidenum">
              <a:rPr lang="zh-TW" altLang="en-US"/>
              <a:pPr>
                <a:defRPr/>
              </a:pPr>
              <a:t>23</a:t>
            </a:fld>
            <a:endParaRPr lang="zh-TW"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1"/>
          </p:nvPr>
        </p:nvSpPr>
        <p:spPr/>
        <p:txBody>
          <a:bodyPr/>
          <a:lstStyle/>
          <a:p>
            <a:pPr>
              <a:defRPr/>
            </a:pPr>
            <a:fld id="{611BA9D5-98D5-4E7C-8A15-B4B63CCFF508}" type="slidenum">
              <a:rPr lang="zh-TW" altLang="en-US"/>
              <a:pPr>
                <a:defRPr/>
              </a:pPr>
              <a:t>24</a:t>
            </a:fld>
            <a:endParaRPr lang="zh-TW" altLang="en-US"/>
          </a:p>
        </p:txBody>
      </p:sp>
      <p:sp>
        <p:nvSpPr>
          <p:cNvPr id="38914" name="Rectangle 2"/>
          <p:cNvSpPr>
            <a:spLocks noGrp="1"/>
          </p:cNvSpPr>
          <p:nvPr>
            <p:ph type="title" idx="4294967295"/>
          </p:nvPr>
        </p:nvSpPr>
        <p:spPr>
          <a:xfrm>
            <a:off x="0" y="260350"/>
            <a:ext cx="9144000" cy="720725"/>
          </a:xfrm>
        </p:spPr>
        <p:txBody>
          <a:bodyPr/>
          <a:lstStyle/>
          <a:p>
            <a:r>
              <a:rPr lang="zh-TW" altLang="en-US" smtClean="0"/>
              <a:t>背景說明</a:t>
            </a:r>
          </a:p>
        </p:txBody>
      </p:sp>
      <p:sp>
        <p:nvSpPr>
          <p:cNvPr id="38915" name="Rectangle 3"/>
          <p:cNvSpPr>
            <a:spLocks noGrp="1"/>
          </p:cNvSpPr>
          <p:nvPr>
            <p:ph type="body" idx="4294967295"/>
          </p:nvPr>
        </p:nvSpPr>
        <p:spPr>
          <a:xfrm>
            <a:off x="323850" y="908050"/>
            <a:ext cx="8534400" cy="5761038"/>
          </a:xfrm>
        </p:spPr>
        <p:txBody>
          <a:bodyPr/>
          <a:lstStyle/>
          <a:p>
            <a:pPr algn="just">
              <a:lnSpc>
                <a:spcPts val="3800"/>
              </a:lnSpc>
              <a:spcBef>
                <a:spcPct val="0"/>
              </a:spcBef>
            </a:pPr>
            <a:r>
              <a:rPr lang="zh-TW" altLang="en-US" sz="2600" smtClean="0">
                <a:cs typeface="Times New Roman" pitchFamily="18" charset="0"/>
              </a:rPr>
              <a:t>民眾於</a:t>
            </a:r>
            <a:r>
              <a:rPr lang="en-US" altLang="zh-TW" sz="2600" smtClean="0">
                <a:cs typeface="Times New Roman" pitchFamily="18" charset="0"/>
              </a:rPr>
              <a:t>102</a:t>
            </a:r>
            <a:r>
              <a:rPr lang="zh-TW" altLang="en-US" sz="2600" smtClean="0">
                <a:cs typeface="Times New Roman" pitchFamily="18" charset="0"/>
              </a:rPr>
              <a:t>年</a:t>
            </a:r>
            <a:r>
              <a:rPr lang="en-US" altLang="zh-TW" sz="2600" smtClean="0">
                <a:cs typeface="Times New Roman" pitchFamily="18" charset="0"/>
              </a:rPr>
              <a:t>8</a:t>
            </a:r>
            <a:r>
              <a:rPr lang="zh-TW" altLang="en-US" sz="2600" smtClean="0">
                <a:cs typeface="Times New Roman" pitchFamily="18" charset="0"/>
              </a:rPr>
              <a:t>月下旬向本部陳情，對於彰化縣大統長基食品廠之「</a:t>
            </a:r>
            <a:r>
              <a:rPr lang="en-US" altLang="zh-TW" sz="2600" smtClean="0">
                <a:cs typeface="Times New Roman" pitchFamily="18" charset="0"/>
              </a:rPr>
              <a:t>100</a:t>
            </a:r>
            <a:r>
              <a:rPr lang="zh-TW" altLang="en-US" sz="2600" smtClean="0">
                <a:cs typeface="Times New Roman" pitchFamily="18" charset="0"/>
              </a:rPr>
              <a:t>％特級橄欖油」品質有疑慮。</a:t>
            </a:r>
            <a:endParaRPr lang="en-US" altLang="zh-TW" sz="2600" smtClean="0">
              <a:cs typeface="Times New Roman" pitchFamily="18" charset="0"/>
            </a:endParaRPr>
          </a:p>
          <a:p>
            <a:pPr algn="just">
              <a:lnSpc>
                <a:spcPts val="3800"/>
              </a:lnSpc>
              <a:spcBef>
                <a:spcPct val="0"/>
              </a:spcBef>
            </a:pPr>
            <a:r>
              <a:rPr lang="zh-TW" altLang="en-US" sz="2600" smtClean="0">
                <a:cs typeface="Times New Roman" pitchFamily="18" charset="0"/>
              </a:rPr>
              <a:t>本部立即回復檢舉人，並請彰化縣衛生局，赴廠查察確認該廠製售之「</a:t>
            </a:r>
            <a:r>
              <a:rPr lang="en-US" altLang="zh-TW" sz="2600" smtClean="0">
                <a:cs typeface="Times New Roman" pitchFamily="18" charset="0"/>
              </a:rPr>
              <a:t>100%</a:t>
            </a:r>
            <a:r>
              <a:rPr lang="zh-TW" altLang="en-US" sz="2600" smtClean="0">
                <a:cs typeface="Times New Roman" pitchFamily="18" charset="0"/>
              </a:rPr>
              <a:t>特級橄欖油」是否違反相關法令之情事。</a:t>
            </a:r>
            <a:endParaRPr lang="en-US" altLang="zh-TW" sz="2600" smtClean="0">
              <a:cs typeface="Times New Roman" pitchFamily="18" charset="0"/>
            </a:endParaRPr>
          </a:p>
          <a:p>
            <a:pPr algn="just">
              <a:lnSpc>
                <a:spcPts val="3800"/>
              </a:lnSpc>
              <a:spcBef>
                <a:spcPct val="0"/>
              </a:spcBef>
            </a:pPr>
            <a:r>
              <a:rPr lang="zh-TW" altLang="en-US" sz="2600" smtClean="0">
                <a:cs typeface="Times New Roman" pitchFamily="18" charset="0"/>
              </a:rPr>
              <a:t>彰化縣衛生局洽請檢調協助查察。</a:t>
            </a:r>
          </a:p>
          <a:p>
            <a:pPr algn="just">
              <a:lnSpc>
                <a:spcPts val="3800"/>
              </a:lnSpc>
              <a:spcBef>
                <a:spcPct val="0"/>
              </a:spcBef>
            </a:pPr>
            <a:r>
              <a:rPr lang="en-US" altLang="zh-TW" sz="2600" smtClean="0">
                <a:cs typeface="Times New Roman" pitchFamily="18" charset="0"/>
              </a:rPr>
              <a:t>102</a:t>
            </a:r>
            <a:r>
              <a:rPr lang="zh-TW" altLang="en-US" sz="2600" smtClean="0">
                <a:cs typeface="Times New Roman" pitchFamily="18" charset="0"/>
              </a:rPr>
              <a:t>年</a:t>
            </a:r>
            <a:r>
              <a:rPr lang="en-US" altLang="zh-TW" sz="2600" smtClean="0">
                <a:cs typeface="Times New Roman" pitchFamily="18" charset="0"/>
              </a:rPr>
              <a:t>10</a:t>
            </a:r>
            <a:r>
              <a:rPr lang="zh-TW" altLang="en-US" sz="2600" smtClean="0">
                <a:cs typeface="Times New Roman" pitchFamily="18" charset="0"/>
              </a:rPr>
              <a:t>月</a:t>
            </a:r>
            <a:r>
              <a:rPr lang="en-US" altLang="zh-TW" sz="2600" smtClean="0">
                <a:cs typeface="Times New Roman" pitchFamily="18" charset="0"/>
              </a:rPr>
              <a:t>16</a:t>
            </a:r>
            <a:r>
              <a:rPr lang="zh-TW" altLang="en-US" sz="2600" smtClean="0">
                <a:cs typeface="Times New Roman" pitchFamily="18" charset="0"/>
              </a:rPr>
              <a:t>日，檢、警、調及稅務機關會同彰化縣衛生局及本部共同搜索，已扣押相關物證。</a:t>
            </a:r>
            <a:endParaRPr lang="en-US" altLang="zh-TW" sz="2600" smtClean="0">
              <a:cs typeface="Times New Roman" pitchFamily="18" charset="0"/>
            </a:endParaRPr>
          </a:p>
          <a:p>
            <a:pPr algn="just">
              <a:lnSpc>
                <a:spcPts val="3800"/>
              </a:lnSpc>
              <a:spcBef>
                <a:spcPct val="0"/>
              </a:spcBef>
            </a:pPr>
            <a:r>
              <a:rPr lang="zh-TW" altLang="en-US" sz="2600" smtClean="0">
                <a:cs typeface="Times New Roman" pitchFamily="18" charset="0"/>
              </a:rPr>
              <a:t>彰化縣衛生局立即依食品衛生管理法下架封存相關油品。</a:t>
            </a:r>
            <a:endParaRPr lang="en-US" altLang="zh-TW" sz="2600" smtClean="0">
              <a:cs typeface="Times New Roman" pitchFamily="18" charset="0"/>
            </a:endParaRPr>
          </a:p>
          <a:p>
            <a:pPr algn="just">
              <a:lnSpc>
                <a:spcPts val="3800"/>
              </a:lnSpc>
              <a:spcBef>
                <a:spcPct val="0"/>
              </a:spcBef>
            </a:pPr>
            <a:r>
              <a:rPr lang="zh-TW" altLang="en-US" sz="2600" smtClean="0">
                <a:cs typeface="Times New Roman" pitchFamily="18" charset="0"/>
              </a:rPr>
              <a:t>在美國及歐盟，橄欖油之摻偽為最常見的食品攙偽問題。</a:t>
            </a:r>
            <a:endParaRPr lang="en-US" altLang="zh-TW" sz="2600" smtClean="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1"/>
          </p:nvPr>
        </p:nvSpPr>
        <p:spPr/>
        <p:txBody>
          <a:bodyPr/>
          <a:lstStyle/>
          <a:p>
            <a:pPr>
              <a:defRPr/>
            </a:pPr>
            <a:fld id="{04357BFE-347D-4D92-A980-8D8FF4AA87F6}" type="slidenum">
              <a:rPr lang="zh-TW" altLang="en-US"/>
              <a:pPr>
                <a:defRPr/>
              </a:pPr>
              <a:t>25</a:t>
            </a:fld>
            <a:endParaRPr lang="zh-TW" altLang="en-US"/>
          </a:p>
        </p:txBody>
      </p:sp>
      <p:sp>
        <p:nvSpPr>
          <p:cNvPr id="39938" name="Rectangle 2"/>
          <p:cNvSpPr txBox="1">
            <a:spLocks/>
          </p:cNvSpPr>
          <p:nvPr/>
        </p:nvSpPr>
        <p:spPr bwMode="auto">
          <a:xfrm>
            <a:off x="395288" y="400050"/>
            <a:ext cx="8534400" cy="581025"/>
          </a:xfrm>
          <a:prstGeom prst="rect">
            <a:avLst/>
          </a:prstGeom>
          <a:noFill/>
          <a:ln w="9525">
            <a:noFill/>
            <a:miter lim="800000"/>
            <a:headEnd/>
            <a:tailEnd/>
          </a:ln>
        </p:spPr>
        <p:txBody>
          <a:bodyPr anchor="b"/>
          <a:lstStyle/>
          <a:p>
            <a:pPr algn="ctr"/>
            <a:r>
              <a:rPr kumimoji="0" lang="zh-TW" altLang="en-US" sz="4400" b="1">
                <a:solidFill>
                  <a:srgbClr val="0000CC"/>
                </a:solidFill>
                <a:latin typeface="Constantia" pitchFamily="18" charset="0"/>
                <a:ea typeface="標楷體" pitchFamily="65" charset="-120"/>
              </a:rPr>
              <a:t>國內油品標示原則</a:t>
            </a:r>
          </a:p>
        </p:txBody>
      </p:sp>
      <p:sp>
        <p:nvSpPr>
          <p:cNvPr id="39939" name="Rectangle 3"/>
          <p:cNvSpPr txBox="1">
            <a:spLocks/>
          </p:cNvSpPr>
          <p:nvPr/>
        </p:nvSpPr>
        <p:spPr bwMode="auto">
          <a:xfrm>
            <a:off x="238125" y="1125538"/>
            <a:ext cx="8848725" cy="5543550"/>
          </a:xfrm>
          <a:prstGeom prst="rect">
            <a:avLst/>
          </a:prstGeom>
          <a:noFill/>
          <a:ln w="9525">
            <a:noFill/>
            <a:miter lim="800000"/>
            <a:headEnd/>
            <a:tailEnd/>
          </a:ln>
        </p:spPr>
        <p:txBody>
          <a:bodyPr/>
          <a:lstStyle/>
          <a:p>
            <a:pPr marL="273050" indent="-273050" algn="just" eaLnBrk="0" hangingPunct="0">
              <a:spcBef>
                <a:spcPts val="1200"/>
              </a:spcBef>
              <a:buClr>
                <a:srgbClr val="0000CC"/>
              </a:buClr>
              <a:buSzPct val="100000"/>
              <a:buFont typeface="Wingdings" pitchFamily="2" charset="2"/>
              <a:buChar char="n"/>
            </a:pPr>
            <a:r>
              <a:rPr kumimoji="0" lang="zh-TW" altLang="en-US" sz="2800" b="1">
                <a:latin typeface="Times New Roman" pitchFamily="18" charset="0"/>
                <a:ea typeface="標楷體" pitchFamily="65" charset="-120"/>
                <a:cs typeface="Times New Roman" pitchFamily="18" charset="0"/>
              </a:rPr>
              <a:t>市售油品應依食品衛生管理法第</a:t>
            </a:r>
            <a:r>
              <a:rPr kumimoji="0" lang="en-US" altLang="zh-TW" sz="2800" b="1">
                <a:latin typeface="Times New Roman" pitchFamily="18" charset="0"/>
                <a:ea typeface="標楷體" pitchFamily="65" charset="-120"/>
                <a:cs typeface="Times New Roman" pitchFamily="18" charset="0"/>
              </a:rPr>
              <a:t>22</a:t>
            </a:r>
            <a:r>
              <a:rPr kumimoji="0" lang="zh-TW" altLang="en-US" sz="2800" b="1">
                <a:latin typeface="Times New Roman" pitchFamily="18" charset="0"/>
                <a:ea typeface="標楷體" pitchFamily="65" charset="-120"/>
                <a:cs typeface="Times New Roman" pitchFamily="18" charset="0"/>
              </a:rPr>
              <a:t>條規定，完整標示，且食品品名應與本質相符。</a:t>
            </a:r>
            <a:endParaRPr kumimoji="0" lang="en-US" altLang="zh-TW" sz="2800" b="1">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SzPct val="100000"/>
              <a:buFont typeface="Wingdings" pitchFamily="2" charset="2"/>
              <a:buChar char="u"/>
            </a:pPr>
            <a:r>
              <a:rPr kumimoji="0" lang="zh-TW" altLang="en-US" sz="2400">
                <a:latin typeface="Times New Roman" pitchFamily="18" charset="0"/>
                <a:ea typeface="標楷體" pitchFamily="65" charset="-120"/>
                <a:cs typeface="Times New Roman" pitchFamily="18" charset="0"/>
              </a:rPr>
              <a:t>宣稱</a:t>
            </a:r>
            <a:r>
              <a:rPr kumimoji="0" lang="en-US" altLang="zh-TW" sz="2400">
                <a:latin typeface="Times New Roman" pitchFamily="18" charset="0"/>
                <a:ea typeface="標楷體" pitchFamily="65" charset="-120"/>
                <a:cs typeface="Times New Roman" pitchFamily="18" charset="0"/>
              </a:rPr>
              <a:t>100%</a:t>
            </a:r>
            <a:r>
              <a:rPr kumimoji="0" lang="zh-TW" altLang="en-US" sz="2400">
                <a:latin typeface="Times New Roman" pitchFamily="18" charset="0"/>
                <a:ea typeface="標楷體" pitchFamily="65" charset="-120"/>
                <a:cs typeface="Times New Roman" pitchFamily="18" charset="0"/>
              </a:rPr>
              <a:t>橄欖油品，即不得摻雜其他油品混充。</a:t>
            </a:r>
          </a:p>
          <a:p>
            <a:pPr marL="273050" indent="-273050" algn="just" eaLnBrk="0" hangingPunct="0">
              <a:spcBef>
                <a:spcPts val="1200"/>
              </a:spcBef>
              <a:buClr>
                <a:srgbClr val="0000CC"/>
              </a:buClr>
              <a:buSzPct val="100000"/>
              <a:buFont typeface="Wingdings" pitchFamily="2" charset="2"/>
              <a:buChar char="n"/>
            </a:pPr>
            <a:r>
              <a:rPr kumimoji="0" lang="en-US" altLang="zh-TW" sz="2800" b="1">
                <a:latin typeface="Times New Roman" pitchFamily="18" charset="0"/>
                <a:ea typeface="標楷體" pitchFamily="65" charset="-120"/>
                <a:cs typeface="Times New Roman" pitchFamily="18" charset="0"/>
              </a:rPr>
              <a:t>99</a:t>
            </a:r>
            <a:r>
              <a:rPr kumimoji="0" lang="zh-TW" altLang="en-US" sz="2800" b="1">
                <a:latin typeface="Times New Roman" pitchFamily="18" charset="0"/>
                <a:ea typeface="標楷體" pitchFamily="65" charset="-120"/>
                <a:cs typeface="Times New Roman" pitchFamily="18" charset="0"/>
              </a:rPr>
              <a:t>年本部公告「市售包裝調合油外包裝品名標示相關規定」。</a:t>
            </a:r>
            <a:endParaRPr kumimoji="0" lang="en-US" altLang="zh-TW" sz="2800" b="1">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SzPct val="100000"/>
              <a:buFont typeface="Wingdings" pitchFamily="2" charset="2"/>
              <a:buChar char="u"/>
            </a:pPr>
            <a:r>
              <a:rPr kumimoji="0" lang="zh-TW" altLang="en-US" sz="2400">
                <a:latin typeface="Times New Roman" pitchFamily="18" charset="0"/>
                <a:ea typeface="標楷體" pitchFamily="65" charset="-120"/>
                <a:cs typeface="Times New Roman" pitchFamily="18" charset="0"/>
              </a:rPr>
              <a:t>市售調合油品，須於外包裝明顯易見處，標明「調合油」。</a:t>
            </a:r>
            <a:endParaRPr kumimoji="0" lang="en-US" altLang="zh-TW" sz="2400">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SzPct val="100000"/>
              <a:buFont typeface="Wingdings" pitchFamily="2" charset="2"/>
              <a:buChar char="u"/>
            </a:pPr>
            <a:r>
              <a:rPr kumimoji="0" lang="zh-TW" altLang="en-US" sz="2400">
                <a:latin typeface="Times New Roman" pitchFamily="18" charset="0"/>
                <a:ea typeface="標楷體" pitchFamily="65" charset="-120"/>
                <a:cs typeface="Times New Roman" pitchFamily="18" charset="0"/>
              </a:rPr>
              <a:t>如以油脂名稱為品名，僅可以使用</a:t>
            </a:r>
            <a:r>
              <a:rPr kumimoji="0" lang="en-US" altLang="zh-TW" sz="2400">
                <a:latin typeface="Times New Roman" pitchFamily="18" charset="0"/>
                <a:ea typeface="標楷體" pitchFamily="65" charset="-120"/>
                <a:cs typeface="Times New Roman" pitchFamily="18" charset="0"/>
              </a:rPr>
              <a:t>2</a:t>
            </a:r>
            <a:r>
              <a:rPr kumimoji="0" lang="zh-TW" altLang="en-US" sz="2400">
                <a:latin typeface="Times New Roman" pitchFamily="18" charset="0"/>
                <a:ea typeface="標楷體" pitchFamily="65" charset="-120"/>
                <a:cs typeface="Times New Roman" pitchFamily="18" charset="0"/>
              </a:rPr>
              <a:t>種以下</a:t>
            </a:r>
            <a:r>
              <a:rPr kumimoji="0" lang="en-US" altLang="zh-TW" sz="2400">
                <a:latin typeface="Times New Roman" pitchFamily="18" charset="0"/>
                <a:ea typeface="標楷體" pitchFamily="65" charset="-120"/>
                <a:cs typeface="Times New Roman" pitchFamily="18" charset="0"/>
              </a:rPr>
              <a:t>(</a:t>
            </a:r>
            <a:r>
              <a:rPr kumimoji="0" lang="zh-TW" altLang="en-US" sz="2400">
                <a:latin typeface="Times New Roman" pitchFamily="18" charset="0"/>
                <a:ea typeface="標楷體" pitchFamily="65" charset="-120"/>
                <a:cs typeface="Times New Roman" pitchFamily="18" charset="0"/>
              </a:rPr>
              <a:t>含</a:t>
            </a:r>
            <a:r>
              <a:rPr kumimoji="0" lang="en-US" altLang="zh-TW" sz="2400">
                <a:latin typeface="Times New Roman" pitchFamily="18" charset="0"/>
                <a:ea typeface="標楷體" pitchFamily="65" charset="-120"/>
                <a:cs typeface="Times New Roman" pitchFamily="18" charset="0"/>
              </a:rPr>
              <a:t>2</a:t>
            </a:r>
            <a:r>
              <a:rPr kumimoji="0" lang="zh-TW" altLang="en-US" sz="2400">
                <a:latin typeface="Times New Roman" pitchFamily="18" charset="0"/>
                <a:ea typeface="標楷體" pitchFamily="65" charset="-120"/>
                <a:cs typeface="Times New Roman" pitchFamily="18" charset="0"/>
              </a:rPr>
              <a:t>種</a:t>
            </a:r>
            <a:r>
              <a:rPr kumimoji="0" lang="en-US" altLang="zh-TW" sz="2400">
                <a:latin typeface="Times New Roman" pitchFamily="18" charset="0"/>
                <a:ea typeface="標楷體" pitchFamily="65" charset="-120"/>
                <a:cs typeface="Times New Roman" pitchFamily="18" charset="0"/>
              </a:rPr>
              <a:t>)</a:t>
            </a:r>
            <a:r>
              <a:rPr kumimoji="0" lang="zh-TW" altLang="en-US" sz="2400">
                <a:latin typeface="Times New Roman" pitchFamily="18" charset="0"/>
                <a:ea typeface="標楷體" pitchFamily="65" charset="-120"/>
                <a:cs typeface="Times New Roman" pitchFamily="18" charset="0"/>
              </a:rPr>
              <a:t>油脂名稱</a:t>
            </a:r>
            <a:endParaRPr kumimoji="0" lang="en-US" altLang="zh-TW" sz="2400">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SzPct val="100000"/>
              <a:buFont typeface="Wingdings" pitchFamily="2" charset="2"/>
              <a:buChar char="u"/>
            </a:pPr>
            <a:r>
              <a:rPr kumimoji="0" lang="zh-TW" altLang="en-US" sz="2400">
                <a:latin typeface="Times New Roman" pitchFamily="18" charset="0"/>
                <a:ea typeface="標楷體" pitchFamily="65" charset="-120"/>
                <a:cs typeface="Times New Roman" pitchFamily="18" charset="0"/>
              </a:rPr>
              <a:t>品名只宣稱一種油脂名稱者，該項油脂需佔產品內容物含量</a:t>
            </a:r>
            <a:r>
              <a:rPr kumimoji="0" lang="en-US" altLang="zh-TW" sz="2400">
                <a:latin typeface="Times New Roman" pitchFamily="18" charset="0"/>
                <a:ea typeface="標楷體" pitchFamily="65" charset="-120"/>
                <a:cs typeface="Times New Roman" pitchFamily="18" charset="0"/>
              </a:rPr>
              <a:t>50%</a:t>
            </a:r>
            <a:r>
              <a:rPr kumimoji="0" lang="zh-TW" altLang="en-US" sz="2400">
                <a:latin typeface="Times New Roman" pitchFamily="18" charset="0"/>
                <a:ea typeface="標楷體" pitchFamily="65" charset="-120"/>
                <a:cs typeface="Times New Roman" pitchFamily="18" charset="0"/>
              </a:rPr>
              <a:t>以上。</a:t>
            </a:r>
            <a:endParaRPr kumimoji="0" lang="en-US" altLang="zh-TW" sz="2400">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SzPct val="100000"/>
              <a:buFont typeface="Wingdings" pitchFamily="2" charset="2"/>
              <a:buChar char="u"/>
            </a:pPr>
            <a:r>
              <a:rPr kumimoji="0" lang="zh-TW" altLang="en-US" sz="2400">
                <a:latin typeface="Times New Roman" pitchFamily="18" charset="0"/>
                <a:ea typeface="標楷體" pitchFamily="65" charset="-120"/>
                <a:cs typeface="Times New Roman" pitchFamily="18" charset="0"/>
              </a:rPr>
              <a:t>品名中宣稱</a:t>
            </a:r>
            <a:r>
              <a:rPr kumimoji="0" lang="en-US" altLang="zh-TW" sz="2400">
                <a:latin typeface="Times New Roman" pitchFamily="18" charset="0"/>
                <a:ea typeface="標楷體" pitchFamily="65" charset="-120"/>
                <a:cs typeface="Times New Roman" pitchFamily="18" charset="0"/>
              </a:rPr>
              <a:t>2</a:t>
            </a:r>
            <a:r>
              <a:rPr kumimoji="0" lang="zh-TW" altLang="en-US" sz="2400">
                <a:latin typeface="Times New Roman" pitchFamily="18" charset="0"/>
                <a:ea typeface="標楷體" pitchFamily="65" charset="-120"/>
                <a:cs typeface="Times New Roman" pitchFamily="18" charset="0"/>
              </a:rPr>
              <a:t>種油脂名稱者，該</a:t>
            </a:r>
            <a:r>
              <a:rPr kumimoji="0" lang="en-US" altLang="zh-TW" sz="2400">
                <a:latin typeface="Times New Roman" pitchFamily="18" charset="0"/>
                <a:ea typeface="標楷體" pitchFamily="65" charset="-120"/>
                <a:cs typeface="Times New Roman" pitchFamily="18" charset="0"/>
              </a:rPr>
              <a:t>2</a:t>
            </a:r>
            <a:r>
              <a:rPr kumimoji="0" lang="zh-TW" altLang="en-US" sz="2400">
                <a:latin typeface="Times New Roman" pitchFamily="18" charset="0"/>
                <a:ea typeface="標楷體" pitchFamily="65" charset="-120"/>
                <a:cs typeface="Times New Roman" pitchFamily="18" charset="0"/>
              </a:rPr>
              <a:t>種油脂須各佔產品內容物含量</a:t>
            </a:r>
            <a:r>
              <a:rPr kumimoji="0" lang="en-US" altLang="zh-TW" sz="2400">
                <a:latin typeface="Times New Roman" pitchFamily="18" charset="0"/>
                <a:ea typeface="標楷體" pitchFamily="65" charset="-120"/>
                <a:cs typeface="Times New Roman" pitchFamily="18" charset="0"/>
              </a:rPr>
              <a:t>30%</a:t>
            </a:r>
            <a:r>
              <a:rPr kumimoji="0" lang="zh-TW" altLang="en-US" sz="2400">
                <a:latin typeface="Times New Roman" pitchFamily="18" charset="0"/>
                <a:ea typeface="標楷體" pitchFamily="65" charset="-120"/>
                <a:cs typeface="Times New Roman" pitchFamily="18" charset="0"/>
              </a:rPr>
              <a:t>以上，並依含量多寡由高至低排列。</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1"/>
          </p:nvPr>
        </p:nvSpPr>
        <p:spPr/>
        <p:txBody>
          <a:bodyPr/>
          <a:lstStyle/>
          <a:p>
            <a:pPr>
              <a:defRPr/>
            </a:pPr>
            <a:fld id="{3EA34DBE-FF94-4393-A825-AEB5A642C1CE}" type="slidenum">
              <a:rPr lang="zh-TW" altLang="en-US"/>
              <a:pPr>
                <a:defRPr/>
              </a:pPr>
              <a:t>26</a:t>
            </a:fld>
            <a:endParaRPr lang="zh-TW" altLang="en-US"/>
          </a:p>
        </p:txBody>
      </p:sp>
      <p:sp>
        <p:nvSpPr>
          <p:cNvPr id="4" name="矩形 3"/>
          <p:cNvSpPr/>
          <p:nvPr/>
        </p:nvSpPr>
        <p:spPr>
          <a:xfrm>
            <a:off x="971550" y="323850"/>
            <a:ext cx="7488238" cy="646113"/>
          </a:xfrm>
          <a:prstGeom prst="rect">
            <a:avLst/>
          </a:prstGeom>
        </p:spPr>
        <p:txBody>
          <a:bodyPr>
            <a:spAutoFit/>
          </a:bodyPr>
          <a:lstStyle/>
          <a:p>
            <a:pPr fontAlgn="auto">
              <a:spcBef>
                <a:spcPts val="0"/>
              </a:spcBef>
              <a:spcAft>
                <a:spcPts val="0"/>
              </a:spcAft>
              <a:defRPr/>
            </a:pPr>
            <a:r>
              <a:rPr kumimoji="0" lang="zh-TW" altLang="en-US" sz="3600" b="1" dirty="0">
                <a:solidFill>
                  <a:srgbClr val="0000CC"/>
                </a:solidFill>
                <a:latin typeface="+mj-lt"/>
                <a:ea typeface="+mj-ea"/>
                <a:cs typeface="+mj-cs"/>
              </a:rPr>
              <a:t>銅葉綠素國際規範及國內標準</a:t>
            </a:r>
            <a:r>
              <a:rPr kumimoji="0" lang="zh-TW" altLang="en-US" sz="3600" b="1" dirty="0">
                <a:solidFill>
                  <a:srgbClr val="903638"/>
                </a:solidFill>
                <a:effectLst>
                  <a:outerShdw blurRad="38100" dist="38100" dir="2700000" algn="tl">
                    <a:srgbClr val="C0C0C0"/>
                  </a:outerShdw>
                </a:effectLst>
                <a:latin typeface="+mn-lt"/>
                <a:ea typeface="標楷體"/>
              </a:rPr>
              <a:t> </a:t>
            </a:r>
            <a:endParaRPr kumimoji="0" lang="zh-TW" altLang="en-US" sz="3600" dirty="0">
              <a:latin typeface="+mn-lt"/>
              <a:ea typeface="+mn-ea"/>
            </a:endParaRPr>
          </a:p>
        </p:txBody>
      </p:sp>
      <p:sp>
        <p:nvSpPr>
          <p:cNvPr id="40963" name="Rectangle 3"/>
          <p:cNvSpPr txBox="1">
            <a:spLocks noChangeArrowheads="1"/>
          </p:cNvSpPr>
          <p:nvPr/>
        </p:nvSpPr>
        <p:spPr bwMode="auto">
          <a:xfrm>
            <a:off x="250825" y="1268413"/>
            <a:ext cx="8569325" cy="5040312"/>
          </a:xfrm>
          <a:prstGeom prst="rect">
            <a:avLst/>
          </a:prstGeom>
          <a:noFill/>
          <a:ln w="9525">
            <a:noFill/>
            <a:miter lim="800000"/>
            <a:headEnd/>
            <a:tailEnd/>
          </a:ln>
        </p:spPr>
        <p:txBody>
          <a:bodyPr/>
          <a:lstStyle/>
          <a:p>
            <a:pPr marL="273050" indent="-273050" algn="just" eaLnBrk="0" hangingPunct="0">
              <a:lnSpc>
                <a:spcPts val="3200"/>
              </a:lnSpc>
              <a:spcBef>
                <a:spcPct val="20000"/>
              </a:spcBef>
              <a:buClr>
                <a:srgbClr val="0000CC"/>
              </a:buClr>
              <a:buSzPct val="85000"/>
              <a:buFont typeface="Wingdings" pitchFamily="2" charset="2"/>
              <a:buChar char="n"/>
            </a:pPr>
            <a:r>
              <a:rPr kumimoji="0" lang="zh-TW" altLang="en-US" sz="2800" b="1">
                <a:latin typeface="Times New Roman" pitchFamily="18" charset="0"/>
                <a:ea typeface="標楷體" pitchFamily="65" charset="-120"/>
                <a:cs typeface="Times New Roman" pitchFamily="18" charset="0"/>
              </a:rPr>
              <a:t>銅葉綠素複合物</a:t>
            </a:r>
            <a:r>
              <a:rPr kumimoji="0" lang="en-US" altLang="zh-TW" sz="2800" b="1">
                <a:latin typeface="Times New Roman" pitchFamily="18" charset="0"/>
                <a:ea typeface="標楷體" pitchFamily="65" charset="-120"/>
                <a:cs typeface="Times New Roman" pitchFamily="18" charset="0"/>
              </a:rPr>
              <a:t>(Chlorophylls and chlorophyllins, copper complexes)</a:t>
            </a:r>
            <a:r>
              <a:rPr kumimoji="0" lang="zh-TW" altLang="en-US" sz="2800" b="1">
                <a:latin typeface="Times New Roman" pitchFamily="18" charset="0"/>
                <a:ea typeface="標楷體" pitchFamily="65" charset="-120"/>
                <a:cs typeface="Times New Roman" pitchFamily="18" charset="0"/>
              </a:rPr>
              <a:t>為聯合國食品法典委員會</a:t>
            </a:r>
            <a:r>
              <a:rPr kumimoji="0" lang="en-US" altLang="zh-TW" sz="2800" b="1">
                <a:latin typeface="Times New Roman" pitchFamily="18" charset="0"/>
                <a:ea typeface="標楷體" pitchFamily="65" charset="-120"/>
                <a:cs typeface="Times New Roman" pitchFamily="18" charset="0"/>
              </a:rPr>
              <a:t>(Codex)</a:t>
            </a:r>
            <a:r>
              <a:rPr kumimoji="0" lang="zh-TW" altLang="en-US" sz="2800" b="1">
                <a:latin typeface="Times New Roman" pitchFamily="18" charset="0"/>
                <a:ea typeface="標楷體" pitchFamily="65" charset="-120"/>
                <a:cs typeface="Times New Roman" pitchFamily="18" charset="0"/>
              </a:rPr>
              <a:t>、美國、歐盟、紐澳、日本及中國大陸等國際規範准許使用之</a:t>
            </a:r>
            <a:r>
              <a:rPr kumimoji="0" lang="zh-TW" altLang="en-US" sz="2800" b="1">
                <a:solidFill>
                  <a:srgbClr val="FF0000"/>
                </a:solidFill>
                <a:latin typeface="Times New Roman" pitchFamily="18" charset="0"/>
                <a:ea typeface="標楷體" pitchFamily="65" charset="-120"/>
                <a:cs typeface="Times New Roman" pitchFamily="18" charset="0"/>
              </a:rPr>
              <a:t>食品添加物著色劑</a:t>
            </a:r>
            <a:r>
              <a:rPr kumimoji="0" lang="zh-TW" altLang="en-US" sz="2800" b="1">
                <a:latin typeface="Times New Roman" pitchFamily="18" charset="0"/>
                <a:ea typeface="標楷體" pitchFamily="65" charset="-120"/>
                <a:cs typeface="Times New Roman" pitchFamily="18" charset="0"/>
              </a:rPr>
              <a:t>。</a:t>
            </a:r>
            <a:endParaRPr kumimoji="0" lang="en-US" altLang="zh-TW" sz="2800" b="1">
              <a:latin typeface="Times New Roman" pitchFamily="18" charset="0"/>
              <a:ea typeface="標楷體" pitchFamily="65" charset="-120"/>
              <a:cs typeface="Times New Roman" pitchFamily="18" charset="0"/>
            </a:endParaRPr>
          </a:p>
          <a:p>
            <a:pPr marL="273050" indent="-273050" algn="just" eaLnBrk="0" hangingPunct="0">
              <a:lnSpc>
                <a:spcPts val="3200"/>
              </a:lnSpc>
              <a:spcBef>
                <a:spcPct val="20000"/>
              </a:spcBef>
              <a:buClr>
                <a:srgbClr val="0000CC"/>
              </a:buClr>
              <a:buSzPct val="85000"/>
              <a:buFont typeface="Wingdings" pitchFamily="2" charset="2"/>
              <a:buChar char="n"/>
            </a:pPr>
            <a:r>
              <a:rPr kumimoji="0" lang="zh-TW" altLang="en-US" sz="2800" b="1">
                <a:latin typeface="Times New Roman" pitchFamily="18" charset="0"/>
                <a:ea typeface="標楷體" pitchFamily="65" charset="-120"/>
                <a:cs typeface="Times New Roman" pitchFamily="18" charset="0"/>
              </a:rPr>
              <a:t>可添加於多種加工食品中，如糖果、果凍、蔬果加工製品及飲料等產品，用量為</a:t>
            </a:r>
            <a:r>
              <a:rPr kumimoji="0" lang="en-US" altLang="zh-TW" sz="2800" b="1">
                <a:latin typeface="Times New Roman" pitchFamily="18" charset="0"/>
                <a:ea typeface="標楷體" pitchFamily="65" charset="-120"/>
                <a:cs typeface="Times New Roman" pitchFamily="18" charset="0"/>
              </a:rPr>
              <a:t>6~700 mg/kg</a:t>
            </a:r>
            <a:r>
              <a:rPr kumimoji="0" lang="zh-TW" altLang="en-US" sz="2800" b="1">
                <a:latin typeface="Times New Roman" pitchFamily="18" charset="0"/>
                <a:ea typeface="標楷體" pitchFamily="65" charset="-120"/>
                <a:cs typeface="Times New Roman" pitchFamily="18" charset="0"/>
              </a:rPr>
              <a:t>不等。</a:t>
            </a:r>
            <a:endParaRPr kumimoji="0" lang="en-US" altLang="zh-TW" sz="2800" b="1">
              <a:latin typeface="Times New Roman" pitchFamily="18" charset="0"/>
              <a:ea typeface="標楷體" pitchFamily="65" charset="-120"/>
              <a:cs typeface="Times New Roman" pitchFamily="18" charset="0"/>
            </a:endParaRPr>
          </a:p>
          <a:p>
            <a:pPr marL="273050" indent="-273050" algn="just" eaLnBrk="0" hangingPunct="0">
              <a:lnSpc>
                <a:spcPts val="3200"/>
              </a:lnSpc>
              <a:spcBef>
                <a:spcPct val="20000"/>
              </a:spcBef>
              <a:buClr>
                <a:srgbClr val="0000CC"/>
              </a:buClr>
              <a:buSzPct val="85000"/>
              <a:buFont typeface="Wingdings" pitchFamily="2" charset="2"/>
              <a:buChar char="n"/>
            </a:pPr>
            <a:r>
              <a:rPr kumimoji="0" lang="zh-TW" altLang="en-US" sz="2800" b="1">
                <a:latin typeface="Times New Roman" pitchFamily="18" charset="0"/>
                <a:ea typeface="標楷體" pitchFamily="65" charset="-120"/>
                <a:cs typeface="Times New Roman" pitchFamily="18" charset="0"/>
              </a:rPr>
              <a:t>我國標準：可添加於口香糖、泡泡糖、乾海帶、蔬果加工品、烘焙食品、果醬、果凍、飲料等產品，用量為</a:t>
            </a:r>
            <a:r>
              <a:rPr kumimoji="0" lang="en-US" altLang="zh-TW" sz="2800" b="1">
                <a:latin typeface="Times New Roman" pitchFamily="18" charset="0"/>
                <a:ea typeface="標楷體" pitchFamily="65" charset="-120"/>
                <a:cs typeface="Times New Roman" pitchFamily="18" charset="0"/>
              </a:rPr>
              <a:t>40~150 mg/kg</a:t>
            </a:r>
            <a:r>
              <a:rPr kumimoji="0" lang="zh-TW" altLang="en-US" sz="2800" b="1">
                <a:latin typeface="Times New Roman" pitchFamily="18" charset="0"/>
                <a:ea typeface="標楷體" pitchFamily="65" charset="-120"/>
                <a:cs typeface="Times New Roman" pitchFamily="18" charset="0"/>
              </a:rPr>
              <a:t>不等。</a:t>
            </a:r>
            <a:endParaRPr kumimoji="0" lang="en-US" altLang="zh-TW" sz="2800" b="1">
              <a:latin typeface="Times New Roman" pitchFamily="18" charset="0"/>
              <a:ea typeface="標楷體" pitchFamily="65" charset="-120"/>
              <a:cs typeface="Times New Roman" pitchFamily="18" charset="0"/>
            </a:endParaRPr>
          </a:p>
          <a:p>
            <a:pPr marL="273050" indent="-273050" algn="just" eaLnBrk="0" hangingPunct="0">
              <a:lnSpc>
                <a:spcPts val="3200"/>
              </a:lnSpc>
              <a:spcBef>
                <a:spcPct val="20000"/>
              </a:spcBef>
              <a:buClr>
                <a:srgbClr val="0000CC"/>
              </a:buClr>
              <a:buSzPct val="85000"/>
              <a:buFont typeface="Wingdings" pitchFamily="2" charset="2"/>
              <a:buChar char="n"/>
            </a:pPr>
            <a:r>
              <a:rPr kumimoji="0" lang="zh-TW" altLang="en-US" sz="2800" b="1">
                <a:latin typeface="Times New Roman" pitchFamily="18" charset="0"/>
                <a:ea typeface="標楷體" pitchFamily="65" charset="-120"/>
                <a:cs typeface="Times New Roman" pitchFamily="18" charset="0"/>
              </a:rPr>
              <a:t>我國及國際規範</a:t>
            </a:r>
            <a:r>
              <a:rPr kumimoji="0" lang="en-US" altLang="zh-TW" sz="2800" b="1">
                <a:latin typeface="Times New Roman" pitchFamily="18" charset="0"/>
                <a:ea typeface="標楷體" pitchFamily="65" charset="-120"/>
                <a:cs typeface="Times New Roman" pitchFamily="18" charset="0"/>
              </a:rPr>
              <a:t>:</a:t>
            </a:r>
            <a:r>
              <a:rPr kumimoji="0" lang="zh-TW" altLang="en-US" sz="2800" b="1">
                <a:solidFill>
                  <a:srgbClr val="FF0000"/>
                </a:solidFill>
                <a:latin typeface="Times New Roman" pitchFamily="18" charset="0"/>
                <a:ea typeface="標楷體" pitchFamily="65" charset="-120"/>
                <a:cs typeface="Times New Roman" pitchFamily="18" charset="0"/>
              </a:rPr>
              <a:t>均未准許銅葉綠素添加於食用油脂</a:t>
            </a:r>
          </a:p>
          <a:p>
            <a:pPr marL="273050" indent="-273050" eaLnBrk="0" hangingPunct="0">
              <a:lnSpc>
                <a:spcPct val="90000"/>
              </a:lnSpc>
              <a:spcBef>
                <a:spcPct val="20000"/>
              </a:spcBef>
              <a:buClr>
                <a:schemeClr val="accent1"/>
              </a:buClr>
              <a:buSzPct val="85000"/>
              <a:buFont typeface="Wingdings 2" pitchFamily="18" charset="2"/>
              <a:buChar char=""/>
            </a:pPr>
            <a:endParaRPr kumimoji="0" lang="zh-TW" altLang="en-US" sz="2600" b="1">
              <a:latin typeface="Times New Roman" pitchFamily="18" charset="0"/>
              <a:ea typeface="標楷體" pitchFamily="65" charset="-12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1"/>
          </p:nvPr>
        </p:nvSpPr>
        <p:spPr/>
        <p:txBody>
          <a:bodyPr/>
          <a:lstStyle/>
          <a:p>
            <a:pPr>
              <a:defRPr/>
            </a:pPr>
            <a:fld id="{0667582A-B731-4EB8-A78A-6922B08AFC80}" type="slidenum">
              <a:rPr lang="zh-TW" altLang="en-US"/>
              <a:pPr>
                <a:defRPr/>
              </a:pPr>
              <a:t>27</a:t>
            </a:fld>
            <a:endParaRPr lang="zh-TW" altLang="en-US"/>
          </a:p>
        </p:txBody>
      </p:sp>
      <p:sp>
        <p:nvSpPr>
          <p:cNvPr id="41986" name="Rectangle 2"/>
          <p:cNvSpPr txBox="1">
            <a:spLocks noChangeArrowheads="1"/>
          </p:cNvSpPr>
          <p:nvPr/>
        </p:nvSpPr>
        <p:spPr bwMode="auto">
          <a:xfrm>
            <a:off x="0" y="387350"/>
            <a:ext cx="9136063" cy="1241425"/>
          </a:xfrm>
          <a:prstGeom prst="rect">
            <a:avLst/>
          </a:prstGeom>
          <a:noFill/>
          <a:ln w="9525">
            <a:noFill/>
            <a:miter lim="800000"/>
            <a:headEnd/>
            <a:tailEnd/>
          </a:ln>
        </p:spPr>
        <p:txBody>
          <a:bodyPr anchor="b"/>
          <a:lstStyle/>
          <a:p>
            <a:pPr indent="-1436688" algn="ctr"/>
            <a:r>
              <a:rPr kumimoji="0" lang="zh-TW" altLang="en-US" sz="3600" b="1">
                <a:solidFill>
                  <a:srgbClr val="0000CC"/>
                </a:solidFill>
                <a:latin typeface="Constantia" pitchFamily="18" charset="0"/>
                <a:ea typeface="標楷體" pitchFamily="65" charset="-120"/>
              </a:rPr>
              <a:t>食品中銅葉綠素之風險評估 </a:t>
            </a:r>
          </a:p>
        </p:txBody>
      </p:sp>
      <p:sp>
        <p:nvSpPr>
          <p:cNvPr id="5" name="Rectangle 3"/>
          <p:cNvSpPr txBox="1">
            <a:spLocks noChangeArrowheads="1"/>
          </p:cNvSpPr>
          <p:nvPr/>
        </p:nvSpPr>
        <p:spPr bwMode="auto">
          <a:xfrm>
            <a:off x="490538" y="1773238"/>
            <a:ext cx="8258175" cy="4283075"/>
          </a:xfrm>
          <a:prstGeom prst="rect">
            <a:avLst/>
          </a:prstGeom>
          <a:noFill/>
          <a:ln>
            <a:noFill/>
          </a:ln>
          <a:extLst>
            <a:ext uri="{909E8E84-426E-40DD-AFC4-6F175D3DCCD1}"/>
            <a:ext uri="{91240B29-F687-4F45-9708-019B960494DF}"/>
          </a:extLst>
        </p:spPr>
        <p:txBody>
          <a:bodyPr/>
          <a:lstStyle>
            <a:lvl1pPr marL="273050" indent="-273050"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marL="457200" indent="-457200" fontAlgn="auto">
              <a:spcBef>
                <a:spcPts val="0"/>
              </a:spcBef>
              <a:spcAft>
                <a:spcPts val="0"/>
              </a:spcAft>
              <a:buClr>
                <a:srgbClr val="0000CC"/>
              </a:buClr>
              <a:buSzPct val="100000"/>
              <a:buFont typeface="Wingdings" panose="05000000000000000000" pitchFamily="2" charset="2"/>
              <a:buChar char="n"/>
              <a:defRPr/>
            </a:pPr>
            <a:r>
              <a:rPr kumimoji="0" lang="zh-TW" altLang="en-US" sz="2800" b="1" dirty="0">
                <a:latin typeface="Times New Roman" pitchFamily="18" charset="0"/>
                <a:ea typeface="標楷體" pitchFamily="65" charset="-120"/>
                <a:cs typeface="Times New Roman" pitchFamily="18" charset="0"/>
              </a:rPr>
              <a:t>依聯合國食品添加物專家委員會</a:t>
            </a:r>
            <a:r>
              <a:rPr kumimoji="0" lang="en-US" altLang="zh-TW" sz="2800" b="1" dirty="0">
                <a:latin typeface="Times New Roman" pitchFamily="18" charset="0"/>
                <a:ea typeface="標楷體" pitchFamily="65" charset="-120"/>
                <a:cs typeface="Times New Roman" pitchFamily="18" charset="0"/>
              </a:rPr>
              <a:t>(JECFA)</a:t>
            </a:r>
            <a:r>
              <a:rPr kumimoji="0" lang="zh-TW" altLang="en-US" sz="2800" b="1" dirty="0">
                <a:latin typeface="Times New Roman" pitchFamily="18" charset="0"/>
                <a:ea typeface="標楷體" pitchFamily="65" charset="-120"/>
                <a:cs typeface="Times New Roman" pitchFamily="18" charset="0"/>
              </a:rPr>
              <a:t>之</a:t>
            </a:r>
            <a:r>
              <a:rPr kumimoji="0" lang="zh-TW" altLang="en-US" sz="2800" b="1" dirty="0" smtClean="0">
                <a:latin typeface="Times New Roman" pitchFamily="18" charset="0"/>
                <a:ea typeface="標楷體" pitchFamily="65" charset="-120"/>
                <a:cs typeface="Times New Roman" pitchFamily="18" charset="0"/>
              </a:rPr>
              <a:t>評估</a:t>
            </a:r>
            <a:r>
              <a:rPr kumimoji="0" lang="zh-TW" altLang="en-US" sz="2800" b="1" dirty="0">
                <a:latin typeface="Times New Roman" pitchFamily="18" charset="0"/>
                <a:ea typeface="標楷體" pitchFamily="65" charset="-120"/>
                <a:cs typeface="Times New Roman" pitchFamily="18" charset="0"/>
              </a:rPr>
              <a:t>報告</a:t>
            </a:r>
            <a:r>
              <a:rPr kumimoji="0" lang="zh-TW" altLang="en-US" sz="2800" b="1" dirty="0" smtClean="0">
                <a:latin typeface="Times New Roman" pitchFamily="18" charset="0"/>
                <a:ea typeface="標楷體" pitchFamily="65" charset="-120"/>
                <a:cs typeface="Times New Roman" pitchFamily="18" charset="0"/>
              </a:rPr>
              <a:t>，</a:t>
            </a:r>
            <a:r>
              <a:rPr kumimoji="0" lang="zh-TW" altLang="en-US" sz="2800" b="1" dirty="0">
                <a:latin typeface="Times New Roman" pitchFamily="18" charset="0"/>
                <a:ea typeface="標楷體" pitchFamily="65" charset="-120"/>
                <a:cs typeface="Times New Roman" pitchFamily="18" charset="0"/>
              </a:rPr>
              <a:t>銅葉綠素複合物於大</a:t>
            </a:r>
            <a:r>
              <a:rPr kumimoji="0" lang="zh-TW" altLang="en-US" sz="2800" b="1" dirty="0" smtClean="0">
                <a:latin typeface="Times New Roman" pitchFamily="18" charset="0"/>
                <a:ea typeface="標楷體" pitchFamily="65" charset="-120"/>
                <a:cs typeface="Times New Roman" pitchFamily="18" charset="0"/>
              </a:rPr>
              <a:t>鼠長期試驗中無</a:t>
            </a:r>
            <a:r>
              <a:rPr kumimoji="0" lang="zh-TW" altLang="en-US" sz="2800" b="1" dirty="0">
                <a:latin typeface="Times New Roman" pitchFamily="18" charset="0"/>
                <a:ea typeface="標楷體" pitchFamily="65" charset="-120"/>
                <a:cs typeface="Times New Roman" pitchFamily="18" charset="0"/>
              </a:rPr>
              <a:t>慢性</a:t>
            </a:r>
            <a:r>
              <a:rPr kumimoji="0" lang="zh-TW" altLang="en-US" sz="2800" b="1" dirty="0" smtClean="0">
                <a:latin typeface="Times New Roman" pitchFamily="18" charset="0"/>
                <a:ea typeface="標楷體" pitchFamily="65" charset="-120"/>
                <a:cs typeface="Times New Roman" pitchFamily="18" charset="0"/>
              </a:rPr>
              <a:t>毒性。</a:t>
            </a:r>
            <a:endParaRPr kumimoji="0" lang="en-US" altLang="zh-TW" sz="2800" b="1" dirty="0" smtClean="0">
              <a:latin typeface="Times New Roman" pitchFamily="18" charset="0"/>
              <a:ea typeface="標楷體" pitchFamily="65" charset="-120"/>
              <a:cs typeface="Times New Roman" pitchFamily="18" charset="0"/>
            </a:endParaRPr>
          </a:p>
          <a:p>
            <a:pPr marL="457200" indent="-457200" fontAlgn="auto">
              <a:spcBef>
                <a:spcPts val="0"/>
              </a:spcBef>
              <a:spcAft>
                <a:spcPts val="0"/>
              </a:spcAft>
              <a:buClr>
                <a:srgbClr val="0000CC"/>
              </a:buClr>
              <a:buSzPct val="100000"/>
              <a:buFont typeface="Wingdings" panose="05000000000000000000" pitchFamily="2" charset="2"/>
              <a:buChar char="n"/>
              <a:defRPr/>
            </a:pPr>
            <a:r>
              <a:rPr kumimoji="0" lang="zh-TW" altLang="en-US" sz="2800" b="1" dirty="0" smtClean="0">
                <a:latin typeface="Times New Roman" pitchFamily="18" charset="0"/>
                <a:ea typeface="標楷體" pitchFamily="65" charset="-120"/>
                <a:cs typeface="Times New Roman" pitchFamily="18" charset="0"/>
              </a:rPr>
              <a:t>世界</a:t>
            </a:r>
            <a:r>
              <a:rPr kumimoji="0" lang="zh-TW" altLang="en-US" sz="2800" b="1" dirty="0">
                <a:latin typeface="Times New Roman" pitchFamily="18" charset="0"/>
                <a:ea typeface="標楷體" pitchFamily="65" charset="-120"/>
                <a:cs typeface="Times New Roman" pitchFamily="18" charset="0"/>
              </a:rPr>
              <a:t>衛生</a:t>
            </a:r>
            <a:r>
              <a:rPr kumimoji="0" lang="zh-TW" altLang="en-US" sz="2800" b="1" dirty="0" smtClean="0">
                <a:latin typeface="Times New Roman" pitchFamily="18" charset="0"/>
                <a:ea typeface="標楷體" pitchFamily="65" charset="-120"/>
                <a:cs typeface="Times New Roman" pitchFamily="18" charset="0"/>
              </a:rPr>
              <a:t>組織建議</a:t>
            </a:r>
            <a:r>
              <a:rPr kumimoji="0" lang="zh-TW" altLang="zh-TW" sz="2800" b="1" dirty="0" smtClean="0">
                <a:latin typeface="Times New Roman" pitchFamily="18" charset="0"/>
                <a:ea typeface="標楷體" pitchFamily="65" charset="-120"/>
                <a:cs typeface="Times New Roman" pitchFamily="18" charset="0"/>
              </a:rPr>
              <a:t>每人每日最大</a:t>
            </a:r>
            <a:r>
              <a:rPr kumimoji="0" lang="zh-TW" altLang="zh-TW" sz="2800" b="1" dirty="0">
                <a:latin typeface="Times New Roman" pitchFamily="18" charset="0"/>
                <a:ea typeface="標楷體" pitchFamily="65" charset="-120"/>
                <a:cs typeface="Times New Roman" pitchFamily="18" charset="0"/>
              </a:rPr>
              <a:t>容許攝取</a:t>
            </a:r>
            <a:r>
              <a:rPr kumimoji="0" lang="zh-TW" altLang="zh-TW" sz="2800" b="1" dirty="0" smtClean="0">
                <a:latin typeface="Times New Roman" pitchFamily="18" charset="0"/>
                <a:ea typeface="標楷體" pitchFamily="65" charset="-120"/>
                <a:cs typeface="Times New Roman" pitchFamily="18" charset="0"/>
              </a:rPr>
              <a:t>量</a:t>
            </a:r>
            <a:r>
              <a:rPr kumimoji="0" lang="zh-TW" altLang="en-US" sz="2800" b="1" dirty="0" smtClean="0">
                <a:latin typeface="Times New Roman" pitchFamily="18" charset="0"/>
                <a:ea typeface="標楷體" pitchFamily="65" charset="-120"/>
                <a:cs typeface="Times New Roman" pitchFamily="18" charset="0"/>
              </a:rPr>
              <a:t>為</a:t>
            </a:r>
            <a:r>
              <a:rPr kumimoji="0" lang="en-US" altLang="zh-TW" sz="2800" b="1" dirty="0" smtClean="0">
                <a:latin typeface="Times New Roman" pitchFamily="18" charset="0"/>
                <a:ea typeface="標楷體" pitchFamily="65" charset="-120"/>
                <a:cs typeface="Times New Roman" pitchFamily="18" charset="0"/>
              </a:rPr>
              <a:t>15</a:t>
            </a:r>
            <a:r>
              <a:rPr kumimoji="0" lang="zh-TW" altLang="en-US" sz="2800" b="1" dirty="0" smtClean="0">
                <a:latin typeface="Times New Roman" pitchFamily="18" charset="0"/>
                <a:ea typeface="標楷體" pitchFamily="65" charset="-120"/>
                <a:cs typeface="Times New Roman" pitchFamily="18" charset="0"/>
              </a:rPr>
              <a:t>毫克</a:t>
            </a:r>
            <a:r>
              <a:rPr kumimoji="0" lang="en-US" altLang="zh-TW" sz="2800" b="1" dirty="0" smtClean="0">
                <a:latin typeface="Times New Roman" pitchFamily="18" charset="0"/>
                <a:ea typeface="標楷體" pitchFamily="65" charset="-120"/>
                <a:cs typeface="Times New Roman" pitchFamily="18" charset="0"/>
              </a:rPr>
              <a:t>/</a:t>
            </a:r>
            <a:r>
              <a:rPr kumimoji="0" lang="zh-TW" altLang="en-US" sz="2800" b="1" dirty="0" smtClean="0">
                <a:latin typeface="Times New Roman" pitchFamily="18" charset="0"/>
                <a:ea typeface="標楷體" pitchFamily="65" charset="-120"/>
                <a:cs typeface="Times New Roman" pitchFamily="18" charset="0"/>
              </a:rPr>
              <a:t>每公斤體重。</a:t>
            </a:r>
            <a:endParaRPr kumimoji="0" lang="en-US" altLang="zh-TW" sz="2800" b="1" dirty="0" smtClean="0">
              <a:latin typeface="Times New Roman" pitchFamily="18" charset="0"/>
              <a:ea typeface="標楷體" pitchFamily="65" charset="-120"/>
              <a:cs typeface="Times New Roman" pitchFamily="18" charset="0"/>
            </a:endParaRPr>
          </a:p>
          <a:p>
            <a:pPr marL="0" indent="0" fontAlgn="auto">
              <a:spcBef>
                <a:spcPts val="0"/>
              </a:spcBef>
              <a:spcAft>
                <a:spcPts val="0"/>
              </a:spcAft>
              <a:buClr>
                <a:schemeClr val="tx1"/>
              </a:buClr>
              <a:buSzPct val="85000"/>
              <a:defRPr/>
            </a:pPr>
            <a:r>
              <a:rPr kumimoji="0" lang="zh-TW" altLang="en-US" sz="2800" b="1" dirty="0" smtClean="0">
                <a:latin typeface="Times New Roman" pitchFamily="18" charset="0"/>
                <a:ea typeface="標楷體" pitchFamily="65" charset="-120"/>
                <a:cs typeface="Times New Roman" pitchFamily="18" charset="0"/>
              </a:rPr>
              <a:t>   </a:t>
            </a:r>
            <a:r>
              <a:rPr kumimoji="0" lang="zh-TW" altLang="zh-TW" sz="2800" b="1" dirty="0" smtClean="0">
                <a:latin typeface="Times New Roman" pitchFamily="18" charset="0"/>
                <a:ea typeface="標楷體" pitchFamily="65" charset="-120"/>
                <a:cs typeface="Times New Roman" pitchFamily="18" charset="0"/>
              </a:rPr>
              <a:t>以</a:t>
            </a:r>
            <a:r>
              <a:rPr kumimoji="0" lang="en-US" altLang="zh-TW" sz="2800" b="1" dirty="0" smtClean="0">
                <a:latin typeface="Times New Roman" pitchFamily="18" charset="0"/>
                <a:ea typeface="標楷體" pitchFamily="65" charset="-120"/>
                <a:cs typeface="Times New Roman" pitchFamily="18" charset="0"/>
              </a:rPr>
              <a:t>60</a:t>
            </a:r>
            <a:r>
              <a:rPr kumimoji="0" lang="zh-TW" altLang="zh-TW" sz="2800" b="1" dirty="0" smtClean="0">
                <a:latin typeface="Times New Roman" pitchFamily="18" charset="0"/>
                <a:ea typeface="標楷體" pitchFamily="65" charset="-120"/>
                <a:cs typeface="Times New Roman" pitchFamily="18" charset="0"/>
              </a:rPr>
              <a:t>公斤</a:t>
            </a:r>
            <a:r>
              <a:rPr kumimoji="0" lang="zh-TW" altLang="en-US" sz="2800" b="1" dirty="0" smtClean="0">
                <a:latin typeface="Times New Roman" pitchFamily="18" charset="0"/>
                <a:ea typeface="標楷體" pitchFamily="65" charset="-120"/>
                <a:cs typeface="Times New Roman" pitchFamily="18" charset="0"/>
              </a:rPr>
              <a:t>的</a:t>
            </a:r>
            <a:r>
              <a:rPr kumimoji="0" lang="zh-TW" altLang="zh-TW" sz="2800" b="1" dirty="0" smtClean="0">
                <a:latin typeface="Times New Roman" pitchFamily="18" charset="0"/>
                <a:ea typeface="標楷體" pitchFamily="65" charset="-120"/>
                <a:cs typeface="Times New Roman" pitchFamily="18" charset="0"/>
              </a:rPr>
              <a:t>成人</a:t>
            </a:r>
            <a:r>
              <a:rPr kumimoji="0" lang="zh-TW" altLang="en-US" sz="2800" b="1" dirty="0" smtClean="0">
                <a:latin typeface="Times New Roman" pitchFamily="18" charset="0"/>
                <a:ea typeface="標楷體" pitchFamily="65" charset="-120"/>
                <a:cs typeface="Times New Roman" pitchFamily="18" charset="0"/>
              </a:rPr>
              <a:t>計算</a:t>
            </a:r>
            <a:endParaRPr kumimoji="0" lang="en-US" altLang="zh-TW" sz="2800" b="1" dirty="0" smtClean="0">
              <a:latin typeface="Times New Roman" pitchFamily="18" charset="0"/>
              <a:ea typeface="標楷體" pitchFamily="65" charset="-120"/>
              <a:cs typeface="Times New Roman" pitchFamily="18" charset="0"/>
            </a:endParaRPr>
          </a:p>
          <a:p>
            <a:pPr marL="0" indent="0" fontAlgn="auto">
              <a:spcBef>
                <a:spcPts val="0"/>
              </a:spcBef>
              <a:spcAft>
                <a:spcPts val="0"/>
              </a:spcAft>
              <a:buClr>
                <a:schemeClr val="tx1"/>
              </a:buClr>
              <a:buSzPct val="85000"/>
              <a:defRPr/>
            </a:pPr>
            <a:r>
              <a:rPr kumimoji="0" lang="zh-TW" altLang="en-US" sz="2800" b="1" dirty="0" smtClean="0">
                <a:latin typeface="Times New Roman" pitchFamily="18" charset="0"/>
                <a:ea typeface="標楷體" pitchFamily="65" charset="-120"/>
                <a:cs typeface="Times New Roman" pitchFamily="18" charset="0"/>
              </a:rPr>
              <a:t>             </a:t>
            </a:r>
            <a:r>
              <a:rPr kumimoji="0" lang="en-US" altLang="zh-TW" sz="2800" b="1" dirty="0" smtClean="0">
                <a:latin typeface="Times New Roman" pitchFamily="18" charset="0"/>
                <a:ea typeface="標楷體" pitchFamily="65" charset="-120"/>
                <a:cs typeface="Times New Roman" pitchFamily="18" charset="0"/>
              </a:rPr>
              <a:t>15</a:t>
            </a:r>
            <a:r>
              <a:rPr kumimoji="0" lang="zh-TW" altLang="en-US" sz="2800" b="1" dirty="0" smtClean="0">
                <a:latin typeface="Times New Roman" pitchFamily="18" charset="0"/>
                <a:ea typeface="標楷體" pitchFamily="65" charset="-120"/>
                <a:cs typeface="Times New Roman" pitchFamily="18" charset="0"/>
              </a:rPr>
              <a:t> </a:t>
            </a:r>
            <a:r>
              <a:rPr kumimoji="0" lang="en-US" altLang="zh-TW" sz="2800" b="1" dirty="0" smtClean="0">
                <a:latin typeface="Times New Roman" pitchFamily="18" charset="0"/>
                <a:ea typeface="標楷體" pitchFamily="65" charset="-120"/>
                <a:cs typeface="Times New Roman" pitchFamily="18" charset="0"/>
              </a:rPr>
              <a:t>mg/Kg ×  60 Kg =</a:t>
            </a:r>
            <a:r>
              <a:rPr kumimoji="0" lang="en-US" altLang="zh-TW" sz="2800" b="1" u="sng" dirty="0" smtClean="0">
                <a:solidFill>
                  <a:schemeClr val="hlink"/>
                </a:solidFill>
                <a:latin typeface="Times New Roman" pitchFamily="18" charset="0"/>
                <a:ea typeface="標楷體" pitchFamily="65" charset="-120"/>
                <a:cs typeface="Times New Roman" pitchFamily="18" charset="0"/>
              </a:rPr>
              <a:t>900</a:t>
            </a:r>
            <a:r>
              <a:rPr kumimoji="0" lang="zh-TW" altLang="en-US" sz="2800" b="1" u="sng" dirty="0" smtClean="0">
                <a:solidFill>
                  <a:schemeClr val="hlink"/>
                </a:solidFill>
                <a:latin typeface="Times New Roman" pitchFamily="18" charset="0"/>
                <a:ea typeface="標楷體" pitchFamily="65" charset="-120"/>
                <a:cs typeface="Times New Roman" pitchFamily="18" charset="0"/>
              </a:rPr>
              <a:t> </a:t>
            </a:r>
            <a:r>
              <a:rPr kumimoji="0" lang="en-US" altLang="zh-TW" sz="2800" b="1" u="sng" dirty="0" smtClean="0">
                <a:solidFill>
                  <a:schemeClr val="hlink"/>
                </a:solidFill>
                <a:latin typeface="Times New Roman" pitchFamily="18" charset="0"/>
                <a:ea typeface="標楷體" pitchFamily="65" charset="-120"/>
                <a:cs typeface="Times New Roman" pitchFamily="18" charset="0"/>
              </a:rPr>
              <a:t>mg/day</a:t>
            </a:r>
          </a:p>
          <a:p>
            <a:pPr marL="0" indent="0" fontAlgn="auto">
              <a:spcBef>
                <a:spcPts val="0"/>
              </a:spcBef>
              <a:spcAft>
                <a:spcPts val="0"/>
              </a:spcAft>
              <a:buClr>
                <a:schemeClr val="accent1"/>
              </a:buClr>
              <a:buSzPct val="85000"/>
              <a:defRPr/>
            </a:pPr>
            <a:endParaRPr kumimoji="0" lang="en-US" altLang="zh-TW" sz="2800" b="1" u="sng" dirty="0">
              <a:solidFill>
                <a:schemeClr val="hlink"/>
              </a:solidFill>
              <a:latin typeface="Times New Roman" pitchFamily="18" charset="0"/>
              <a:ea typeface="標楷體" pitchFamily="65" charset="-120"/>
              <a:cs typeface="Times New Roman" pitchFamily="18" charset="0"/>
            </a:endParaRPr>
          </a:p>
          <a:p>
            <a:pPr marL="0" indent="0" fontAlgn="auto">
              <a:spcBef>
                <a:spcPts val="0"/>
              </a:spcBef>
              <a:spcAft>
                <a:spcPts val="0"/>
              </a:spcAft>
              <a:buClr>
                <a:schemeClr val="accent1"/>
              </a:buClr>
              <a:buSzPct val="85000"/>
              <a:defRPr/>
            </a:pPr>
            <a:endParaRPr kumimoji="0" lang="en-US" altLang="zh-TW" sz="2800" b="1" u="sng" dirty="0" smtClean="0">
              <a:solidFill>
                <a:schemeClr val="hlink"/>
              </a:solidFill>
              <a:latin typeface="Times New Roman" pitchFamily="18" charset="0"/>
              <a:ea typeface="標楷體" pitchFamily="65" charset="-120"/>
              <a:cs typeface="Times New Roman" pitchFamily="18" charset="0"/>
            </a:endParaRPr>
          </a:p>
          <a:p>
            <a:pPr marL="0" indent="0" fontAlgn="auto">
              <a:spcBef>
                <a:spcPts val="0"/>
              </a:spcBef>
              <a:spcAft>
                <a:spcPts val="0"/>
              </a:spcAft>
              <a:buClr>
                <a:schemeClr val="accent1"/>
              </a:buClr>
              <a:buSzPct val="85000"/>
              <a:defRPr/>
            </a:pPr>
            <a:endParaRPr kumimoji="0" lang="en-US" altLang="zh-TW" sz="2800" b="1" u="sng" dirty="0">
              <a:solidFill>
                <a:schemeClr val="hlink"/>
              </a:solidFill>
              <a:latin typeface="Times New Roman" pitchFamily="18" charset="0"/>
              <a:ea typeface="標楷體" pitchFamily="65" charset="-120"/>
              <a:cs typeface="Times New Roman" pitchFamily="18" charset="0"/>
            </a:endParaRPr>
          </a:p>
          <a:p>
            <a:pPr marL="0" indent="0" fontAlgn="auto">
              <a:spcBef>
                <a:spcPts val="0"/>
              </a:spcBef>
              <a:spcAft>
                <a:spcPts val="0"/>
              </a:spcAft>
              <a:buClr>
                <a:schemeClr val="accent1"/>
              </a:buClr>
              <a:buSzPct val="85000"/>
              <a:defRPr/>
            </a:pPr>
            <a:endParaRPr kumimoji="0" lang="en-US" altLang="zh-TW" sz="2800" b="1" u="sng" dirty="0" smtClean="0">
              <a:solidFill>
                <a:schemeClr val="hlink"/>
              </a:solidFill>
              <a:latin typeface="Times New Roman" pitchFamily="18" charset="0"/>
              <a:ea typeface="標楷體" pitchFamily="65" charset="-12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468313" y="404813"/>
            <a:ext cx="8229600" cy="444500"/>
          </a:xfrm>
        </p:spPr>
        <p:txBody>
          <a:bodyPr rtlCol="0">
            <a:normAutofit fontScale="90000"/>
          </a:bodyPr>
          <a:lstStyle/>
          <a:p>
            <a:pPr fontAlgn="auto">
              <a:spcAft>
                <a:spcPts val="0"/>
              </a:spcAft>
              <a:defRPr/>
            </a:pPr>
            <a:r>
              <a:rPr lang="zh-TW" altLang="en-US" dirty="0"/>
              <a:t>目前執行</a:t>
            </a:r>
            <a:r>
              <a:rPr lang="zh-TW" altLang="en-US" dirty="0" smtClean="0"/>
              <a:t>情形</a:t>
            </a:r>
            <a:r>
              <a:rPr lang="zh-TW" altLang="en-US" dirty="0" smtClean="0">
                <a:cs typeface="Times New Roman" pitchFamily="18" charset="0"/>
              </a:rPr>
              <a:t>（</a:t>
            </a:r>
            <a:r>
              <a:rPr lang="en-US" altLang="zh-TW" dirty="0" smtClean="0">
                <a:cs typeface="Times New Roman" pitchFamily="18" charset="0"/>
              </a:rPr>
              <a:t>1/2</a:t>
            </a:r>
            <a:r>
              <a:rPr lang="zh-TW" altLang="en-US" dirty="0" smtClean="0">
                <a:cs typeface="Times New Roman" pitchFamily="18" charset="0"/>
              </a:rPr>
              <a:t>）</a:t>
            </a:r>
            <a:endParaRPr lang="zh-TW" altLang="en-US" dirty="0">
              <a:cs typeface="Times New Roman" pitchFamily="18" charset="0"/>
            </a:endParaRPr>
          </a:p>
        </p:txBody>
      </p:sp>
      <p:sp>
        <p:nvSpPr>
          <p:cNvPr id="4" name="內容版面配置區 3"/>
          <p:cNvSpPr>
            <a:spLocks noGrp="1"/>
          </p:cNvSpPr>
          <p:nvPr>
            <p:ph idx="1"/>
          </p:nvPr>
        </p:nvSpPr>
        <p:spPr>
          <a:xfrm>
            <a:off x="457200" y="1196975"/>
            <a:ext cx="8229600" cy="4929188"/>
          </a:xfrm>
        </p:spPr>
        <p:txBody>
          <a:bodyPr rtlCol="0">
            <a:normAutofit fontScale="92500"/>
          </a:bodyPr>
          <a:lstStyle/>
          <a:p>
            <a:pPr fontAlgn="auto">
              <a:spcAft>
                <a:spcPts val="0"/>
              </a:spcAft>
              <a:defRPr/>
            </a:pPr>
            <a:r>
              <a:rPr lang="en-US" altLang="zh-TW" dirty="0" smtClean="0"/>
              <a:t>102</a:t>
            </a:r>
            <a:r>
              <a:rPr lang="zh-TW" altLang="en-US" dirty="0" smtClean="0"/>
              <a:t>年</a:t>
            </a:r>
            <a:r>
              <a:rPr lang="en-US" altLang="zh-TW" dirty="0" smtClean="0"/>
              <a:t>10</a:t>
            </a:r>
            <a:r>
              <a:rPr lang="zh-TW" altLang="en-US" dirty="0" smtClean="0"/>
              <a:t>月</a:t>
            </a:r>
            <a:r>
              <a:rPr lang="en-US" altLang="zh-TW" dirty="0" smtClean="0"/>
              <a:t>16</a:t>
            </a:r>
            <a:r>
              <a:rPr lang="zh-TW" altLang="en-US" dirty="0" smtClean="0"/>
              <a:t>日，本部及</a:t>
            </a:r>
            <a:r>
              <a:rPr lang="zh-TW" altLang="en-US" dirty="0"/>
              <a:t>彰化縣衛生局配合檢警調</a:t>
            </a:r>
            <a:r>
              <a:rPr lang="zh-TW" altLang="en-US" dirty="0" smtClean="0"/>
              <a:t>，赴</a:t>
            </a:r>
            <a:r>
              <a:rPr lang="zh-TW" altLang="en-US" dirty="0"/>
              <a:t>工廠稽查</a:t>
            </a:r>
            <a:r>
              <a:rPr lang="zh-TW" altLang="en-US" dirty="0" smtClean="0"/>
              <a:t>，搜出</a:t>
            </a:r>
            <a:r>
              <a:rPr lang="zh-TW" altLang="en-US" dirty="0"/>
              <a:t>一</a:t>
            </a:r>
            <a:r>
              <a:rPr lang="zh-TW" altLang="en-US" dirty="0" smtClean="0"/>
              <a:t>張手寫油</a:t>
            </a:r>
            <a:r>
              <a:rPr lang="zh-TW" altLang="en-US" dirty="0"/>
              <a:t>品配方表，產品均由沙拉油、</a:t>
            </a:r>
            <a:r>
              <a:rPr lang="zh-TW" altLang="en-US" dirty="0" smtClean="0"/>
              <a:t>棕櫚油</a:t>
            </a:r>
            <a:r>
              <a:rPr lang="zh-TW" altLang="en-US" dirty="0"/>
              <a:t>、精緻芥花油、</a:t>
            </a:r>
            <a:r>
              <a:rPr lang="zh-TW" altLang="en-US" dirty="0" smtClean="0"/>
              <a:t>棉籽油</a:t>
            </a:r>
            <a:r>
              <a:rPr lang="zh-TW" altLang="en-US" dirty="0"/>
              <a:t>、橄欖油及色素等依不同比例增減或刪除</a:t>
            </a:r>
            <a:r>
              <a:rPr lang="zh-TW" altLang="en-US" dirty="0" smtClean="0"/>
              <a:t>調配。</a:t>
            </a:r>
            <a:endParaRPr lang="en-US" altLang="zh-TW" dirty="0" smtClean="0"/>
          </a:p>
          <a:p>
            <a:pPr fontAlgn="auto">
              <a:spcAft>
                <a:spcPts val="0"/>
              </a:spcAft>
              <a:defRPr/>
            </a:pPr>
            <a:r>
              <a:rPr lang="en-US" altLang="zh-TW" dirty="0" smtClean="0"/>
              <a:t>102</a:t>
            </a:r>
            <a:r>
              <a:rPr lang="zh-TW" altLang="en-US" dirty="0" smtClean="0"/>
              <a:t>年</a:t>
            </a:r>
            <a:r>
              <a:rPr lang="en-US" altLang="zh-TW" dirty="0" smtClean="0"/>
              <a:t>10</a:t>
            </a:r>
            <a:r>
              <a:rPr lang="zh-TW" altLang="en-US" dirty="0" smtClean="0"/>
              <a:t>月</a:t>
            </a:r>
            <a:r>
              <a:rPr lang="en-US" altLang="zh-TW" dirty="0" smtClean="0"/>
              <a:t>16</a:t>
            </a:r>
            <a:r>
              <a:rPr lang="zh-TW" altLang="en-US" dirty="0" smtClean="0"/>
              <a:t>日當場</a:t>
            </a:r>
            <a:r>
              <a:rPr lang="zh-TW" altLang="en-US" dirty="0"/>
              <a:t>封存品名</a:t>
            </a:r>
            <a:r>
              <a:rPr lang="en-US" altLang="zh-TW" dirty="0"/>
              <a:t>100%</a:t>
            </a:r>
            <a:r>
              <a:rPr lang="zh-TW" altLang="en-US" dirty="0"/>
              <a:t>橄欖油、葡萄籽油約</a:t>
            </a:r>
            <a:r>
              <a:rPr lang="en-US" altLang="zh-TW" dirty="0" smtClean="0"/>
              <a:t>1,500</a:t>
            </a:r>
            <a:r>
              <a:rPr lang="zh-TW" altLang="en-US" dirty="0"/>
              <a:t>瓶。</a:t>
            </a:r>
          </a:p>
          <a:p>
            <a:pPr fontAlgn="auto">
              <a:spcAft>
                <a:spcPts val="0"/>
              </a:spcAft>
              <a:defRPr/>
            </a:pPr>
            <a:r>
              <a:rPr lang="zh-TW" altLang="en-US" dirty="0" smtClean="0"/>
              <a:t>至</a:t>
            </a:r>
            <a:r>
              <a:rPr lang="en-US" altLang="zh-TW" dirty="0"/>
              <a:t>102</a:t>
            </a:r>
            <a:r>
              <a:rPr lang="zh-TW" altLang="en-US" dirty="0"/>
              <a:t>年</a:t>
            </a:r>
            <a:r>
              <a:rPr lang="en-US" altLang="zh-TW" dirty="0"/>
              <a:t>10</a:t>
            </a:r>
            <a:r>
              <a:rPr lang="zh-TW" altLang="en-US" dirty="0"/>
              <a:t>月</a:t>
            </a:r>
            <a:r>
              <a:rPr lang="en-US" altLang="zh-TW" dirty="0" smtClean="0"/>
              <a:t>18</a:t>
            </a:r>
            <a:r>
              <a:rPr lang="zh-TW" altLang="en-US" dirty="0" smtClean="0"/>
              <a:t>日</a:t>
            </a:r>
            <a:r>
              <a:rPr lang="zh-TW" altLang="en-US" dirty="0"/>
              <a:t>止</a:t>
            </a:r>
            <a:r>
              <a:rPr lang="zh-TW" altLang="en-US" dirty="0" smtClean="0"/>
              <a:t>，彰化縣衛生局共</a:t>
            </a:r>
            <a:r>
              <a:rPr lang="zh-TW" altLang="en-US" dirty="0"/>
              <a:t>查封下</a:t>
            </a:r>
            <a:r>
              <a:rPr lang="zh-TW" altLang="en-US" dirty="0" smtClean="0"/>
              <a:t>架</a:t>
            </a:r>
            <a:r>
              <a:rPr lang="en-US" altLang="zh-TW" dirty="0" smtClean="0"/>
              <a:t>446</a:t>
            </a:r>
            <a:r>
              <a:rPr lang="zh-TW" altLang="en-US" dirty="0" smtClean="0"/>
              <a:t>萬</a:t>
            </a:r>
            <a:r>
              <a:rPr lang="en-US" altLang="zh-TW" dirty="0" smtClean="0"/>
              <a:t>676</a:t>
            </a:r>
            <a:r>
              <a:rPr lang="zh-TW" altLang="en-US" dirty="0" smtClean="0"/>
              <a:t>瓶，共計</a:t>
            </a:r>
            <a:r>
              <a:rPr lang="en-US" altLang="zh-TW" dirty="0" smtClean="0"/>
              <a:t>7,697.7</a:t>
            </a:r>
            <a:r>
              <a:rPr lang="zh-TW" altLang="en-US" dirty="0" smtClean="0"/>
              <a:t>公噸，並通知</a:t>
            </a:r>
            <a:r>
              <a:rPr lang="zh-TW" altLang="en-US" dirty="0"/>
              <a:t>全國各縣市</a:t>
            </a:r>
            <a:r>
              <a:rPr lang="zh-TW" altLang="en-US" dirty="0" smtClean="0"/>
              <a:t>衛生局，確認產品執行回收情形。</a:t>
            </a:r>
            <a:endParaRPr lang="zh-TW" altLang="en-US" dirty="0"/>
          </a:p>
          <a:p>
            <a:pPr marL="0" indent="0" fontAlgn="auto">
              <a:spcAft>
                <a:spcPts val="0"/>
              </a:spcAft>
              <a:buFont typeface="Wingdings" pitchFamily="2" charset="2"/>
              <a:buNone/>
              <a:defRPr/>
            </a:pPr>
            <a:endParaRPr lang="zh-TW" altLang="en-US" dirty="0"/>
          </a:p>
        </p:txBody>
      </p:sp>
      <p:sp>
        <p:nvSpPr>
          <p:cNvPr id="5" name="投影片編號版面配置區 4"/>
          <p:cNvSpPr>
            <a:spLocks noGrp="1"/>
          </p:cNvSpPr>
          <p:nvPr>
            <p:ph type="sldNum" sz="quarter" idx="12"/>
          </p:nvPr>
        </p:nvSpPr>
        <p:spPr/>
        <p:txBody>
          <a:bodyPr/>
          <a:lstStyle/>
          <a:p>
            <a:pPr>
              <a:defRPr/>
            </a:pPr>
            <a:fld id="{011AAADA-58A8-4F1F-A113-DD327FB22349}" type="slidenum">
              <a:rPr lang="zh-TW" altLang="en-US"/>
              <a:pPr>
                <a:defRPr/>
              </a:pPr>
              <a:t>28</a:t>
            </a:fld>
            <a:endParaRPr lang="zh-TW" alt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1"/>
          </p:nvPr>
        </p:nvSpPr>
        <p:spPr/>
        <p:txBody>
          <a:bodyPr/>
          <a:lstStyle/>
          <a:p>
            <a:pPr>
              <a:defRPr/>
            </a:pPr>
            <a:fld id="{8E7D8DF7-306A-4B3E-B7B8-8CD33C9A506E}" type="slidenum">
              <a:rPr lang="zh-TW" altLang="en-US"/>
              <a:pPr>
                <a:defRPr/>
              </a:pPr>
              <a:t>29</a:t>
            </a:fld>
            <a:endParaRPr lang="zh-TW" altLang="en-US"/>
          </a:p>
        </p:txBody>
      </p:sp>
      <p:sp>
        <p:nvSpPr>
          <p:cNvPr id="44034" name="矩形 3"/>
          <p:cNvSpPr>
            <a:spLocks noChangeArrowheads="1"/>
          </p:cNvSpPr>
          <p:nvPr/>
        </p:nvSpPr>
        <p:spPr bwMode="auto">
          <a:xfrm>
            <a:off x="539750" y="1341438"/>
            <a:ext cx="8135938" cy="5311775"/>
          </a:xfrm>
          <a:prstGeom prst="rect">
            <a:avLst/>
          </a:prstGeom>
          <a:noFill/>
          <a:ln w="9525">
            <a:noFill/>
            <a:miter lim="800000"/>
            <a:headEnd/>
            <a:tailEnd/>
          </a:ln>
        </p:spPr>
        <p:txBody>
          <a:bodyPr>
            <a:spAutoFit/>
          </a:bodyPr>
          <a:lstStyle/>
          <a:p>
            <a:pPr marL="273050" indent="-273050" eaLnBrk="0" hangingPunct="0">
              <a:spcBef>
                <a:spcPct val="20000"/>
              </a:spcBef>
              <a:buClr>
                <a:srgbClr val="0000CC"/>
              </a:buClr>
              <a:buSzPct val="85000"/>
              <a:buFont typeface="Wingdings" pitchFamily="2" charset="2"/>
              <a:buChar char="n"/>
            </a:pPr>
            <a:r>
              <a:rPr kumimoji="0" lang="en-US" altLang="zh-TW" sz="2800" b="1">
                <a:solidFill>
                  <a:srgbClr val="000000"/>
                </a:solidFill>
                <a:latin typeface="Times New Roman" pitchFamily="18" charset="0"/>
                <a:ea typeface="標楷體" pitchFamily="65" charset="-120"/>
              </a:rPr>
              <a:t>102</a:t>
            </a:r>
            <a:r>
              <a:rPr kumimoji="0" lang="zh-TW" altLang="en-US" sz="2800" b="1">
                <a:solidFill>
                  <a:srgbClr val="000000"/>
                </a:solidFill>
                <a:latin typeface="Times New Roman" pitchFamily="18" charset="0"/>
                <a:ea typeface="標楷體" pitchFamily="65" charset="-120"/>
              </a:rPr>
              <a:t>年</a:t>
            </a:r>
            <a:r>
              <a:rPr kumimoji="0" lang="en-US" altLang="zh-TW" sz="2800" b="1">
                <a:solidFill>
                  <a:srgbClr val="000000"/>
                </a:solidFill>
                <a:latin typeface="Times New Roman" pitchFamily="18" charset="0"/>
                <a:ea typeface="標楷體" pitchFamily="65" charset="-120"/>
              </a:rPr>
              <a:t>10</a:t>
            </a:r>
            <a:r>
              <a:rPr kumimoji="0" lang="zh-TW" altLang="en-US" sz="2800" b="1">
                <a:solidFill>
                  <a:srgbClr val="000000"/>
                </a:solidFill>
                <a:latin typeface="Times New Roman" pitchFamily="18" charset="0"/>
                <a:ea typeface="標楷體" pitchFamily="65" charset="-120"/>
              </a:rPr>
              <a:t>月</a:t>
            </a:r>
            <a:r>
              <a:rPr kumimoji="0" lang="en-US" altLang="zh-TW" sz="2800" b="1">
                <a:solidFill>
                  <a:srgbClr val="000000"/>
                </a:solidFill>
                <a:latin typeface="Times New Roman" pitchFamily="18" charset="0"/>
                <a:ea typeface="標楷體" pitchFamily="65" charset="-120"/>
              </a:rPr>
              <a:t>17</a:t>
            </a:r>
            <a:r>
              <a:rPr kumimoji="0" lang="zh-TW" altLang="en-US" sz="2800" b="1">
                <a:solidFill>
                  <a:srgbClr val="000000"/>
                </a:solidFill>
                <a:latin typeface="Times New Roman" pitchFamily="18" charset="0"/>
                <a:ea typeface="標楷體" pitchFamily="65" charset="-120"/>
              </a:rPr>
              <a:t>日</a:t>
            </a:r>
            <a:r>
              <a:rPr kumimoji="0" lang="zh-TW" altLang="en-US" sz="2800" b="1">
                <a:latin typeface="Times New Roman" pitchFamily="18" charset="0"/>
                <a:ea typeface="標楷體" pitchFamily="65" charset="-120"/>
              </a:rPr>
              <a:t>本部</a:t>
            </a:r>
            <a:r>
              <a:rPr kumimoji="0" lang="zh-TW" altLang="en-US" sz="2800" b="1">
                <a:solidFill>
                  <a:srgbClr val="000000"/>
                </a:solidFill>
                <a:latin typeface="Times New Roman" pitchFamily="18" charset="0"/>
                <a:ea typeface="標楷體" pitchFamily="65" charset="-120"/>
              </a:rPr>
              <a:t>發文衛生局，加強稽查油品標示「</a:t>
            </a:r>
            <a:r>
              <a:rPr kumimoji="0" lang="en-US" altLang="zh-TW" sz="2800" b="1">
                <a:solidFill>
                  <a:srgbClr val="000000"/>
                </a:solidFill>
                <a:latin typeface="Times New Roman" pitchFamily="18" charset="0"/>
                <a:ea typeface="標楷體" pitchFamily="65" charset="-120"/>
              </a:rPr>
              <a:t>100%</a:t>
            </a:r>
            <a:r>
              <a:rPr kumimoji="0" lang="zh-TW" altLang="en-US" sz="2800" b="1">
                <a:solidFill>
                  <a:srgbClr val="000000"/>
                </a:solidFill>
                <a:latin typeface="Times New Roman" pitchFamily="18" charset="0"/>
                <a:ea typeface="標楷體" pitchFamily="65" charset="-120"/>
              </a:rPr>
              <a:t>」之製造及分裝工廠。</a:t>
            </a:r>
            <a:endParaRPr kumimoji="0" lang="en-US" altLang="zh-TW" sz="2800" b="1">
              <a:solidFill>
                <a:srgbClr val="000000"/>
              </a:solidFill>
              <a:latin typeface="Times New Roman" pitchFamily="18" charset="0"/>
              <a:ea typeface="標楷體" pitchFamily="65" charset="-120"/>
            </a:endParaRPr>
          </a:p>
          <a:p>
            <a:pPr marL="742950" lvl="1" indent="-285750" eaLnBrk="0" hangingPunct="0">
              <a:spcBef>
                <a:spcPct val="20000"/>
              </a:spcBef>
              <a:buClr>
                <a:srgbClr val="FF0000"/>
              </a:buClr>
              <a:buSzPct val="100000"/>
              <a:buFont typeface="Wingdings" pitchFamily="2" charset="2"/>
              <a:buChar char="u"/>
            </a:pPr>
            <a:r>
              <a:rPr kumimoji="0" lang="zh-TW" altLang="en-US" sz="2200">
                <a:solidFill>
                  <a:srgbClr val="000000"/>
                </a:solidFill>
                <a:latin typeface="Times New Roman" pitchFamily="18" charset="0"/>
                <a:ea typeface="標楷體" pitchFamily="65" charset="-120"/>
              </a:rPr>
              <a:t>查察產品配方、 製程、 標示、 倉儲、原料進貨、成品出貨紀錄等，是否有攙偽或添加食品添加物等違反食品衛生管理法相關規定之情事。目前食用油工廠</a:t>
            </a:r>
            <a:r>
              <a:rPr kumimoji="0" lang="en-US" altLang="zh-TW" sz="2200">
                <a:solidFill>
                  <a:srgbClr val="000000"/>
                </a:solidFill>
                <a:latin typeface="Times New Roman" pitchFamily="18" charset="0"/>
                <a:ea typeface="標楷體" pitchFamily="65" charset="-120"/>
              </a:rPr>
              <a:t>(</a:t>
            </a:r>
            <a:r>
              <a:rPr kumimoji="0" lang="zh-TW" altLang="en-US" sz="2200">
                <a:solidFill>
                  <a:srgbClr val="000000"/>
                </a:solidFill>
                <a:latin typeface="Times New Roman" pitchFamily="18" charset="0"/>
                <a:ea typeface="標楷體" pitchFamily="65" charset="-120"/>
              </a:rPr>
              <a:t>含分裝</a:t>
            </a:r>
            <a:r>
              <a:rPr kumimoji="0" lang="en-US" altLang="zh-TW" sz="2200">
                <a:solidFill>
                  <a:srgbClr val="000000"/>
                </a:solidFill>
                <a:latin typeface="Times New Roman" pitchFamily="18" charset="0"/>
                <a:ea typeface="標楷體" pitchFamily="65" charset="-120"/>
              </a:rPr>
              <a:t>)</a:t>
            </a:r>
            <a:r>
              <a:rPr kumimoji="0" lang="zh-TW" altLang="en-US" sz="2200">
                <a:solidFill>
                  <a:srgbClr val="000000"/>
                </a:solidFill>
                <a:latin typeface="Times New Roman" pitchFamily="18" charset="0"/>
                <a:ea typeface="標楷體" pitchFamily="65" charset="-120"/>
              </a:rPr>
              <a:t>共</a:t>
            </a:r>
            <a:r>
              <a:rPr kumimoji="0" lang="en-US" altLang="zh-TW" sz="2200">
                <a:solidFill>
                  <a:srgbClr val="000000"/>
                </a:solidFill>
                <a:latin typeface="Times New Roman" pitchFamily="18" charset="0"/>
                <a:ea typeface="標楷體" pitchFamily="65" charset="-120"/>
              </a:rPr>
              <a:t>163</a:t>
            </a:r>
            <a:r>
              <a:rPr kumimoji="0" lang="zh-TW" altLang="en-US" sz="2200">
                <a:solidFill>
                  <a:srgbClr val="000000"/>
                </a:solidFill>
                <a:latin typeface="Times New Roman" pitchFamily="18" charset="0"/>
                <a:ea typeface="標楷體" pitchFamily="65" charset="-120"/>
              </a:rPr>
              <a:t>家。</a:t>
            </a:r>
            <a:endParaRPr kumimoji="0" lang="en-US" altLang="zh-TW" sz="2200">
              <a:solidFill>
                <a:srgbClr val="000000"/>
              </a:solidFill>
              <a:latin typeface="Times New Roman" pitchFamily="18" charset="0"/>
              <a:ea typeface="標楷體" pitchFamily="65" charset="-120"/>
            </a:endParaRPr>
          </a:p>
          <a:p>
            <a:pPr marL="273050" indent="-273050" eaLnBrk="0" hangingPunct="0">
              <a:spcBef>
                <a:spcPct val="20000"/>
              </a:spcBef>
              <a:buClr>
                <a:srgbClr val="0000CC"/>
              </a:buClr>
              <a:buSzPct val="85000"/>
              <a:buFont typeface="Wingdings" pitchFamily="2" charset="2"/>
              <a:buChar char="n"/>
            </a:pPr>
            <a:r>
              <a:rPr kumimoji="0" lang="en-US" altLang="zh-TW" sz="2800" b="1">
                <a:solidFill>
                  <a:srgbClr val="000000"/>
                </a:solidFill>
                <a:latin typeface="Times New Roman" pitchFamily="18" charset="0"/>
                <a:ea typeface="標楷體" pitchFamily="65" charset="-120"/>
              </a:rPr>
              <a:t>102</a:t>
            </a:r>
            <a:r>
              <a:rPr kumimoji="0" lang="zh-TW" altLang="en-US" sz="2800" b="1">
                <a:solidFill>
                  <a:srgbClr val="000000"/>
                </a:solidFill>
                <a:latin typeface="Times New Roman" pitchFamily="18" charset="0"/>
                <a:ea typeface="標楷體" pitchFamily="65" charset="-120"/>
              </a:rPr>
              <a:t>年</a:t>
            </a:r>
            <a:r>
              <a:rPr kumimoji="0" lang="en-US" altLang="zh-TW" sz="2800" b="1">
                <a:solidFill>
                  <a:srgbClr val="000000"/>
                </a:solidFill>
                <a:latin typeface="Times New Roman" pitchFamily="18" charset="0"/>
                <a:ea typeface="標楷體" pitchFamily="65" charset="-120"/>
              </a:rPr>
              <a:t>10</a:t>
            </a:r>
            <a:r>
              <a:rPr kumimoji="0" lang="zh-TW" altLang="en-US" sz="2800" b="1">
                <a:solidFill>
                  <a:srgbClr val="000000"/>
                </a:solidFill>
                <a:latin typeface="Times New Roman" pitchFamily="18" charset="0"/>
                <a:ea typeface="標楷體" pitchFamily="65" charset="-120"/>
              </a:rPr>
              <a:t>月</a:t>
            </a:r>
            <a:r>
              <a:rPr kumimoji="0" lang="en-US" altLang="zh-TW" sz="2800" b="1">
                <a:solidFill>
                  <a:srgbClr val="000000"/>
                </a:solidFill>
                <a:latin typeface="Times New Roman" pitchFamily="18" charset="0"/>
                <a:ea typeface="標楷體" pitchFamily="65" charset="-120"/>
              </a:rPr>
              <a:t>18</a:t>
            </a:r>
            <a:r>
              <a:rPr kumimoji="0" lang="zh-TW" altLang="en-US" sz="2800" b="1">
                <a:solidFill>
                  <a:srgbClr val="000000"/>
                </a:solidFill>
                <a:latin typeface="Times New Roman" pitchFamily="18" charset="0"/>
                <a:ea typeface="標楷體" pitchFamily="65" charset="-120"/>
              </a:rPr>
              <a:t>日本部通函食用油品公協會及業者，應依法標示及符合衛生管理法規範。</a:t>
            </a:r>
            <a:endParaRPr kumimoji="0" lang="en-US" altLang="zh-TW" sz="2800" b="1">
              <a:solidFill>
                <a:srgbClr val="000000"/>
              </a:solidFill>
              <a:latin typeface="Times New Roman" pitchFamily="18" charset="0"/>
              <a:ea typeface="標楷體" pitchFamily="65" charset="-120"/>
            </a:endParaRPr>
          </a:p>
          <a:p>
            <a:pPr marL="273050" indent="-273050" eaLnBrk="0" hangingPunct="0">
              <a:spcBef>
                <a:spcPct val="20000"/>
              </a:spcBef>
              <a:buClr>
                <a:srgbClr val="0000CC"/>
              </a:buClr>
              <a:buSzPct val="85000"/>
              <a:buFont typeface="Wingdings" pitchFamily="2" charset="2"/>
              <a:buChar char="n"/>
            </a:pPr>
            <a:r>
              <a:rPr kumimoji="0" lang="en-US" altLang="zh-TW" sz="2800" b="1">
                <a:solidFill>
                  <a:srgbClr val="000000"/>
                </a:solidFill>
                <a:latin typeface="Times New Roman" pitchFamily="18" charset="0"/>
                <a:ea typeface="標楷體" pitchFamily="65" charset="-120"/>
              </a:rPr>
              <a:t>102</a:t>
            </a:r>
            <a:r>
              <a:rPr kumimoji="0" lang="zh-TW" altLang="en-US" sz="2800" b="1">
                <a:solidFill>
                  <a:srgbClr val="000000"/>
                </a:solidFill>
                <a:latin typeface="Times New Roman" pitchFamily="18" charset="0"/>
                <a:ea typeface="標楷體" pitchFamily="65" charset="-120"/>
              </a:rPr>
              <a:t>年</a:t>
            </a:r>
            <a:r>
              <a:rPr kumimoji="0" lang="en-US" altLang="zh-TW" sz="2800" b="1">
                <a:solidFill>
                  <a:srgbClr val="000000"/>
                </a:solidFill>
                <a:latin typeface="Times New Roman" pitchFamily="18" charset="0"/>
                <a:ea typeface="標楷體" pitchFamily="65" charset="-120"/>
              </a:rPr>
              <a:t>10</a:t>
            </a:r>
            <a:r>
              <a:rPr kumimoji="0" lang="zh-TW" altLang="en-US" sz="2800" b="1">
                <a:solidFill>
                  <a:srgbClr val="000000"/>
                </a:solidFill>
                <a:latin typeface="Times New Roman" pitchFamily="18" charset="0"/>
                <a:ea typeface="標楷體" pitchFamily="65" charset="-120"/>
              </a:rPr>
              <a:t>月</a:t>
            </a:r>
            <a:r>
              <a:rPr kumimoji="0" lang="en-US" altLang="zh-TW" sz="2800" b="1">
                <a:solidFill>
                  <a:srgbClr val="000000"/>
                </a:solidFill>
                <a:latin typeface="Times New Roman" pitchFamily="18" charset="0"/>
                <a:ea typeface="標楷體" pitchFamily="65" charset="-120"/>
              </a:rPr>
              <a:t>18</a:t>
            </a:r>
            <a:r>
              <a:rPr kumimoji="0" lang="zh-TW" altLang="en-US" sz="2800" b="1">
                <a:solidFill>
                  <a:srgbClr val="000000"/>
                </a:solidFill>
                <a:latin typeface="Times New Roman" pitchFamily="18" charset="0"/>
                <a:ea typeface="標楷體" pitchFamily="65" charset="-120"/>
              </a:rPr>
              <a:t>日本部至北、中、南、東之大賣場、 超市、販售商店等，抽驗宣稱</a:t>
            </a:r>
            <a:r>
              <a:rPr kumimoji="0" lang="en-US" altLang="zh-TW" sz="2800" b="1">
                <a:solidFill>
                  <a:srgbClr val="000000"/>
                </a:solidFill>
                <a:latin typeface="Times New Roman" pitchFamily="18" charset="0"/>
                <a:ea typeface="標楷體" pitchFamily="65" charset="-120"/>
              </a:rPr>
              <a:t>100%</a:t>
            </a:r>
            <a:r>
              <a:rPr kumimoji="0" lang="zh-TW" altLang="en-US" sz="2800" b="1">
                <a:solidFill>
                  <a:srgbClr val="000000"/>
                </a:solidFill>
                <a:latin typeface="Times New Roman" pitchFamily="18" charset="0"/>
                <a:ea typeface="標楷體" pitchFamily="65" charset="-120"/>
              </a:rPr>
              <a:t>或純食用油，比對其產品配方，以判定真偽。 </a:t>
            </a:r>
            <a:endParaRPr kumimoji="0" lang="en-US" altLang="zh-TW" sz="2800" b="1">
              <a:solidFill>
                <a:srgbClr val="000000"/>
              </a:solidFill>
              <a:latin typeface="Times New Roman" pitchFamily="18" charset="0"/>
              <a:ea typeface="標楷體" pitchFamily="65" charset="-120"/>
            </a:endParaRPr>
          </a:p>
          <a:p>
            <a:pPr marL="273050" indent="-273050" eaLnBrk="0" hangingPunct="0">
              <a:spcBef>
                <a:spcPct val="20000"/>
              </a:spcBef>
              <a:buClr>
                <a:srgbClr val="0000CC"/>
              </a:buClr>
              <a:buSzPct val="85000"/>
              <a:buFont typeface="Wingdings" pitchFamily="2" charset="2"/>
              <a:buChar char="n"/>
            </a:pPr>
            <a:r>
              <a:rPr kumimoji="0" lang="zh-TW" altLang="en-US" sz="2800" b="1">
                <a:solidFill>
                  <a:srgbClr val="000000"/>
                </a:solidFill>
                <a:latin typeface="Times New Roman" pitchFamily="18" charset="0"/>
                <a:ea typeface="標楷體" pitchFamily="65" charset="-120"/>
              </a:rPr>
              <a:t>至今</a:t>
            </a:r>
            <a:r>
              <a:rPr kumimoji="0" lang="en-US" altLang="zh-TW" sz="2800" b="1">
                <a:solidFill>
                  <a:srgbClr val="000000"/>
                </a:solidFill>
                <a:latin typeface="Times New Roman" pitchFamily="18" charset="0"/>
                <a:ea typeface="標楷體" pitchFamily="65" charset="-120"/>
              </a:rPr>
              <a:t>(10/19)</a:t>
            </a:r>
            <a:r>
              <a:rPr kumimoji="0" lang="zh-TW" altLang="en-US" sz="2800" b="1">
                <a:solidFill>
                  <a:srgbClr val="000000"/>
                </a:solidFill>
                <a:latin typeface="Times New Roman" pitchFamily="18" charset="0"/>
                <a:ea typeface="標楷體" pitchFamily="65" charset="-120"/>
              </a:rPr>
              <a:t>本部已接獲衛生機關抽驗</a:t>
            </a:r>
            <a:r>
              <a:rPr kumimoji="0" lang="en-US" altLang="zh-TW" sz="2800" b="1">
                <a:solidFill>
                  <a:srgbClr val="000000"/>
                </a:solidFill>
                <a:latin typeface="Times New Roman" pitchFamily="18" charset="0"/>
                <a:ea typeface="標楷體" pitchFamily="65" charset="-120"/>
              </a:rPr>
              <a:t>89</a:t>
            </a:r>
            <a:r>
              <a:rPr kumimoji="0" lang="zh-TW" altLang="en-US" sz="2800" b="1">
                <a:solidFill>
                  <a:srgbClr val="000000"/>
                </a:solidFill>
                <a:latin typeface="Times New Roman" pitchFamily="18" charset="0"/>
                <a:ea typeface="標楷體" pitchFamily="65" charset="-120"/>
              </a:rPr>
              <a:t>件油品檢體。</a:t>
            </a:r>
            <a:endParaRPr kumimoji="0" lang="en-US" altLang="zh-TW" sz="2800" b="1">
              <a:solidFill>
                <a:srgbClr val="000000"/>
              </a:solidFill>
              <a:latin typeface="Times New Roman" pitchFamily="18" charset="0"/>
              <a:ea typeface="標楷體" pitchFamily="65" charset="-120"/>
            </a:endParaRPr>
          </a:p>
        </p:txBody>
      </p:sp>
      <p:sp>
        <p:nvSpPr>
          <p:cNvPr id="44035" name="標題 1"/>
          <p:cNvSpPr txBox="1">
            <a:spLocks/>
          </p:cNvSpPr>
          <p:nvPr/>
        </p:nvSpPr>
        <p:spPr bwMode="auto">
          <a:xfrm>
            <a:off x="341313" y="400050"/>
            <a:ext cx="8534400" cy="725488"/>
          </a:xfrm>
          <a:prstGeom prst="rect">
            <a:avLst/>
          </a:prstGeom>
          <a:noFill/>
          <a:ln w="9525">
            <a:noFill/>
            <a:miter lim="800000"/>
            <a:headEnd/>
            <a:tailEnd/>
          </a:ln>
        </p:spPr>
        <p:txBody>
          <a:bodyPr/>
          <a:lstStyle/>
          <a:p>
            <a:pPr algn="ctr"/>
            <a:r>
              <a:rPr kumimoji="0" lang="zh-TW" altLang="en-US" sz="4400" b="1">
                <a:solidFill>
                  <a:srgbClr val="0000CC"/>
                </a:solidFill>
                <a:latin typeface="Constantia" pitchFamily="18" charset="0"/>
                <a:ea typeface="標楷體" pitchFamily="65" charset="-120"/>
              </a:rPr>
              <a:t>目前執行情形</a:t>
            </a:r>
            <a:r>
              <a:rPr kumimoji="0" lang="zh-TW" altLang="en-US" sz="4400" b="1">
                <a:solidFill>
                  <a:srgbClr val="0000CC"/>
                </a:solidFill>
                <a:latin typeface="Times New Roman" pitchFamily="18" charset="0"/>
                <a:ea typeface="標楷體" pitchFamily="65" charset="-120"/>
                <a:cs typeface="Times New Roman" pitchFamily="18" charset="0"/>
              </a:rPr>
              <a:t>（</a:t>
            </a:r>
            <a:r>
              <a:rPr kumimoji="0" lang="en-US" altLang="zh-TW" sz="4400" b="1">
                <a:solidFill>
                  <a:srgbClr val="0000CC"/>
                </a:solidFill>
                <a:latin typeface="Times New Roman" pitchFamily="18" charset="0"/>
                <a:ea typeface="標楷體" pitchFamily="65" charset="-120"/>
                <a:cs typeface="Times New Roman" pitchFamily="18" charset="0"/>
              </a:rPr>
              <a:t>2/2</a:t>
            </a:r>
            <a:r>
              <a:rPr kumimoji="0" lang="zh-TW" altLang="en-US" sz="4400" b="1">
                <a:solidFill>
                  <a:srgbClr val="0000CC"/>
                </a:solidFill>
                <a:latin typeface="Times New Roman" pitchFamily="18" charset="0"/>
                <a:ea typeface="標楷體" pitchFamily="65" charset="-120"/>
                <a:cs typeface="Times New Roman" pitchFamily="18" charset="0"/>
              </a:rPr>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標題 1"/>
          <p:cNvSpPr>
            <a:spLocks noGrp="1"/>
          </p:cNvSpPr>
          <p:nvPr>
            <p:ph type="title"/>
          </p:nvPr>
        </p:nvSpPr>
        <p:spPr>
          <a:xfrm>
            <a:off x="611188" y="0"/>
            <a:ext cx="8677275" cy="1125538"/>
          </a:xfrm>
        </p:spPr>
        <p:txBody>
          <a:bodyPr/>
          <a:lstStyle/>
          <a:p>
            <a:r>
              <a:rPr lang="zh-TW" altLang="en-US" sz="2600" smtClean="0"/>
              <a:t>彰化縣衛生局決定依新修正的食品衛生管理法，對大統長基食品廠一案一罰，至少開罰</a:t>
            </a:r>
            <a:r>
              <a:rPr lang="en-US" altLang="zh-TW" sz="2600" smtClean="0"/>
              <a:t>2,860</a:t>
            </a:r>
            <a:r>
              <a:rPr lang="zh-TW" altLang="en-US" sz="2600" smtClean="0"/>
              <a:t>萬元，並勒全面停工</a:t>
            </a:r>
          </a:p>
        </p:txBody>
      </p:sp>
      <p:graphicFrame>
        <p:nvGraphicFramePr>
          <p:cNvPr id="5" name="內容版面配置區 3"/>
          <p:cNvGraphicFramePr>
            <a:graphicFrameLocks noGrp="1"/>
          </p:cNvGraphicFramePr>
          <p:nvPr>
            <p:ph idx="1"/>
          </p:nvPr>
        </p:nvGraphicFramePr>
        <p:xfrm>
          <a:off x="179388" y="1057275"/>
          <a:ext cx="8713787" cy="5791200"/>
        </p:xfrm>
        <a:graphic>
          <a:graphicData uri="http://schemas.openxmlformats.org/drawingml/2006/table">
            <a:tbl>
              <a:tblPr firstRow="1" bandRow="1">
                <a:tableStyleId>{5C22544A-7EE6-4342-B048-85BDC9FD1C3A}</a:tableStyleId>
              </a:tblPr>
              <a:tblGrid>
                <a:gridCol w="1728192"/>
                <a:gridCol w="1512168"/>
                <a:gridCol w="3744416"/>
                <a:gridCol w="1728192"/>
              </a:tblGrid>
              <a:tr h="651462">
                <a:tc>
                  <a:txBody>
                    <a:bodyPr/>
                    <a:lstStyle/>
                    <a:p>
                      <a:r>
                        <a:rPr lang="zh-TW" altLang="en-US" sz="2000" b="1" baseline="0" dirty="0" smtClean="0">
                          <a:latin typeface="Times New Roman" panose="02020603050405020304" pitchFamily="18" charset="0"/>
                          <a:ea typeface="標楷體" panose="03000509000000000000" pitchFamily="65" charset="-120"/>
                        </a:rPr>
                        <a:t>違規態樣</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zh-TW" altLang="en-US" sz="2000" b="1" baseline="0" dirty="0" smtClean="0">
                          <a:latin typeface="Times New Roman" panose="02020603050405020304" pitchFamily="18" charset="0"/>
                          <a:ea typeface="標楷體" panose="03000509000000000000" pitchFamily="65" charset="-120"/>
                        </a:rPr>
                        <a:t>違反食管法之條文</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pPr algn="ctr"/>
                      <a:r>
                        <a:rPr lang="zh-TW" altLang="en-US" sz="2000" b="1" baseline="0" dirty="0" smtClean="0">
                          <a:latin typeface="Times New Roman" panose="02020603050405020304" pitchFamily="18" charset="0"/>
                          <a:ea typeface="標楷體" panose="03000509000000000000" pitchFamily="65" charset="-120"/>
                        </a:rPr>
                        <a:t>罰則</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zh-TW" altLang="en-US" sz="2000" b="1" kern="1200" baseline="0" dirty="0" smtClean="0">
                          <a:solidFill>
                            <a:schemeClr val="lt1"/>
                          </a:solidFill>
                          <a:latin typeface="Times New Roman" panose="02020603050405020304" pitchFamily="18" charset="0"/>
                          <a:ea typeface="標楷體" panose="03000509000000000000" pitchFamily="65" charset="-120"/>
                          <a:cs typeface="+mn-cs"/>
                        </a:rPr>
                        <a:t>罰鍰金額</a:t>
                      </a:r>
                      <a:endParaRPr lang="zh-TW" altLang="en-US" sz="2000" b="1" kern="1200" baseline="0" dirty="0">
                        <a:solidFill>
                          <a:schemeClr val="lt1"/>
                        </a:solidFill>
                        <a:latin typeface="Times New Roman" panose="02020603050405020304" pitchFamily="18" charset="0"/>
                        <a:ea typeface="標楷體" panose="03000509000000000000" pitchFamily="65" charset="-120"/>
                        <a:cs typeface="+mn-cs"/>
                      </a:endParaRPr>
                    </a:p>
                  </a:txBody>
                  <a:tcPr/>
                </a:tc>
              </a:tr>
              <a:tr h="1105749">
                <a:tc>
                  <a:txBody>
                    <a:bodyPr/>
                    <a:lstStyle/>
                    <a:p>
                      <a:r>
                        <a:rPr lang="zh-TW" altLang="zh-TW" sz="2000" b="1" kern="1200" baseline="0" dirty="0" smtClean="0">
                          <a:effectLst/>
                          <a:latin typeface="Times New Roman" panose="02020603050405020304" pitchFamily="18" charset="0"/>
                          <a:ea typeface="標楷體" panose="03000509000000000000" pitchFamily="65" charset="-120"/>
                        </a:rPr>
                        <a:t>摻雜其他油品混充</a:t>
                      </a:r>
                      <a:r>
                        <a:rPr lang="zh-TW" altLang="en-US" sz="2000" b="1" kern="1200" baseline="0" dirty="0" smtClean="0">
                          <a:effectLst/>
                          <a:latin typeface="Times New Roman" panose="02020603050405020304" pitchFamily="18" charset="0"/>
                          <a:ea typeface="標楷體" panose="03000509000000000000" pitchFamily="65" charset="-120"/>
                        </a:rPr>
                        <a:t>，或添加食品添加物未予誠實標示</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zh-TW" altLang="zh-TW" sz="2000" b="1" kern="1200" baseline="0" dirty="0" smtClean="0">
                          <a:effectLst/>
                          <a:latin typeface="Times New Roman" panose="02020603050405020304" pitchFamily="18" charset="0"/>
                          <a:ea typeface="標楷體" panose="03000509000000000000" pitchFamily="65" charset="-120"/>
                        </a:rPr>
                        <a:t>第</a:t>
                      </a:r>
                      <a:r>
                        <a:rPr lang="en-US" altLang="zh-TW" sz="2000" b="1" kern="1200" baseline="0" dirty="0" smtClean="0">
                          <a:effectLst/>
                          <a:latin typeface="Times New Roman" panose="02020603050405020304" pitchFamily="18" charset="0"/>
                          <a:ea typeface="標楷體" panose="03000509000000000000" pitchFamily="65" charset="-120"/>
                        </a:rPr>
                        <a:t>28</a:t>
                      </a:r>
                      <a:r>
                        <a:rPr lang="zh-TW" altLang="zh-TW" sz="2000" b="1" kern="1200" baseline="0" dirty="0" smtClean="0">
                          <a:effectLst/>
                          <a:latin typeface="Times New Roman" panose="02020603050405020304" pitchFamily="18" charset="0"/>
                          <a:ea typeface="標楷體" panose="03000509000000000000" pitchFamily="65" charset="-120"/>
                        </a:rPr>
                        <a:t>條</a:t>
                      </a:r>
                      <a:r>
                        <a:rPr lang="zh-TW" altLang="en-US" sz="2000" b="1" kern="1200" baseline="0" dirty="0" smtClean="0">
                          <a:effectLst/>
                          <a:latin typeface="Times New Roman" panose="02020603050405020304" pitchFamily="18" charset="0"/>
                          <a:ea typeface="標楷體" panose="03000509000000000000" pitchFamily="65" charset="-120"/>
                        </a:rPr>
                        <a:t>之標示不實</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zh-TW" altLang="en-US" sz="2000" b="1" kern="1200" baseline="0" dirty="0" smtClean="0">
                          <a:effectLst/>
                          <a:latin typeface="Times New Roman" panose="02020603050405020304" pitchFamily="18" charset="0"/>
                          <a:ea typeface="標楷體" panose="03000509000000000000" pitchFamily="65" charset="-120"/>
                        </a:rPr>
                        <a:t>罰</a:t>
                      </a:r>
                      <a:r>
                        <a:rPr lang="en-US" altLang="zh-TW" sz="2000" b="1" kern="1200" baseline="0" dirty="0" smtClean="0">
                          <a:effectLst/>
                          <a:latin typeface="Times New Roman" panose="02020603050405020304" pitchFamily="18" charset="0"/>
                          <a:ea typeface="標楷體" panose="03000509000000000000" pitchFamily="65" charset="-120"/>
                        </a:rPr>
                        <a:t>4-20</a:t>
                      </a:r>
                      <a:r>
                        <a:rPr lang="zh-TW" altLang="zh-TW" sz="2000" b="1" kern="1200" baseline="0" dirty="0" smtClean="0">
                          <a:effectLst/>
                          <a:latin typeface="Times New Roman" panose="02020603050405020304" pitchFamily="18" charset="0"/>
                          <a:ea typeface="標楷體" panose="03000509000000000000" pitchFamily="65" charset="-120"/>
                        </a:rPr>
                        <a:t>萬元</a:t>
                      </a:r>
                      <a:r>
                        <a:rPr lang="en-US" altLang="zh-TW" sz="2000" b="1" kern="1200" baseline="0" dirty="0" smtClean="0">
                          <a:effectLst/>
                          <a:latin typeface="Times New Roman" panose="02020603050405020304" pitchFamily="18" charset="0"/>
                          <a:ea typeface="標楷體" panose="03000509000000000000" pitchFamily="65" charset="-120"/>
                        </a:rPr>
                        <a:t>(</a:t>
                      </a:r>
                      <a:r>
                        <a:rPr lang="zh-TW" altLang="en-US" sz="2000" b="1" kern="1200" baseline="0" dirty="0" smtClean="0">
                          <a:effectLst/>
                          <a:latin typeface="Times New Roman" panose="02020603050405020304" pitchFamily="18" charset="0"/>
                          <a:ea typeface="標楷體" panose="03000509000000000000" pitchFamily="65" charset="-120"/>
                        </a:rPr>
                        <a:t>依第</a:t>
                      </a:r>
                      <a:r>
                        <a:rPr lang="en-US" altLang="zh-TW" sz="2000" b="1" kern="1200" baseline="0" dirty="0" smtClean="0">
                          <a:effectLst/>
                          <a:latin typeface="Times New Roman" panose="02020603050405020304" pitchFamily="18" charset="0"/>
                          <a:ea typeface="標楷體" panose="03000509000000000000" pitchFamily="65" charset="-120"/>
                        </a:rPr>
                        <a:t>45</a:t>
                      </a:r>
                      <a:r>
                        <a:rPr lang="zh-TW" altLang="en-US" sz="2000" b="1" kern="1200" baseline="0" dirty="0" smtClean="0">
                          <a:effectLst/>
                          <a:latin typeface="Times New Roman" panose="02020603050405020304" pitchFamily="18" charset="0"/>
                          <a:ea typeface="標楷體" panose="03000509000000000000" pitchFamily="65" charset="-120"/>
                        </a:rPr>
                        <a:t>條</a:t>
                      </a:r>
                      <a:r>
                        <a:rPr lang="en-US" altLang="zh-TW" sz="2000" b="1" kern="1200" baseline="0" dirty="0" smtClean="0">
                          <a:effectLst/>
                          <a:latin typeface="Times New Roman" panose="02020603050405020304" pitchFamily="18" charset="0"/>
                          <a:ea typeface="標楷體" panose="03000509000000000000" pitchFamily="65" charset="-120"/>
                        </a:rPr>
                        <a:t>)</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en-US" altLang="zh-TW" sz="2000" b="1" baseline="0" dirty="0" smtClean="0">
                          <a:solidFill>
                            <a:srgbClr val="FF0000"/>
                          </a:solidFill>
                          <a:latin typeface="Times New Roman" panose="02020603050405020304" pitchFamily="18" charset="0"/>
                          <a:ea typeface="標楷體" panose="03000509000000000000" pitchFamily="65" charset="-120"/>
                        </a:rPr>
                        <a:t>20</a:t>
                      </a:r>
                      <a:r>
                        <a:rPr lang="zh-TW" altLang="en-US" sz="2000" b="1" baseline="0" dirty="0" smtClean="0">
                          <a:solidFill>
                            <a:srgbClr val="FF0000"/>
                          </a:solidFill>
                          <a:latin typeface="Times New Roman" panose="02020603050405020304" pitchFamily="18" charset="0"/>
                          <a:ea typeface="標楷體" panose="03000509000000000000" pitchFamily="65" charset="-120"/>
                        </a:rPr>
                        <a:t>萬</a:t>
                      </a:r>
                      <a:r>
                        <a:rPr lang="en-US" altLang="zh-TW" sz="2000" b="1" baseline="0" dirty="0" smtClean="0">
                          <a:solidFill>
                            <a:srgbClr val="FF0000"/>
                          </a:solidFill>
                          <a:latin typeface="Times New Roman" panose="02020603050405020304" pitchFamily="18" charset="0"/>
                          <a:ea typeface="標楷體" panose="03000509000000000000" pitchFamily="65" charset="-120"/>
                        </a:rPr>
                        <a:t>/</a:t>
                      </a:r>
                      <a:r>
                        <a:rPr lang="zh-TW" altLang="en-US" sz="2000" b="1" baseline="0" dirty="0" smtClean="0">
                          <a:solidFill>
                            <a:srgbClr val="FF0000"/>
                          </a:solidFill>
                          <a:latin typeface="Times New Roman" panose="02020603050405020304" pitchFamily="18" charset="0"/>
                          <a:ea typeface="標楷體" panose="03000509000000000000" pitchFamily="65" charset="-120"/>
                        </a:rPr>
                        <a:t>件*</a:t>
                      </a:r>
                      <a:r>
                        <a:rPr lang="en-US" altLang="zh-TW" sz="2000" b="1" baseline="0" dirty="0" smtClean="0">
                          <a:solidFill>
                            <a:srgbClr val="FF0000"/>
                          </a:solidFill>
                          <a:latin typeface="Times New Roman" panose="02020603050405020304" pitchFamily="18" charset="0"/>
                          <a:ea typeface="標楷體" panose="03000509000000000000" pitchFamily="65" charset="-120"/>
                        </a:rPr>
                        <a:t>43</a:t>
                      </a:r>
                      <a:r>
                        <a:rPr lang="zh-TW" altLang="en-US" sz="2000" b="1" baseline="0" dirty="0" smtClean="0">
                          <a:solidFill>
                            <a:srgbClr val="FF0000"/>
                          </a:solidFill>
                          <a:latin typeface="Times New Roman" panose="02020603050405020304" pitchFamily="18" charset="0"/>
                          <a:ea typeface="標楷體" panose="03000509000000000000" pitchFamily="65" charset="-120"/>
                        </a:rPr>
                        <a:t>件</a:t>
                      </a:r>
                      <a:r>
                        <a:rPr lang="en-US" altLang="zh-TW" sz="2000" b="1" baseline="0" dirty="0" smtClean="0">
                          <a:solidFill>
                            <a:srgbClr val="FF0000"/>
                          </a:solidFill>
                          <a:latin typeface="Times New Roman" panose="02020603050405020304" pitchFamily="18" charset="0"/>
                          <a:ea typeface="標楷體" panose="03000509000000000000" pitchFamily="65" charset="-120"/>
                        </a:rPr>
                        <a:t>=860</a:t>
                      </a:r>
                      <a:r>
                        <a:rPr lang="zh-TW" altLang="en-US" sz="2000" b="1" baseline="0" dirty="0" smtClean="0">
                          <a:solidFill>
                            <a:srgbClr val="FF0000"/>
                          </a:solidFill>
                          <a:latin typeface="Times New Roman" panose="02020603050405020304" pitchFamily="18" charset="0"/>
                          <a:ea typeface="標楷體" panose="03000509000000000000" pitchFamily="65" charset="-120"/>
                        </a:rPr>
                        <a:t>萬</a:t>
                      </a:r>
                      <a:endParaRPr lang="zh-TW" altLang="en-US" sz="2000" b="1" baseline="0" dirty="0">
                        <a:solidFill>
                          <a:srgbClr val="FF0000"/>
                        </a:solidFill>
                        <a:latin typeface="Times New Roman" panose="02020603050405020304" pitchFamily="18" charset="0"/>
                        <a:ea typeface="標楷體" panose="03000509000000000000" pitchFamily="65" charset="-120"/>
                      </a:endParaRPr>
                    </a:p>
                  </a:txBody>
                  <a:tcPr/>
                </a:tc>
              </a:tr>
              <a:tr h="507620">
                <a:tc>
                  <a:txBody>
                    <a:bodyPr/>
                    <a:lstStyle/>
                    <a:p>
                      <a:r>
                        <a:rPr lang="zh-TW" altLang="zh-TW" sz="2000" b="1" kern="1200" baseline="0" dirty="0" smtClean="0">
                          <a:effectLst/>
                          <a:latin typeface="Times New Roman" panose="02020603050405020304" pitchFamily="18" charset="0"/>
                          <a:ea typeface="標楷體" panose="03000509000000000000" pitchFamily="65" charset="-120"/>
                        </a:rPr>
                        <a:t>銅葉綠素</a:t>
                      </a:r>
                      <a:r>
                        <a:rPr lang="zh-TW" altLang="en-US" sz="2000" b="1" kern="1200" baseline="0" dirty="0" smtClean="0">
                          <a:effectLst/>
                          <a:latin typeface="Times New Roman" panose="02020603050405020304" pitchFamily="18" charset="0"/>
                          <a:ea typeface="標楷體" panose="03000509000000000000" pitchFamily="65" charset="-120"/>
                        </a:rPr>
                        <a:t>非法</a:t>
                      </a:r>
                      <a:r>
                        <a:rPr lang="zh-TW" altLang="zh-TW" sz="2000" b="1" kern="1200" baseline="0" dirty="0" smtClean="0">
                          <a:effectLst/>
                          <a:latin typeface="Times New Roman" panose="02020603050405020304" pitchFamily="18" charset="0"/>
                          <a:ea typeface="標楷體" panose="03000509000000000000" pitchFamily="65" charset="-120"/>
                        </a:rPr>
                        <a:t>添加</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zh-TW" altLang="zh-TW" sz="2000" b="1" kern="1200" baseline="0" dirty="0" smtClean="0">
                          <a:effectLst/>
                          <a:latin typeface="Times New Roman" panose="02020603050405020304" pitchFamily="18" charset="0"/>
                          <a:ea typeface="標楷體" panose="03000509000000000000" pitchFamily="65" charset="-120"/>
                        </a:rPr>
                        <a:t>第</a:t>
                      </a:r>
                      <a:r>
                        <a:rPr lang="en-US" altLang="zh-TW" sz="2000" b="1" kern="1200" baseline="0" dirty="0" smtClean="0">
                          <a:effectLst/>
                          <a:latin typeface="Times New Roman" panose="02020603050405020304" pitchFamily="18" charset="0"/>
                          <a:ea typeface="標楷體" panose="03000509000000000000" pitchFamily="65" charset="-120"/>
                        </a:rPr>
                        <a:t>18</a:t>
                      </a:r>
                      <a:r>
                        <a:rPr lang="zh-TW" altLang="zh-TW" sz="2000" b="1" kern="1200" baseline="0" dirty="0" smtClean="0">
                          <a:effectLst/>
                          <a:latin typeface="Times New Roman" panose="02020603050405020304" pitchFamily="18" charset="0"/>
                          <a:ea typeface="標楷體" panose="03000509000000000000" pitchFamily="65" charset="-120"/>
                        </a:rPr>
                        <a:t>條</a:t>
                      </a:r>
                      <a:r>
                        <a:rPr lang="zh-TW" altLang="en-US" sz="2000" b="1" kern="1200" baseline="0" dirty="0" smtClean="0">
                          <a:effectLst/>
                          <a:latin typeface="Times New Roman" panose="02020603050405020304" pitchFamily="18" charset="0"/>
                          <a:ea typeface="標楷體" panose="03000509000000000000" pitchFamily="65" charset="-120"/>
                        </a:rPr>
                        <a:t>之使用範圍</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zh-TW" altLang="zh-TW" sz="2000" b="1" kern="1200" baseline="0" dirty="0" smtClean="0">
                          <a:effectLst/>
                          <a:latin typeface="Times New Roman" panose="02020603050405020304" pitchFamily="18" charset="0"/>
                          <a:ea typeface="標楷體" panose="03000509000000000000" pitchFamily="65" charset="-120"/>
                        </a:rPr>
                        <a:t>產品沒入銷毀，</a:t>
                      </a:r>
                      <a:r>
                        <a:rPr lang="zh-TW" altLang="en-US" sz="2000" b="1" kern="1200" baseline="0" dirty="0" smtClean="0">
                          <a:effectLst/>
                          <a:latin typeface="Times New Roman" panose="02020603050405020304" pitchFamily="18" charset="0"/>
                          <a:ea typeface="標楷體" panose="03000509000000000000" pitchFamily="65" charset="-120"/>
                        </a:rPr>
                        <a:t>罰</a:t>
                      </a:r>
                      <a:r>
                        <a:rPr lang="en-US" altLang="zh-TW" sz="2000" b="1" kern="1200" baseline="0" dirty="0" smtClean="0">
                          <a:effectLst/>
                          <a:latin typeface="Times New Roman" panose="02020603050405020304" pitchFamily="18" charset="0"/>
                          <a:ea typeface="標楷體" panose="03000509000000000000" pitchFamily="65" charset="-120"/>
                        </a:rPr>
                        <a:t>3-300</a:t>
                      </a:r>
                      <a:r>
                        <a:rPr lang="zh-TW" altLang="en-US" sz="2000" b="1" kern="1200" baseline="0" dirty="0" smtClean="0">
                          <a:effectLst/>
                          <a:latin typeface="Times New Roman" panose="02020603050405020304" pitchFamily="18" charset="0"/>
                          <a:ea typeface="標楷體" panose="03000509000000000000" pitchFamily="65" charset="-120"/>
                        </a:rPr>
                        <a:t>萬</a:t>
                      </a:r>
                      <a:r>
                        <a:rPr lang="en-US" altLang="zh-TW" sz="2000" b="1" kern="1200" baseline="0" dirty="0" smtClean="0">
                          <a:effectLst/>
                          <a:latin typeface="Times New Roman" panose="02020603050405020304" pitchFamily="18" charset="0"/>
                          <a:ea typeface="標楷體" panose="03000509000000000000" pitchFamily="65" charset="-120"/>
                        </a:rPr>
                        <a:t>(</a:t>
                      </a:r>
                      <a:r>
                        <a:rPr lang="zh-TW" altLang="en-US" sz="2000" b="1" kern="1200" baseline="0" dirty="0" smtClean="0">
                          <a:effectLst/>
                          <a:latin typeface="Times New Roman" panose="02020603050405020304" pitchFamily="18" charset="0"/>
                          <a:ea typeface="標楷體" panose="03000509000000000000" pitchFamily="65" charset="-120"/>
                        </a:rPr>
                        <a:t>依第</a:t>
                      </a:r>
                      <a:r>
                        <a:rPr lang="en-US" altLang="zh-TW" sz="2000" b="1" kern="1200" baseline="0" dirty="0" smtClean="0">
                          <a:effectLst/>
                          <a:latin typeface="Times New Roman" panose="02020603050405020304" pitchFamily="18" charset="0"/>
                          <a:ea typeface="標楷體" panose="03000509000000000000" pitchFamily="65" charset="-120"/>
                        </a:rPr>
                        <a:t>47</a:t>
                      </a:r>
                      <a:r>
                        <a:rPr lang="zh-TW" altLang="en-US" sz="2000" b="1" kern="1200" baseline="0" dirty="0" smtClean="0">
                          <a:effectLst/>
                          <a:latin typeface="Times New Roman" panose="02020603050405020304" pitchFamily="18" charset="0"/>
                          <a:ea typeface="標楷體" panose="03000509000000000000" pitchFamily="65" charset="-120"/>
                        </a:rPr>
                        <a:t>條</a:t>
                      </a:r>
                      <a:r>
                        <a:rPr lang="en-US" altLang="zh-TW" sz="2000" b="1" kern="1200" baseline="0" dirty="0" smtClean="0">
                          <a:effectLst/>
                          <a:latin typeface="Times New Roman" panose="02020603050405020304" pitchFamily="18" charset="0"/>
                          <a:ea typeface="標楷體" panose="03000509000000000000" pitchFamily="65" charset="-120"/>
                        </a:rPr>
                        <a:t>)</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en-US" altLang="zh-TW" sz="2000" b="1" baseline="0" dirty="0" smtClean="0">
                          <a:solidFill>
                            <a:srgbClr val="FF0000"/>
                          </a:solidFill>
                          <a:latin typeface="Times New Roman" panose="02020603050405020304" pitchFamily="18" charset="0"/>
                          <a:ea typeface="標楷體" panose="03000509000000000000" pitchFamily="65" charset="-120"/>
                        </a:rPr>
                        <a:t>10</a:t>
                      </a:r>
                      <a:r>
                        <a:rPr lang="zh-TW" altLang="en-US" sz="2000" b="1" baseline="0" dirty="0" smtClean="0">
                          <a:solidFill>
                            <a:srgbClr val="FF0000"/>
                          </a:solidFill>
                          <a:latin typeface="Times New Roman" panose="02020603050405020304" pitchFamily="18" charset="0"/>
                          <a:ea typeface="標楷體" panose="03000509000000000000" pitchFamily="65" charset="-120"/>
                        </a:rPr>
                        <a:t>萬</a:t>
                      </a:r>
                      <a:r>
                        <a:rPr lang="en-US" altLang="zh-TW" sz="2000" b="1" baseline="0" dirty="0" smtClean="0">
                          <a:solidFill>
                            <a:srgbClr val="FF0000"/>
                          </a:solidFill>
                          <a:latin typeface="Times New Roman" panose="02020603050405020304" pitchFamily="18" charset="0"/>
                          <a:ea typeface="標楷體" panose="03000509000000000000" pitchFamily="65" charset="-120"/>
                        </a:rPr>
                        <a:t>/</a:t>
                      </a:r>
                      <a:r>
                        <a:rPr lang="zh-TW" altLang="en-US" sz="2000" b="1" baseline="0" dirty="0" smtClean="0">
                          <a:solidFill>
                            <a:srgbClr val="FF0000"/>
                          </a:solidFill>
                          <a:latin typeface="Times New Roman" panose="02020603050405020304" pitchFamily="18" charset="0"/>
                          <a:ea typeface="標楷體" panose="03000509000000000000" pitchFamily="65" charset="-120"/>
                        </a:rPr>
                        <a:t>件*</a:t>
                      </a:r>
                      <a:r>
                        <a:rPr lang="en-US" altLang="zh-TW" sz="2000" b="1" baseline="0" dirty="0" smtClean="0">
                          <a:solidFill>
                            <a:srgbClr val="FF0000"/>
                          </a:solidFill>
                          <a:latin typeface="Times New Roman" panose="02020603050405020304" pitchFamily="18" charset="0"/>
                          <a:ea typeface="標楷體" panose="03000509000000000000" pitchFamily="65" charset="-120"/>
                        </a:rPr>
                        <a:t>34</a:t>
                      </a:r>
                      <a:r>
                        <a:rPr lang="zh-TW" altLang="en-US" sz="2000" b="1" baseline="0" dirty="0" smtClean="0">
                          <a:solidFill>
                            <a:srgbClr val="FF0000"/>
                          </a:solidFill>
                          <a:latin typeface="Times New Roman" panose="02020603050405020304" pitchFamily="18" charset="0"/>
                          <a:ea typeface="標楷體" panose="03000509000000000000" pitchFamily="65" charset="-120"/>
                        </a:rPr>
                        <a:t>件</a:t>
                      </a:r>
                      <a:r>
                        <a:rPr lang="en-US" altLang="zh-TW" sz="2000" b="1" baseline="0" dirty="0" smtClean="0">
                          <a:solidFill>
                            <a:srgbClr val="FF0000"/>
                          </a:solidFill>
                          <a:latin typeface="Times New Roman" panose="02020603050405020304" pitchFamily="18" charset="0"/>
                          <a:ea typeface="標楷體" panose="03000509000000000000" pitchFamily="65" charset="-120"/>
                        </a:rPr>
                        <a:t>=340</a:t>
                      </a:r>
                      <a:r>
                        <a:rPr lang="zh-TW" altLang="en-US" sz="2000" b="1" baseline="0" dirty="0" smtClean="0">
                          <a:solidFill>
                            <a:srgbClr val="FF0000"/>
                          </a:solidFill>
                          <a:latin typeface="Times New Roman" panose="02020603050405020304" pitchFamily="18" charset="0"/>
                          <a:ea typeface="標楷體" panose="03000509000000000000" pitchFamily="65" charset="-120"/>
                        </a:rPr>
                        <a:t>萬</a:t>
                      </a:r>
                    </a:p>
                  </a:txBody>
                  <a:tcPr/>
                </a:tc>
              </a:tr>
              <a:tr h="1288924">
                <a:tc>
                  <a:txBody>
                    <a:bodyPr/>
                    <a:lstStyle/>
                    <a:p>
                      <a:r>
                        <a:rPr lang="zh-TW" altLang="zh-TW" sz="2000" b="1" kern="1200" baseline="0" dirty="0" smtClean="0">
                          <a:effectLst/>
                          <a:latin typeface="Times New Roman" panose="02020603050405020304" pitchFamily="18" charset="0"/>
                          <a:ea typeface="標楷體" panose="03000509000000000000" pitchFamily="65" charset="-120"/>
                        </a:rPr>
                        <a:t>業者長期惡意摻雜其他油品混充情節重大者</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zh-TW" altLang="zh-TW" sz="2000" b="1" kern="1200" baseline="0" dirty="0" smtClean="0">
                          <a:effectLst/>
                          <a:latin typeface="Times New Roman" panose="02020603050405020304" pitchFamily="18" charset="0"/>
                          <a:ea typeface="標楷體" panose="03000509000000000000" pitchFamily="65" charset="-120"/>
                        </a:rPr>
                        <a:t>第</a:t>
                      </a:r>
                      <a:r>
                        <a:rPr lang="en-US" altLang="zh-TW" sz="2000" b="1" kern="1200" baseline="0" dirty="0" smtClean="0">
                          <a:effectLst/>
                          <a:latin typeface="Times New Roman" panose="02020603050405020304" pitchFamily="18" charset="0"/>
                          <a:ea typeface="標楷體" panose="03000509000000000000" pitchFamily="65" charset="-120"/>
                        </a:rPr>
                        <a:t>15</a:t>
                      </a:r>
                      <a:r>
                        <a:rPr lang="zh-TW" altLang="zh-TW" sz="2000" b="1" kern="1200" baseline="0" dirty="0" smtClean="0">
                          <a:effectLst/>
                          <a:latin typeface="Times New Roman" panose="02020603050405020304" pitchFamily="18" charset="0"/>
                          <a:ea typeface="標楷體" panose="03000509000000000000" pitchFamily="65" charset="-120"/>
                        </a:rPr>
                        <a:t>條</a:t>
                      </a:r>
                      <a:r>
                        <a:rPr lang="zh-TW" altLang="en-US" sz="2000" b="1" kern="1200" baseline="0" dirty="0" smtClean="0">
                          <a:effectLst/>
                          <a:latin typeface="Times New Roman" panose="02020603050405020304" pitchFamily="18" charset="0"/>
                          <a:ea typeface="標楷體" panose="03000509000000000000" pitchFamily="65" charset="-120"/>
                        </a:rPr>
                        <a:t>之</a:t>
                      </a:r>
                      <a:r>
                        <a:rPr lang="zh-TW" altLang="zh-TW" sz="2000" b="1" kern="1200" baseline="0" dirty="0" smtClean="0">
                          <a:effectLst/>
                          <a:latin typeface="Times New Roman" panose="02020603050405020304" pitchFamily="18" charset="0"/>
                          <a:ea typeface="標楷體" panose="03000509000000000000" pitchFamily="65" charset="-120"/>
                        </a:rPr>
                        <a:t>「攙偽或假冒」</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pPr marL="177800" marR="0" indent="-177800" algn="l" defTabSz="914400" rtl="0" eaLnBrk="1" fontAlgn="auto" latinLnBrk="0" hangingPunct="1">
                        <a:lnSpc>
                          <a:spcPct val="100000"/>
                        </a:lnSpc>
                        <a:spcBef>
                          <a:spcPts val="0"/>
                        </a:spcBef>
                        <a:spcAft>
                          <a:spcPts val="0"/>
                        </a:spcAft>
                        <a:buClrTx/>
                        <a:buSzTx/>
                        <a:buFontTx/>
                        <a:buNone/>
                        <a:tabLst/>
                        <a:defRPr/>
                      </a:pPr>
                      <a:r>
                        <a:rPr lang="en-US" altLang="zh-TW" sz="2000" b="1" kern="1200" baseline="0" dirty="0" smtClean="0">
                          <a:effectLst/>
                          <a:latin typeface="Times New Roman" panose="02020603050405020304" pitchFamily="18" charset="0"/>
                          <a:ea typeface="標楷體" panose="03000509000000000000" pitchFamily="65" charset="-120"/>
                        </a:rPr>
                        <a:t>1.</a:t>
                      </a:r>
                      <a:r>
                        <a:rPr lang="zh-TW" altLang="zh-TW" sz="2000" b="1" kern="1200" baseline="0" dirty="0" smtClean="0">
                          <a:effectLst/>
                          <a:latin typeface="Times New Roman" panose="02020603050405020304" pitchFamily="18" charset="0"/>
                          <a:ea typeface="標楷體" panose="03000509000000000000" pitchFamily="65" charset="-120"/>
                        </a:rPr>
                        <a:t>處三年以下有期徒刑或併科</a:t>
                      </a:r>
                      <a:r>
                        <a:rPr lang="en-US" altLang="zh-TW" sz="2000" b="1" kern="1200" baseline="0" dirty="0" smtClean="0">
                          <a:effectLst/>
                          <a:latin typeface="Times New Roman" panose="02020603050405020304" pitchFamily="18" charset="0"/>
                          <a:ea typeface="標楷體" panose="03000509000000000000" pitchFamily="65" charset="-120"/>
                        </a:rPr>
                        <a:t>800</a:t>
                      </a:r>
                      <a:r>
                        <a:rPr lang="zh-TW" altLang="zh-TW" sz="2000" b="1" kern="1200" baseline="0" dirty="0" smtClean="0">
                          <a:effectLst/>
                          <a:latin typeface="Times New Roman" panose="02020603050405020304" pitchFamily="18" charset="0"/>
                          <a:ea typeface="標楷體" panose="03000509000000000000" pitchFamily="65" charset="-120"/>
                        </a:rPr>
                        <a:t>萬元以下罰金</a:t>
                      </a:r>
                      <a:endParaRPr lang="en-US" altLang="zh-TW" sz="2000" b="1" kern="1200" baseline="0" dirty="0" smtClean="0">
                        <a:effectLst/>
                        <a:latin typeface="Times New Roman" panose="02020603050405020304" pitchFamily="18" charset="0"/>
                        <a:ea typeface="標楷體" panose="03000509000000000000" pitchFamily="65" charset="-120"/>
                      </a:endParaRPr>
                    </a:p>
                    <a:p>
                      <a:pPr marL="177800" marR="0" indent="-177800" algn="l" defTabSz="914400" rtl="0" eaLnBrk="1" fontAlgn="auto" latinLnBrk="0" hangingPunct="1">
                        <a:lnSpc>
                          <a:spcPct val="100000"/>
                        </a:lnSpc>
                        <a:spcBef>
                          <a:spcPts val="0"/>
                        </a:spcBef>
                        <a:spcAft>
                          <a:spcPts val="0"/>
                        </a:spcAft>
                        <a:buClrTx/>
                        <a:buSzTx/>
                        <a:buFontTx/>
                        <a:buNone/>
                        <a:tabLst/>
                        <a:defRPr/>
                      </a:pPr>
                      <a:r>
                        <a:rPr lang="en-US" altLang="zh-TW" sz="2000" b="1" kern="1200" baseline="0" dirty="0" smtClean="0">
                          <a:effectLst/>
                          <a:latin typeface="Times New Roman" panose="02020603050405020304" pitchFamily="18" charset="0"/>
                          <a:ea typeface="標楷體" panose="03000509000000000000" pitchFamily="65" charset="-120"/>
                        </a:rPr>
                        <a:t>2.</a:t>
                      </a:r>
                      <a:r>
                        <a:rPr lang="zh-TW" altLang="zh-TW" sz="2000" b="1" kern="1200" baseline="0" dirty="0" smtClean="0">
                          <a:effectLst/>
                          <a:latin typeface="Times New Roman" panose="02020603050405020304" pitchFamily="18" charset="0"/>
                          <a:ea typeface="標楷體" panose="03000509000000000000" pitchFamily="65" charset="-120"/>
                        </a:rPr>
                        <a:t>如未獲起訴，最高得處</a:t>
                      </a:r>
                      <a:r>
                        <a:rPr lang="en-US" altLang="zh-TW" sz="2000" b="1" kern="1200" baseline="0" dirty="0" smtClean="0">
                          <a:effectLst/>
                          <a:latin typeface="Times New Roman" panose="02020603050405020304" pitchFamily="18" charset="0"/>
                          <a:ea typeface="標楷體" panose="03000509000000000000" pitchFamily="65" charset="-120"/>
                        </a:rPr>
                        <a:t>1500</a:t>
                      </a:r>
                      <a:r>
                        <a:rPr lang="zh-TW" altLang="zh-TW" sz="2000" b="1" kern="1200" baseline="0" dirty="0" smtClean="0">
                          <a:effectLst/>
                          <a:latin typeface="Times New Roman" panose="02020603050405020304" pitchFamily="18" charset="0"/>
                          <a:ea typeface="標楷體" panose="03000509000000000000" pitchFamily="65" charset="-120"/>
                        </a:rPr>
                        <a:t>萬元罰鍰</a:t>
                      </a:r>
                      <a:r>
                        <a:rPr lang="zh-TW" altLang="en-US" sz="2000" b="1" kern="1200" baseline="0" dirty="0" smtClean="0">
                          <a:effectLst/>
                          <a:latin typeface="Times New Roman" panose="02020603050405020304" pitchFamily="18" charset="0"/>
                          <a:ea typeface="標楷體" panose="03000509000000000000" pitchFamily="65" charset="-120"/>
                        </a:rPr>
                        <a:t>，</a:t>
                      </a:r>
                      <a:r>
                        <a:rPr lang="zh-TW" altLang="zh-TW" sz="2000" b="1" kern="1200" baseline="0" dirty="0" smtClean="0">
                          <a:solidFill>
                            <a:schemeClr val="dk1"/>
                          </a:solidFill>
                          <a:effectLst/>
                          <a:latin typeface="Times New Roman" panose="02020603050405020304" pitchFamily="18" charset="0"/>
                          <a:ea typeface="標楷體" panose="03000509000000000000" pitchFamily="65" charset="-120"/>
                          <a:cs typeface="+mn-cs"/>
                        </a:rPr>
                        <a:t>或於所得利益範圍予以重罰</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2000" b="1" baseline="0" dirty="0" smtClean="0">
                          <a:solidFill>
                            <a:srgbClr val="FF0000"/>
                          </a:solidFill>
                          <a:latin typeface="Times New Roman" panose="02020603050405020304" pitchFamily="18" charset="0"/>
                          <a:ea typeface="標楷體" panose="03000509000000000000" pitchFamily="65" charset="-120"/>
                        </a:rPr>
                        <a:t>200</a:t>
                      </a:r>
                      <a:r>
                        <a:rPr lang="zh-TW" altLang="en-US" sz="2000" b="1" baseline="0" dirty="0" smtClean="0">
                          <a:solidFill>
                            <a:srgbClr val="FF0000"/>
                          </a:solidFill>
                          <a:latin typeface="Times New Roman" panose="02020603050405020304" pitchFamily="18" charset="0"/>
                          <a:ea typeface="標楷體" panose="03000509000000000000" pitchFamily="65" charset="-120"/>
                        </a:rPr>
                        <a:t>萬</a:t>
                      </a:r>
                      <a:r>
                        <a:rPr lang="en-US" altLang="zh-TW" sz="2000" b="1" baseline="0" dirty="0" smtClean="0">
                          <a:solidFill>
                            <a:srgbClr val="FF0000"/>
                          </a:solidFill>
                          <a:latin typeface="Times New Roman" panose="02020603050405020304" pitchFamily="18" charset="0"/>
                          <a:ea typeface="標楷體" panose="03000509000000000000" pitchFamily="65" charset="-120"/>
                        </a:rPr>
                        <a:t>/</a:t>
                      </a:r>
                      <a:r>
                        <a:rPr lang="zh-TW" altLang="en-US" sz="2000" b="1" baseline="0" dirty="0" smtClean="0">
                          <a:solidFill>
                            <a:srgbClr val="FF0000"/>
                          </a:solidFill>
                          <a:latin typeface="Times New Roman" panose="02020603050405020304" pitchFamily="18" charset="0"/>
                          <a:ea typeface="標楷體" panose="03000509000000000000" pitchFamily="65" charset="-120"/>
                        </a:rPr>
                        <a:t>件*</a:t>
                      </a:r>
                      <a:r>
                        <a:rPr lang="en-US" altLang="zh-TW" sz="2000" b="1" baseline="0" dirty="0" smtClean="0">
                          <a:solidFill>
                            <a:srgbClr val="FF0000"/>
                          </a:solidFill>
                          <a:latin typeface="Times New Roman" panose="02020603050405020304" pitchFamily="18" charset="0"/>
                          <a:ea typeface="標楷體" panose="03000509000000000000" pitchFamily="65" charset="-120"/>
                        </a:rPr>
                        <a:t>8</a:t>
                      </a:r>
                      <a:r>
                        <a:rPr lang="zh-TW" altLang="en-US" sz="2000" b="1" baseline="0" dirty="0" smtClean="0">
                          <a:solidFill>
                            <a:srgbClr val="FF0000"/>
                          </a:solidFill>
                          <a:latin typeface="Times New Roman" panose="02020603050405020304" pitchFamily="18" charset="0"/>
                          <a:ea typeface="標楷體" panose="03000509000000000000" pitchFamily="65" charset="-120"/>
                        </a:rPr>
                        <a:t>件</a:t>
                      </a:r>
                      <a:r>
                        <a:rPr lang="en-US" altLang="zh-TW" sz="2000" b="1" baseline="0" dirty="0" smtClean="0">
                          <a:solidFill>
                            <a:srgbClr val="FF0000"/>
                          </a:solidFill>
                          <a:latin typeface="Times New Roman" panose="02020603050405020304" pitchFamily="18" charset="0"/>
                          <a:ea typeface="標楷體" panose="03000509000000000000" pitchFamily="65" charset="-120"/>
                        </a:rPr>
                        <a:t>=1,600</a:t>
                      </a:r>
                      <a:r>
                        <a:rPr lang="zh-TW" altLang="en-US" sz="2000" b="1" baseline="0" dirty="0" smtClean="0">
                          <a:solidFill>
                            <a:srgbClr val="FF0000"/>
                          </a:solidFill>
                          <a:latin typeface="Times New Roman" panose="02020603050405020304" pitchFamily="18" charset="0"/>
                          <a:ea typeface="標楷體" panose="03000509000000000000" pitchFamily="65" charset="-120"/>
                        </a:rPr>
                        <a:t>萬</a:t>
                      </a:r>
                      <a:endParaRPr lang="en-US" altLang="zh-TW" sz="2000" b="1" baseline="0" dirty="0" smtClean="0">
                        <a:solidFill>
                          <a:srgbClr val="FF0000"/>
                        </a:solidFill>
                        <a:latin typeface="Times New Roman" panose="02020603050405020304" pitchFamily="18" charset="0"/>
                        <a:ea typeface="標楷體" panose="03000509000000000000" pitchFamily="65" charset="-12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2000" b="1" baseline="0" dirty="0" smtClean="0">
                        <a:solidFill>
                          <a:srgbClr val="FF0000"/>
                        </a:solidFill>
                        <a:latin typeface="Times New Roman" panose="02020603050405020304" pitchFamily="18" charset="0"/>
                        <a:ea typeface="標楷體" panose="03000509000000000000" pitchFamily="65" charset="-120"/>
                      </a:endParaRPr>
                    </a:p>
                  </a:txBody>
                  <a:tcPr/>
                </a:tc>
              </a:tr>
              <a:tr h="697358">
                <a:tc>
                  <a:txBody>
                    <a:bodyPr/>
                    <a:lstStyle/>
                    <a:p>
                      <a:r>
                        <a:rPr lang="zh-TW" altLang="en-US" sz="2000" b="1" baseline="0" dirty="0" smtClean="0">
                          <a:latin typeface="Times New Roman" panose="02020603050405020304" pitchFamily="18" charset="0"/>
                          <a:ea typeface="標楷體" panose="03000509000000000000" pitchFamily="65" charset="-120"/>
                        </a:rPr>
                        <a:t>業者不願提供資料</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r>
                        <a:rPr lang="zh-TW" altLang="en-US" sz="2000" b="1" baseline="0" dirty="0" smtClean="0">
                          <a:latin typeface="Times New Roman" panose="02020603050405020304" pitchFamily="18" charset="0"/>
                          <a:ea typeface="標楷體" panose="03000509000000000000" pitchFamily="65" charset="-120"/>
                        </a:rPr>
                        <a:t>第</a:t>
                      </a:r>
                      <a:r>
                        <a:rPr lang="en-US" altLang="zh-TW" sz="2000" b="1" baseline="0" dirty="0" smtClean="0">
                          <a:latin typeface="Times New Roman" panose="02020603050405020304" pitchFamily="18" charset="0"/>
                          <a:ea typeface="標楷體" panose="03000509000000000000" pitchFamily="65" charset="-120"/>
                        </a:rPr>
                        <a:t>47</a:t>
                      </a:r>
                      <a:r>
                        <a:rPr lang="zh-TW" altLang="en-US" sz="2000" b="1" baseline="0" dirty="0" smtClean="0">
                          <a:latin typeface="Times New Roman" panose="02020603050405020304" pitchFamily="18" charset="0"/>
                          <a:ea typeface="標楷體" panose="03000509000000000000" pitchFamily="65" charset="-120"/>
                        </a:rPr>
                        <a:t>條拒不提供或資料不實。</a:t>
                      </a:r>
                      <a:endParaRPr lang="zh-TW" altLang="en-US" sz="2000" b="1" baseline="0" dirty="0">
                        <a:latin typeface="Times New Roman" panose="02020603050405020304" pitchFamily="18" charset="0"/>
                        <a:ea typeface="標楷體" panose="03000509000000000000" pitchFamily="65" charset="-120"/>
                      </a:endParaRPr>
                    </a:p>
                  </a:txBody>
                  <a:tcPr/>
                </a:tc>
                <a:tc>
                  <a:txBody>
                    <a:bodyPr/>
                    <a:lstStyle/>
                    <a:p>
                      <a:pPr marL="177800" marR="0" indent="-177800" algn="l" defTabSz="914400" rtl="0" eaLnBrk="1" fontAlgn="auto" latinLnBrk="0" hangingPunct="1">
                        <a:lnSpc>
                          <a:spcPct val="100000"/>
                        </a:lnSpc>
                        <a:spcBef>
                          <a:spcPts val="0"/>
                        </a:spcBef>
                        <a:spcAft>
                          <a:spcPts val="0"/>
                        </a:spcAft>
                        <a:buClrTx/>
                        <a:buSzTx/>
                        <a:buFontTx/>
                        <a:buNone/>
                        <a:tabLst/>
                        <a:defRPr/>
                      </a:pPr>
                      <a:r>
                        <a:rPr lang="en-US" altLang="zh-TW" sz="2000" b="1" kern="1200" baseline="0" dirty="0" smtClean="0">
                          <a:solidFill>
                            <a:schemeClr val="dk1"/>
                          </a:solidFill>
                          <a:effectLst/>
                          <a:latin typeface="Times New Roman" panose="02020603050405020304" pitchFamily="18" charset="0"/>
                          <a:ea typeface="標楷體" panose="03000509000000000000" pitchFamily="65" charset="-120"/>
                          <a:cs typeface="+mn-cs"/>
                        </a:rPr>
                        <a:t>1.</a:t>
                      </a:r>
                      <a:r>
                        <a:rPr lang="zh-TW" altLang="en-US" sz="2000" b="1" kern="1200" baseline="0" dirty="0" smtClean="0">
                          <a:solidFill>
                            <a:schemeClr val="dk1"/>
                          </a:solidFill>
                          <a:effectLst/>
                          <a:latin typeface="Times New Roman" panose="02020603050405020304" pitchFamily="18" charset="0"/>
                          <a:ea typeface="標楷體" panose="03000509000000000000" pitchFamily="65" charset="-120"/>
                          <a:cs typeface="+mn-cs"/>
                        </a:rPr>
                        <a:t>處</a:t>
                      </a:r>
                      <a:r>
                        <a:rPr lang="en-US" altLang="zh-TW" sz="2000" b="1" kern="1200" baseline="0" dirty="0" smtClean="0">
                          <a:solidFill>
                            <a:schemeClr val="dk1"/>
                          </a:solidFill>
                          <a:effectLst/>
                          <a:latin typeface="Times New Roman" panose="02020603050405020304" pitchFamily="18" charset="0"/>
                          <a:ea typeface="標楷體" panose="03000509000000000000" pitchFamily="65" charset="-120"/>
                          <a:cs typeface="+mn-cs"/>
                        </a:rPr>
                        <a:t>3</a:t>
                      </a:r>
                      <a:r>
                        <a:rPr lang="zh-TW" altLang="en-US" sz="2000" b="1" kern="1200" baseline="0" dirty="0" smtClean="0">
                          <a:solidFill>
                            <a:schemeClr val="dk1"/>
                          </a:solidFill>
                          <a:effectLst/>
                          <a:latin typeface="Times New Roman" panose="02020603050405020304" pitchFamily="18" charset="0"/>
                          <a:ea typeface="標楷體" panose="03000509000000000000" pitchFamily="65" charset="-120"/>
                          <a:cs typeface="+mn-cs"/>
                        </a:rPr>
                        <a:t>萬元以上</a:t>
                      </a:r>
                      <a:r>
                        <a:rPr lang="en-US" altLang="zh-TW" sz="2000" b="1" kern="1200" baseline="0" dirty="0" smtClean="0">
                          <a:solidFill>
                            <a:schemeClr val="dk1"/>
                          </a:solidFill>
                          <a:effectLst/>
                          <a:latin typeface="Times New Roman" panose="02020603050405020304" pitchFamily="18" charset="0"/>
                          <a:ea typeface="標楷體" panose="03000509000000000000" pitchFamily="65" charset="-120"/>
                          <a:cs typeface="+mn-cs"/>
                        </a:rPr>
                        <a:t>300</a:t>
                      </a:r>
                      <a:r>
                        <a:rPr lang="zh-TW" altLang="en-US" sz="2000" b="1" kern="1200" baseline="0" dirty="0" smtClean="0">
                          <a:solidFill>
                            <a:schemeClr val="dk1"/>
                          </a:solidFill>
                          <a:effectLst/>
                          <a:latin typeface="Times New Roman" panose="02020603050405020304" pitchFamily="18" charset="0"/>
                          <a:ea typeface="標楷體" panose="03000509000000000000" pitchFamily="65" charset="-120"/>
                          <a:cs typeface="+mn-cs"/>
                        </a:rPr>
                        <a:t>萬元以下罰鍰</a:t>
                      </a:r>
                      <a:endParaRPr lang="en-US" altLang="zh-TW" sz="2000" b="1" kern="1200" baseline="0" dirty="0" smtClean="0">
                        <a:solidFill>
                          <a:schemeClr val="dk1"/>
                        </a:solidFill>
                        <a:effectLst/>
                        <a:latin typeface="Times New Roman" panose="02020603050405020304" pitchFamily="18" charset="0"/>
                        <a:ea typeface="標楷體" panose="03000509000000000000" pitchFamily="65" charset="-120"/>
                        <a:cs typeface="+mn-cs"/>
                      </a:endParaRPr>
                    </a:p>
                    <a:p>
                      <a:pPr marL="177800" marR="0" indent="-177800" algn="l" defTabSz="914400" rtl="0" eaLnBrk="1" fontAlgn="auto" latinLnBrk="0" hangingPunct="1">
                        <a:lnSpc>
                          <a:spcPct val="100000"/>
                        </a:lnSpc>
                        <a:spcBef>
                          <a:spcPts val="0"/>
                        </a:spcBef>
                        <a:spcAft>
                          <a:spcPts val="0"/>
                        </a:spcAft>
                        <a:buClrTx/>
                        <a:buSzTx/>
                        <a:buFontTx/>
                        <a:buNone/>
                        <a:tabLst/>
                        <a:defRPr/>
                      </a:pPr>
                      <a:r>
                        <a:rPr lang="en-US" altLang="zh-TW" sz="2000" b="1" kern="1200" baseline="0" dirty="0" smtClean="0">
                          <a:solidFill>
                            <a:schemeClr val="dk1"/>
                          </a:solidFill>
                          <a:effectLst/>
                          <a:latin typeface="Times New Roman" panose="02020603050405020304" pitchFamily="18" charset="0"/>
                          <a:ea typeface="標楷體" panose="03000509000000000000" pitchFamily="65" charset="-120"/>
                          <a:cs typeface="+mn-cs"/>
                        </a:rPr>
                        <a:t>2.</a:t>
                      </a:r>
                      <a:r>
                        <a:rPr lang="zh-TW" altLang="en-US" sz="2000" b="1" kern="1200" baseline="0" dirty="0" smtClean="0">
                          <a:solidFill>
                            <a:schemeClr val="dk1"/>
                          </a:solidFill>
                          <a:effectLst/>
                          <a:latin typeface="Times New Roman" panose="02020603050405020304" pitchFamily="18" charset="0"/>
                          <a:ea typeface="標楷體" panose="03000509000000000000" pitchFamily="65" charset="-120"/>
                          <a:cs typeface="+mn-cs"/>
                        </a:rPr>
                        <a:t>情節重大者，得命其歇業、停業、廢止全部或部分登記事項</a:t>
                      </a:r>
                      <a:endParaRPr lang="zh-TW" altLang="en-US" sz="2000" b="1" kern="1200" baseline="0" dirty="0">
                        <a:solidFill>
                          <a:schemeClr val="dk1"/>
                        </a:solidFill>
                        <a:effectLst/>
                        <a:latin typeface="Times New Roman" panose="02020603050405020304" pitchFamily="18" charset="0"/>
                        <a:ea typeface="標楷體" panose="03000509000000000000" pitchFamily="65" charset="-120"/>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2000" b="1" baseline="0" dirty="0" smtClean="0">
                          <a:solidFill>
                            <a:srgbClr val="FF0000"/>
                          </a:solidFill>
                          <a:latin typeface="Times New Roman" panose="02020603050405020304" pitchFamily="18" charset="0"/>
                          <a:ea typeface="標楷體" panose="03000509000000000000" pitchFamily="65" charset="-120"/>
                        </a:rPr>
                        <a:t>15</a:t>
                      </a:r>
                      <a:r>
                        <a:rPr lang="zh-TW" altLang="en-US" sz="2000" b="1" baseline="0" dirty="0" smtClean="0">
                          <a:solidFill>
                            <a:srgbClr val="FF0000"/>
                          </a:solidFill>
                          <a:latin typeface="Times New Roman" panose="02020603050405020304" pitchFamily="18" charset="0"/>
                          <a:ea typeface="標楷體" panose="03000509000000000000" pitchFamily="65" charset="-120"/>
                        </a:rPr>
                        <a:t>萬</a:t>
                      </a:r>
                      <a:r>
                        <a:rPr lang="en-US" altLang="zh-TW" sz="2000" b="1" baseline="0" dirty="0" smtClean="0">
                          <a:solidFill>
                            <a:srgbClr val="FF0000"/>
                          </a:solidFill>
                          <a:latin typeface="Times New Roman" panose="02020603050405020304" pitchFamily="18" charset="0"/>
                          <a:ea typeface="標楷體" panose="03000509000000000000" pitchFamily="65" charset="-120"/>
                        </a:rPr>
                        <a:t>/</a:t>
                      </a:r>
                      <a:r>
                        <a:rPr lang="zh-TW" altLang="en-US" sz="2000" b="1" baseline="0" dirty="0" smtClean="0">
                          <a:solidFill>
                            <a:srgbClr val="FF0000"/>
                          </a:solidFill>
                          <a:latin typeface="Times New Roman" panose="02020603050405020304" pitchFamily="18" charset="0"/>
                          <a:ea typeface="標楷體" panose="03000509000000000000" pitchFamily="65" charset="-120"/>
                        </a:rPr>
                        <a:t>件*</a:t>
                      </a:r>
                      <a:r>
                        <a:rPr lang="en-US" altLang="zh-TW" sz="2000" b="1" baseline="0" dirty="0" smtClean="0">
                          <a:solidFill>
                            <a:srgbClr val="FF0000"/>
                          </a:solidFill>
                          <a:latin typeface="Times New Roman" panose="02020603050405020304" pitchFamily="18" charset="0"/>
                          <a:ea typeface="標楷體" panose="03000509000000000000" pitchFamily="65" charset="-120"/>
                        </a:rPr>
                        <a:t>4</a:t>
                      </a:r>
                      <a:r>
                        <a:rPr lang="zh-TW" altLang="en-US" sz="2000" b="1" baseline="0" dirty="0" smtClean="0">
                          <a:solidFill>
                            <a:srgbClr val="FF0000"/>
                          </a:solidFill>
                          <a:latin typeface="Times New Roman" panose="02020603050405020304" pitchFamily="18" charset="0"/>
                          <a:ea typeface="標楷體" panose="03000509000000000000" pitchFamily="65" charset="-120"/>
                        </a:rPr>
                        <a:t>件</a:t>
                      </a:r>
                      <a:r>
                        <a:rPr lang="en-US" altLang="zh-TW" sz="2000" b="1" baseline="0" dirty="0" smtClean="0">
                          <a:solidFill>
                            <a:srgbClr val="FF0000"/>
                          </a:solidFill>
                          <a:latin typeface="Times New Roman" panose="02020603050405020304" pitchFamily="18" charset="0"/>
                          <a:ea typeface="標楷體" panose="03000509000000000000" pitchFamily="65" charset="-120"/>
                        </a:rPr>
                        <a:t>=60</a:t>
                      </a:r>
                      <a:r>
                        <a:rPr lang="zh-TW" altLang="en-US" sz="2000" b="1" baseline="0" dirty="0" smtClean="0">
                          <a:solidFill>
                            <a:srgbClr val="FF0000"/>
                          </a:solidFill>
                          <a:latin typeface="Times New Roman" panose="02020603050405020304" pitchFamily="18" charset="0"/>
                          <a:ea typeface="標楷體" panose="03000509000000000000" pitchFamily="65" charset="-120"/>
                        </a:rPr>
                        <a:t>萬</a:t>
                      </a:r>
                    </a:p>
                  </a:txBody>
                  <a:tcPr/>
                </a:tc>
              </a:tr>
              <a:tr h="394910">
                <a:tc>
                  <a:txBody>
                    <a:bodyPr/>
                    <a:lstStyle/>
                    <a:p>
                      <a:endParaRPr lang="zh-TW" altLang="en-US" sz="2400" baseline="0" dirty="0">
                        <a:latin typeface="Times New Roman" panose="02020603050405020304" pitchFamily="18" charset="0"/>
                        <a:ea typeface="標楷體" panose="03000509000000000000" pitchFamily="65" charset="-12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2000" b="1" kern="1200" baseline="0" dirty="0">
                        <a:solidFill>
                          <a:schemeClr val="dk1"/>
                        </a:solidFill>
                        <a:effectLst/>
                        <a:latin typeface="Times New Roman" panose="02020603050405020304" pitchFamily="18" charset="0"/>
                        <a:ea typeface="標楷體" panose="03000509000000000000" pitchFamily="65" charset="-120"/>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1" kern="1200" baseline="0" dirty="0" smtClean="0">
                          <a:solidFill>
                            <a:schemeClr val="dk1"/>
                          </a:solidFill>
                          <a:effectLst/>
                          <a:latin typeface="Times New Roman" panose="02020603050405020304" pitchFamily="18" charset="0"/>
                          <a:ea typeface="標楷體" panose="03000509000000000000" pitchFamily="65" charset="-120"/>
                          <a:cs typeface="+mn-cs"/>
                        </a:rPr>
                        <a:t>總計</a:t>
                      </a:r>
                      <a:r>
                        <a:rPr lang="en-US" altLang="zh-TW" sz="2000" b="1" kern="1200" baseline="0" dirty="0" smtClean="0">
                          <a:solidFill>
                            <a:schemeClr val="dk1"/>
                          </a:solidFill>
                          <a:effectLst/>
                          <a:latin typeface="Times New Roman" panose="02020603050405020304" pitchFamily="18" charset="0"/>
                          <a:ea typeface="標楷體" panose="03000509000000000000" pitchFamily="65" charset="-120"/>
                          <a:cs typeface="+mn-cs"/>
                        </a:rPr>
                        <a:t>(</a:t>
                      </a:r>
                      <a:r>
                        <a:rPr lang="zh-TW" altLang="en-US" sz="2000" b="1" kern="1200" baseline="0" dirty="0" smtClean="0">
                          <a:solidFill>
                            <a:schemeClr val="dk1"/>
                          </a:solidFill>
                          <a:effectLst/>
                          <a:latin typeface="Times New Roman" panose="02020603050405020304" pitchFamily="18" charset="0"/>
                          <a:ea typeface="標楷體" panose="03000509000000000000" pitchFamily="65" charset="-120"/>
                          <a:cs typeface="+mn-cs"/>
                        </a:rPr>
                        <a:t>統計至</a:t>
                      </a:r>
                      <a:r>
                        <a:rPr lang="en-US" altLang="zh-TW" sz="2000" b="1" kern="1200" baseline="0" dirty="0" smtClean="0">
                          <a:solidFill>
                            <a:schemeClr val="dk1"/>
                          </a:solidFill>
                          <a:effectLst/>
                          <a:latin typeface="Times New Roman" panose="02020603050405020304" pitchFamily="18" charset="0"/>
                          <a:ea typeface="標楷體" panose="03000509000000000000" pitchFamily="65" charset="-120"/>
                          <a:cs typeface="+mn-cs"/>
                        </a:rPr>
                        <a:t>102.10.19)</a:t>
                      </a:r>
                      <a:endParaRPr lang="zh-TW" altLang="en-US" sz="2000" b="1" kern="1200" baseline="0" dirty="0">
                        <a:solidFill>
                          <a:schemeClr val="dk1"/>
                        </a:solidFill>
                        <a:effectLst/>
                        <a:latin typeface="Times New Roman" panose="02020603050405020304" pitchFamily="18" charset="0"/>
                        <a:ea typeface="標楷體" panose="03000509000000000000" pitchFamily="65" charset="-120"/>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2400" baseline="0" dirty="0" smtClean="0">
                          <a:solidFill>
                            <a:srgbClr val="FF0000"/>
                          </a:solidFill>
                          <a:latin typeface="Times New Roman" panose="02020603050405020304" pitchFamily="18" charset="0"/>
                          <a:ea typeface="標楷體" panose="03000509000000000000" pitchFamily="65" charset="-120"/>
                        </a:rPr>
                        <a:t>2,860</a:t>
                      </a:r>
                      <a:r>
                        <a:rPr lang="zh-TW" altLang="en-US" sz="2400" baseline="0" dirty="0" smtClean="0">
                          <a:solidFill>
                            <a:srgbClr val="FF0000"/>
                          </a:solidFill>
                          <a:latin typeface="Times New Roman" panose="02020603050405020304" pitchFamily="18" charset="0"/>
                          <a:ea typeface="標楷體" panose="03000509000000000000" pitchFamily="65" charset="-120"/>
                        </a:rPr>
                        <a:t>萬</a:t>
                      </a:r>
                      <a:endParaRPr lang="zh-TW" altLang="en-US" sz="2400" baseline="0" dirty="0">
                        <a:solidFill>
                          <a:srgbClr val="FF0000"/>
                        </a:solidFill>
                        <a:latin typeface="Times New Roman" panose="02020603050405020304" pitchFamily="18" charset="0"/>
                        <a:ea typeface="標楷體" panose="03000509000000000000" pitchFamily="65" charset="-120"/>
                      </a:endParaRPr>
                    </a:p>
                  </a:txBody>
                  <a:tcPr/>
                </a:tc>
              </a:tr>
            </a:tbl>
          </a:graphicData>
        </a:graphic>
      </p:graphicFrame>
      <p:sp>
        <p:nvSpPr>
          <p:cNvPr id="3" name="投影片編號版面配置區 2"/>
          <p:cNvSpPr>
            <a:spLocks noGrp="1"/>
          </p:cNvSpPr>
          <p:nvPr>
            <p:ph type="sldNum" sz="quarter" idx="12"/>
          </p:nvPr>
        </p:nvSpPr>
        <p:spPr>
          <a:xfrm>
            <a:off x="7010400" y="6518275"/>
            <a:ext cx="2133600" cy="365125"/>
          </a:xfrm>
        </p:spPr>
        <p:txBody>
          <a:bodyPr/>
          <a:lstStyle/>
          <a:p>
            <a:pPr>
              <a:defRPr/>
            </a:pPr>
            <a:fld id="{BC1BB260-63F5-4076-92CA-C83EA773240E}" type="slidenum">
              <a:rPr lang="zh-TW" altLang="en-US"/>
              <a:pPr>
                <a:defRPr/>
              </a:pPr>
              <a:t>30</a:t>
            </a:fld>
            <a:endParaRPr lang="zh-TW" alt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1"/>
          </p:nvPr>
        </p:nvSpPr>
        <p:spPr/>
        <p:txBody>
          <a:bodyPr/>
          <a:lstStyle/>
          <a:p>
            <a:pPr>
              <a:defRPr/>
            </a:pPr>
            <a:fld id="{9C8F6088-0777-49A6-8F15-7F7EDCE930F3}" type="slidenum">
              <a:rPr lang="zh-TW" altLang="en-US"/>
              <a:pPr>
                <a:defRPr/>
              </a:pPr>
              <a:t>31</a:t>
            </a:fld>
            <a:endParaRPr lang="zh-TW" altLang="en-US"/>
          </a:p>
        </p:txBody>
      </p:sp>
      <p:sp>
        <p:nvSpPr>
          <p:cNvPr id="46082" name="標題 1"/>
          <p:cNvSpPr txBox="1">
            <a:spLocks/>
          </p:cNvSpPr>
          <p:nvPr/>
        </p:nvSpPr>
        <p:spPr bwMode="auto">
          <a:xfrm>
            <a:off x="395288" y="333375"/>
            <a:ext cx="8534400" cy="863600"/>
          </a:xfrm>
          <a:prstGeom prst="rect">
            <a:avLst/>
          </a:prstGeom>
          <a:noFill/>
          <a:ln w="9525">
            <a:noFill/>
            <a:miter lim="800000"/>
            <a:headEnd/>
            <a:tailEnd/>
          </a:ln>
        </p:spPr>
        <p:txBody>
          <a:bodyPr/>
          <a:lstStyle/>
          <a:p>
            <a:pPr algn="ctr"/>
            <a:r>
              <a:rPr kumimoji="0" lang="zh-TW" altLang="en-US" sz="4400" b="1">
                <a:solidFill>
                  <a:srgbClr val="0000CC"/>
                </a:solidFill>
                <a:latin typeface="Constantia" pitchFamily="18" charset="0"/>
                <a:ea typeface="標楷體" pitchFamily="65" charset="-120"/>
              </a:rPr>
              <a:t>未來工作重點</a:t>
            </a:r>
          </a:p>
        </p:txBody>
      </p:sp>
      <p:sp>
        <p:nvSpPr>
          <p:cNvPr id="21509" name="內容版面配置區 2"/>
          <p:cNvSpPr txBox="1">
            <a:spLocks/>
          </p:cNvSpPr>
          <p:nvPr/>
        </p:nvSpPr>
        <p:spPr bwMode="auto">
          <a:xfrm>
            <a:off x="301625" y="1527175"/>
            <a:ext cx="8504238" cy="5070475"/>
          </a:xfrm>
          <a:prstGeom prst="rect">
            <a:avLst/>
          </a:prstGeom>
          <a:noFill/>
          <a:ln>
            <a:noFill/>
          </a:ln>
          <a:extLst>
            <a:ext uri="{909E8E84-426E-40DD-AFC4-6F175D3DCCD1}"/>
            <a:ext uri="{91240B29-F687-4F45-9708-019B960494DF}"/>
          </a:extLst>
        </p:spPr>
        <p:txBody>
          <a:bodyPr/>
          <a:lstStyle>
            <a:lvl1pPr marL="273050" indent="-273050" eaLnBrk="0" hangingPunct="0">
              <a:spcBef>
                <a:spcPct val="20000"/>
              </a:spcBef>
              <a:buClr>
                <a:schemeClr val="accent1"/>
              </a:buClr>
              <a:buSzPct val="85000"/>
              <a:buFont typeface="Wingdings 2" pitchFamily="18" charset="2"/>
              <a:buChar char=""/>
              <a:defRPr sz="2700">
                <a:solidFill>
                  <a:schemeClr val="tx1"/>
                </a:solidFill>
                <a:latin typeface="Constantia" pitchFamily="18" charset="0"/>
                <a:ea typeface="標楷體" pitchFamily="65" charset="-120"/>
              </a:defRPr>
            </a:lvl1pPr>
            <a:lvl2pPr marL="547688" indent="-273050" eaLnBrk="0" hangingPunct="0">
              <a:spcBef>
                <a:spcPct val="20000"/>
              </a:spcBef>
              <a:buClr>
                <a:schemeClr val="accent2"/>
              </a:buClr>
              <a:buSzPct val="70000"/>
              <a:buFont typeface="Wingdings" pitchFamily="2" charset="2"/>
              <a:buChar char=""/>
              <a:defRPr sz="2200">
                <a:solidFill>
                  <a:schemeClr val="tx2"/>
                </a:solidFill>
                <a:latin typeface="Constantia" pitchFamily="18" charset="0"/>
                <a:ea typeface="標楷體" pitchFamily="65" charset="-120"/>
              </a:defRPr>
            </a:lvl2pPr>
            <a:lvl3pPr marL="822325" indent="-228600" eaLnBrk="0" hangingPunct="0">
              <a:spcBef>
                <a:spcPct val="20000"/>
              </a:spcBef>
              <a:buClr>
                <a:srgbClr val="A8CDD7"/>
              </a:buClr>
              <a:buSzPct val="75000"/>
              <a:buFont typeface="Wingdings 2" pitchFamily="18" charset="2"/>
              <a:buChar char=""/>
              <a:defRPr sz="2000">
                <a:solidFill>
                  <a:schemeClr val="tx1"/>
                </a:solidFill>
                <a:latin typeface="Constantia" pitchFamily="18" charset="0"/>
                <a:ea typeface="標楷體" pitchFamily="65" charset="-120"/>
              </a:defRPr>
            </a:lvl3pPr>
            <a:lvl4pPr marL="1096963" indent="-228600" eaLnBrk="0" hangingPunct="0">
              <a:spcBef>
                <a:spcPct val="20000"/>
              </a:spcBef>
              <a:buClr>
                <a:srgbClr val="C0BEAF"/>
              </a:buClr>
              <a:buSzPct val="70000"/>
              <a:buFont typeface="Wingdings" pitchFamily="2" charset="2"/>
              <a:buChar char=""/>
              <a:defRPr sz="2000">
                <a:solidFill>
                  <a:schemeClr val="tx2"/>
                </a:solidFill>
                <a:latin typeface="Constantia" pitchFamily="18" charset="0"/>
                <a:ea typeface="標楷體" pitchFamily="65" charset="-120"/>
              </a:defRPr>
            </a:lvl4pPr>
            <a:lvl5pPr marL="1371600" indent="-228600" eaLnBrk="0" hangingPunct="0">
              <a:spcBef>
                <a:spcPct val="20000"/>
              </a:spcBef>
              <a:buClr>
                <a:srgbClr val="CEC597"/>
              </a:buClr>
              <a:buChar char="•"/>
              <a:defRPr>
                <a:solidFill>
                  <a:schemeClr val="tx1"/>
                </a:solidFill>
                <a:latin typeface="Constantia" pitchFamily="18" charset="0"/>
                <a:ea typeface="標楷體" pitchFamily="65" charset="-120"/>
              </a:defRPr>
            </a:lvl5pPr>
            <a:lvl6pPr marL="1828800" indent="-228600" eaLnBrk="0" fontAlgn="base" hangingPunct="0">
              <a:spcBef>
                <a:spcPct val="20000"/>
              </a:spcBef>
              <a:spcAft>
                <a:spcPct val="0"/>
              </a:spcAft>
              <a:buClr>
                <a:srgbClr val="CEC597"/>
              </a:buClr>
              <a:buChar char="•"/>
              <a:defRPr>
                <a:solidFill>
                  <a:schemeClr val="tx1"/>
                </a:solidFill>
                <a:latin typeface="Constantia" pitchFamily="18" charset="0"/>
                <a:ea typeface="標楷體" pitchFamily="65" charset="-120"/>
              </a:defRPr>
            </a:lvl6pPr>
            <a:lvl7pPr marL="2286000" indent="-228600" eaLnBrk="0" fontAlgn="base" hangingPunct="0">
              <a:spcBef>
                <a:spcPct val="20000"/>
              </a:spcBef>
              <a:spcAft>
                <a:spcPct val="0"/>
              </a:spcAft>
              <a:buClr>
                <a:srgbClr val="CEC597"/>
              </a:buClr>
              <a:buChar char="•"/>
              <a:defRPr>
                <a:solidFill>
                  <a:schemeClr val="tx1"/>
                </a:solidFill>
                <a:latin typeface="Constantia" pitchFamily="18" charset="0"/>
                <a:ea typeface="標楷體" pitchFamily="65" charset="-120"/>
              </a:defRPr>
            </a:lvl7pPr>
            <a:lvl8pPr marL="2743200" indent="-228600" eaLnBrk="0" fontAlgn="base" hangingPunct="0">
              <a:spcBef>
                <a:spcPct val="20000"/>
              </a:spcBef>
              <a:spcAft>
                <a:spcPct val="0"/>
              </a:spcAft>
              <a:buClr>
                <a:srgbClr val="CEC597"/>
              </a:buClr>
              <a:buChar char="•"/>
              <a:defRPr>
                <a:solidFill>
                  <a:schemeClr val="tx1"/>
                </a:solidFill>
                <a:latin typeface="Constantia" pitchFamily="18" charset="0"/>
                <a:ea typeface="標楷體" pitchFamily="65" charset="-120"/>
              </a:defRPr>
            </a:lvl8pPr>
            <a:lvl9pPr marL="3200400" indent="-228600" eaLnBrk="0" fontAlgn="base" hangingPunct="0">
              <a:spcBef>
                <a:spcPct val="20000"/>
              </a:spcBef>
              <a:spcAft>
                <a:spcPct val="0"/>
              </a:spcAft>
              <a:buClr>
                <a:srgbClr val="CEC597"/>
              </a:buClr>
              <a:buChar char="•"/>
              <a:defRPr>
                <a:solidFill>
                  <a:schemeClr val="tx1"/>
                </a:solidFill>
                <a:latin typeface="Constantia" pitchFamily="18" charset="0"/>
                <a:ea typeface="標楷體" pitchFamily="65" charset="-120"/>
              </a:defRPr>
            </a:lvl9pPr>
          </a:lstStyle>
          <a:p>
            <a:pPr marL="457200" indent="-457200" fontAlgn="auto">
              <a:lnSpc>
                <a:spcPts val="3600"/>
              </a:lnSpc>
              <a:spcAft>
                <a:spcPts val="0"/>
              </a:spcAft>
              <a:buClr>
                <a:srgbClr val="0000CC"/>
              </a:buClr>
              <a:buSzPct val="100000"/>
              <a:buFont typeface="Wingdings" panose="05000000000000000000" pitchFamily="2" charset="2"/>
              <a:buChar char="n"/>
              <a:defRPr/>
            </a:pPr>
            <a:r>
              <a:rPr kumimoji="0" lang="zh-TW" altLang="en-US" sz="3200" b="1" dirty="0" smtClean="0">
                <a:latin typeface="Times New Roman" pitchFamily="18" charset="0"/>
                <a:cs typeface="Times New Roman" pitchFamily="18" charset="0"/>
              </a:rPr>
              <a:t>首次動用新修正食品衛生管理法，重罰</a:t>
            </a:r>
            <a:r>
              <a:rPr kumimoji="0" lang="en-US" altLang="zh-TW" sz="3200" b="1" dirty="0" smtClean="0">
                <a:latin typeface="Times New Roman" pitchFamily="18" charset="0"/>
                <a:cs typeface="Times New Roman" pitchFamily="18" charset="0"/>
              </a:rPr>
              <a:t>2,860</a:t>
            </a:r>
            <a:r>
              <a:rPr kumimoji="0" lang="zh-TW" altLang="en-US" sz="3200" b="1" dirty="0" smtClean="0">
                <a:latin typeface="Times New Roman" pitchFamily="18" charset="0"/>
                <a:cs typeface="Times New Roman" pitchFamily="18" charset="0"/>
              </a:rPr>
              <a:t>萬元。</a:t>
            </a:r>
            <a:endParaRPr kumimoji="0" lang="en-US" altLang="zh-TW" sz="3200" b="1" dirty="0" smtClean="0">
              <a:latin typeface="Times New Roman" pitchFamily="18" charset="0"/>
              <a:cs typeface="Times New Roman" pitchFamily="18" charset="0"/>
            </a:endParaRPr>
          </a:p>
          <a:p>
            <a:pPr marL="457200" indent="-457200" fontAlgn="auto">
              <a:lnSpc>
                <a:spcPts val="3600"/>
              </a:lnSpc>
              <a:spcAft>
                <a:spcPts val="0"/>
              </a:spcAft>
              <a:buClr>
                <a:srgbClr val="0000CC"/>
              </a:buClr>
              <a:buSzPct val="100000"/>
              <a:buFont typeface="Wingdings" panose="05000000000000000000" pitchFamily="2" charset="2"/>
              <a:buChar char="n"/>
              <a:defRPr/>
            </a:pPr>
            <a:r>
              <a:rPr kumimoji="0" lang="zh-TW" altLang="en-US" sz="3200" b="1" dirty="0" smtClean="0">
                <a:latin typeface="Times New Roman" pitchFamily="18" charset="0"/>
                <a:cs typeface="Times New Roman" pitchFamily="18" charset="0"/>
              </a:rPr>
              <a:t>對於橄欖油攙偽，將依據食品衛生管理法第</a:t>
            </a:r>
            <a:r>
              <a:rPr kumimoji="0" lang="en-US" altLang="zh-TW" sz="3200" b="1" dirty="0" smtClean="0">
                <a:latin typeface="Times New Roman" pitchFamily="18" charset="0"/>
                <a:cs typeface="Times New Roman" pitchFamily="18" charset="0"/>
              </a:rPr>
              <a:t>49</a:t>
            </a:r>
            <a:r>
              <a:rPr kumimoji="0" lang="zh-TW" altLang="en-US" sz="3200" b="1" dirty="0" smtClean="0">
                <a:latin typeface="Times New Roman" pitchFamily="18" charset="0"/>
                <a:cs typeface="Times New Roman" pitchFamily="18" charset="0"/>
              </a:rPr>
              <a:t>條</a:t>
            </a:r>
            <a:r>
              <a:rPr kumimoji="0" lang="zh-TW" altLang="en-US" sz="3200" b="1" dirty="0">
                <a:latin typeface="Times New Roman" pitchFamily="18" charset="0"/>
                <a:cs typeface="Times New Roman" pitchFamily="18" charset="0"/>
              </a:rPr>
              <a:t>，處最高三年</a:t>
            </a:r>
            <a:r>
              <a:rPr kumimoji="0" lang="zh-TW" altLang="en-US" sz="3200" b="1" dirty="0" smtClean="0">
                <a:latin typeface="Times New Roman" pitchFamily="18" charset="0"/>
                <a:cs typeface="Times New Roman" pitchFamily="18" charset="0"/>
              </a:rPr>
              <a:t>有期徒刑。</a:t>
            </a:r>
            <a:endParaRPr kumimoji="0" lang="en-US" altLang="zh-TW" sz="3200" b="1" dirty="0" smtClean="0">
              <a:latin typeface="Times New Roman" pitchFamily="18" charset="0"/>
              <a:cs typeface="Times New Roman" pitchFamily="18" charset="0"/>
            </a:endParaRPr>
          </a:p>
          <a:p>
            <a:pPr marL="457200" indent="-457200" fontAlgn="auto">
              <a:lnSpc>
                <a:spcPts val="3600"/>
              </a:lnSpc>
              <a:spcAft>
                <a:spcPts val="0"/>
              </a:spcAft>
              <a:buClr>
                <a:srgbClr val="0000CC"/>
              </a:buClr>
              <a:buSzPct val="100000"/>
              <a:buFont typeface="Wingdings" panose="05000000000000000000" pitchFamily="2" charset="2"/>
              <a:buChar char="n"/>
              <a:defRPr/>
            </a:pPr>
            <a:r>
              <a:rPr kumimoji="0" lang="zh-TW" altLang="en-US" sz="3200" b="1" dirty="0" smtClean="0">
                <a:latin typeface="Times New Roman" pitchFamily="18" charset="0"/>
                <a:cs typeface="Times New Roman" pitchFamily="18" charset="0"/>
              </a:rPr>
              <a:t>持續</a:t>
            </a:r>
            <a:r>
              <a:rPr kumimoji="0" lang="zh-TW" altLang="en-US" sz="3200" b="1" dirty="0">
                <a:latin typeface="Times New Roman" pitchFamily="18" charset="0"/>
                <a:cs typeface="Times New Roman" pitchFamily="18" charset="0"/>
              </a:rPr>
              <a:t>督導地方衛生局，加強食品工廠與食品標示稽查，如有發現違規情事，依法嚴懲。</a:t>
            </a:r>
          </a:p>
          <a:p>
            <a:pPr marL="457200" indent="-457200" fontAlgn="auto">
              <a:lnSpc>
                <a:spcPts val="3600"/>
              </a:lnSpc>
              <a:spcAft>
                <a:spcPts val="0"/>
              </a:spcAft>
              <a:buClr>
                <a:srgbClr val="0000CC"/>
              </a:buClr>
              <a:buSzPct val="100000"/>
              <a:buFont typeface="Wingdings" panose="05000000000000000000" pitchFamily="2" charset="2"/>
              <a:buChar char="n"/>
              <a:defRPr/>
            </a:pPr>
            <a:r>
              <a:rPr kumimoji="0" lang="zh-TW" altLang="en-US" sz="3200" b="1" dirty="0">
                <a:latin typeface="Times New Roman" pitchFamily="18" charset="0"/>
                <a:cs typeface="Times New Roman" pitchFamily="18" charset="0"/>
              </a:rPr>
              <a:t>加強跨部會合作機制，積極與檢、警、調合作</a:t>
            </a:r>
            <a:r>
              <a:rPr kumimoji="0" lang="zh-TW" altLang="en-US" sz="3200" b="1" dirty="0" smtClean="0">
                <a:latin typeface="Times New Roman" pitchFamily="18" charset="0"/>
                <a:cs typeface="Times New Roman" pitchFamily="18" charset="0"/>
              </a:rPr>
              <a:t>，全力</a:t>
            </a:r>
            <a:r>
              <a:rPr kumimoji="0" lang="zh-TW" altLang="en-US" sz="3200" b="1" dirty="0">
                <a:latin typeface="Times New Roman" pitchFamily="18" charset="0"/>
                <a:cs typeface="Times New Roman" pitchFamily="18" charset="0"/>
              </a:rPr>
              <a:t>查處攙偽食品之重大民生經濟</a:t>
            </a:r>
            <a:r>
              <a:rPr kumimoji="0" lang="zh-TW" altLang="en-US" sz="3200" b="1" dirty="0" smtClean="0">
                <a:latin typeface="Times New Roman" pitchFamily="18" charset="0"/>
                <a:cs typeface="Times New Roman" pitchFamily="18" charset="0"/>
              </a:rPr>
              <a:t>犯罪</a:t>
            </a:r>
            <a:endParaRPr kumimoji="0" lang="zh-TW" altLang="en-US" sz="3200" b="1" dirty="0">
              <a:latin typeface="Times New Roman" pitchFamily="18" charset="0"/>
              <a:cs typeface="Times New Roman" pitchFamily="18" charset="0"/>
            </a:endParaRPr>
          </a:p>
          <a:p>
            <a:pPr fontAlgn="auto">
              <a:lnSpc>
                <a:spcPts val="3600"/>
              </a:lnSpc>
              <a:spcAft>
                <a:spcPts val="0"/>
              </a:spcAft>
              <a:defRPr/>
            </a:pPr>
            <a:endParaRPr kumimoji="0" lang="zh-TW" altLang="en-US" dirty="0"/>
          </a:p>
          <a:p>
            <a:pPr fontAlgn="auto">
              <a:spcAft>
                <a:spcPts val="0"/>
              </a:spcAft>
              <a:defRPr/>
            </a:pPr>
            <a:endParaRPr kumimoji="0" lang="zh-TW" alt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標題 4"/>
          <p:cNvSpPr>
            <a:spLocks noGrp="1"/>
          </p:cNvSpPr>
          <p:nvPr>
            <p:ph type="ctrTitle"/>
          </p:nvPr>
        </p:nvSpPr>
        <p:spPr/>
        <p:txBody>
          <a:bodyPr/>
          <a:lstStyle/>
          <a:p>
            <a:pPr algn="l"/>
            <a:r>
              <a:rPr lang="zh-TW" altLang="en-US" smtClean="0"/>
              <a:t>二、「威力纖</a:t>
            </a:r>
            <a:r>
              <a:rPr lang="en-US" altLang="zh-TW" smtClean="0"/>
              <a:t>Plus</a:t>
            </a:r>
            <a:r>
              <a:rPr lang="zh-TW" altLang="en-US" smtClean="0"/>
              <a:t>」，疑似添加偽禁藥</a:t>
            </a:r>
            <a:r>
              <a:rPr lang="en-US" altLang="zh-TW" smtClean="0"/>
              <a:t>Cetilistat</a:t>
            </a:r>
            <a:endParaRPr lang="zh-TW" altLang="en-US" smtClean="0"/>
          </a:p>
        </p:txBody>
      </p:sp>
      <p:sp>
        <p:nvSpPr>
          <p:cNvPr id="4" name="投影片編號版面配置區 3"/>
          <p:cNvSpPr>
            <a:spLocks noGrp="1"/>
          </p:cNvSpPr>
          <p:nvPr>
            <p:ph type="sldNum" sz="quarter" idx="12"/>
          </p:nvPr>
        </p:nvSpPr>
        <p:spPr/>
        <p:txBody>
          <a:bodyPr/>
          <a:lstStyle/>
          <a:p>
            <a:pPr>
              <a:defRPr/>
            </a:pPr>
            <a:fld id="{4F1EB7A1-046D-4494-987C-C8111AF3C3FC}" type="slidenum">
              <a:rPr lang="zh-TW" altLang="en-US"/>
              <a:pPr>
                <a:defRPr/>
              </a:pPr>
              <a:t>32</a:t>
            </a:fld>
            <a:endParaRPr lang="zh-TW" altLang="en-US"/>
          </a:p>
        </p:txBody>
      </p:sp>
      <p:pic>
        <p:nvPicPr>
          <p:cNvPr id="47107" name="Picture 2" descr="C:\Users\meijyhco\AppData\Local\Microsoft\Windows\Temporary Internet Files\Content.Outlook\S3YRL9GB\威力纖-1.jpg"/>
          <p:cNvPicPr>
            <a:picLocks noChangeAspect="1" noChangeArrowheads="1"/>
          </p:cNvPicPr>
          <p:nvPr/>
        </p:nvPicPr>
        <p:blipFill>
          <a:blip r:embed="rId2"/>
          <a:srcRect/>
          <a:stretch>
            <a:fillRect/>
          </a:stretch>
        </p:blipFill>
        <p:spPr bwMode="auto">
          <a:xfrm>
            <a:off x="6864350" y="4076700"/>
            <a:ext cx="1958975" cy="2376488"/>
          </a:xfrm>
          <a:prstGeom prst="rect">
            <a:avLst/>
          </a:prstGeom>
          <a:noFill/>
          <a:ln w="9525">
            <a:noFill/>
            <a:miter lim="800000"/>
            <a:headEnd/>
            <a:tailEnd/>
          </a:ln>
        </p:spPr>
      </p:pic>
      <p:pic>
        <p:nvPicPr>
          <p:cNvPr id="47108" name="Picture 3" descr="C:\Users\meijyhco\AppData\Local\Microsoft\Windows\Temporary Internet Files\Content.Outlook\S3YRL9GB\威力纖-膠囊.jpg"/>
          <p:cNvPicPr>
            <a:picLocks noChangeAspect="1" noChangeArrowheads="1"/>
          </p:cNvPicPr>
          <p:nvPr/>
        </p:nvPicPr>
        <p:blipFill>
          <a:blip r:embed="rId3"/>
          <a:srcRect/>
          <a:stretch>
            <a:fillRect/>
          </a:stretch>
        </p:blipFill>
        <p:spPr bwMode="auto">
          <a:xfrm>
            <a:off x="4932363" y="4652963"/>
            <a:ext cx="1308100" cy="1468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66CB9DA-4DF2-4389-A836-C19D374958A2}" type="slidenum">
              <a:rPr kumimoji="1" lang="zh-TW" altLang="en-US">
                <a:solidFill>
                  <a:schemeClr val="tx1"/>
                </a:solidFill>
                <a:latin typeface="微軟正黑體" pitchFamily="34" charset="-120"/>
                <a:ea typeface="微軟正黑體" pitchFamily="34" charset="-120"/>
              </a:rPr>
              <a:pPr fontAlgn="base">
                <a:spcBef>
                  <a:spcPct val="0"/>
                </a:spcBef>
                <a:spcAft>
                  <a:spcPct val="0"/>
                </a:spcAft>
              </a:pPr>
              <a:t>33</a:t>
            </a:fld>
            <a:endParaRPr kumimoji="1" lang="en-US" altLang="zh-TW">
              <a:solidFill>
                <a:schemeClr val="tx1"/>
              </a:solidFill>
              <a:latin typeface="微軟正黑體" pitchFamily="34" charset="-120"/>
              <a:ea typeface="微軟正黑體" pitchFamily="34" charset="-120"/>
            </a:endParaRPr>
          </a:p>
        </p:txBody>
      </p:sp>
      <p:sp>
        <p:nvSpPr>
          <p:cNvPr id="48130" name="標題 1"/>
          <p:cNvSpPr>
            <a:spLocks noGrp="1"/>
          </p:cNvSpPr>
          <p:nvPr>
            <p:ph type="title" idx="4294967295"/>
          </p:nvPr>
        </p:nvSpPr>
        <p:spPr>
          <a:xfrm>
            <a:off x="250825" y="476250"/>
            <a:ext cx="8534400" cy="720725"/>
          </a:xfrm>
        </p:spPr>
        <p:txBody>
          <a:bodyPr/>
          <a:lstStyle/>
          <a:p>
            <a:r>
              <a:rPr lang="zh-TW" altLang="zh-TW" smtClean="0">
                <a:latin typeface="標楷體" pitchFamily="65" charset="-120"/>
              </a:rPr>
              <a:t>背景說明</a:t>
            </a:r>
            <a:endParaRPr lang="zh-TW" altLang="en-US" smtClean="0">
              <a:latin typeface="標楷體" pitchFamily="65" charset="-120"/>
            </a:endParaRPr>
          </a:p>
        </p:txBody>
      </p:sp>
      <p:sp>
        <p:nvSpPr>
          <p:cNvPr id="48131" name="內容版面配置區 2"/>
          <p:cNvSpPr>
            <a:spLocks noGrp="1"/>
          </p:cNvSpPr>
          <p:nvPr>
            <p:ph idx="4294967295"/>
          </p:nvPr>
        </p:nvSpPr>
        <p:spPr>
          <a:xfrm>
            <a:off x="539750" y="1484313"/>
            <a:ext cx="8208963" cy="4572000"/>
          </a:xfrm>
        </p:spPr>
        <p:txBody>
          <a:bodyPr/>
          <a:lstStyle/>
          <a:p>
            <a:pPr>
              <a:lnSpc>
                <a:spcPct val="90000"/>
              </a:lnSpc>
            </a:pPr>
            <a:r>
              <a:rPr lang="zh-TW" altLang="zh-TW" smtClean="0"/>
              <a:t> </a:t>
            </a:r>
            <a:r>
              <a:rPr lang="en-US" altLang="zh-TW" smtClean="0"/>
              <a:t>102</a:t>
            </a:r>
            <a:r>
              <a:rPr lang="zh-TW" altLang="en-US" smtClean="0"/>
              <a:t>年</a:t>
            </a:r>
            <a:r>
              <a:rPr lang="en-US" altLang="zh-TW" smtClean="0"/>
              <a:t>10</a:t>
            </a:r>
            <a:r>
              <a:rPr lang="zh-TW" altLang="en-US" smtClean="0"/>
              <a:t>月</a:t>
            </a:r>
            <a:r>
              <a:rPr lang="en-US" altLang="zh-TW" smtClean="0"/>
              <a:t>17</a:t>
            </a:r>
            <a:r>
              <a:rPr lang="zh-TW" altLang="en-US" smtClean="0"/>
              <a:t>日新聞報導：台北市議員阮昭雄接獲爆料指出，菁茵荋生物科技公司天然保健食品「威力纖</a:t>
            </a:r>
            <a:r>
              <a:rPr lang="en-US" altLang="zh-TW" smtClean="0"/>
              <a:t>Plus</a:t>
            </a:r>
            <a:r>
              <a:rPr lang="zh-TW" altLang="en-US" smtClean="0"/>
              <a:t>」，疑似添加偽禁藥</a:t>
            </a:r>
            <a:r>
              <a:rPr lang="en-US" altLang="zh-TW" smtClean="0"/>
              <a:t>Cetilistat</a:t>
            </a:r>
            <a:r>
              <a:rPr lang="zh-TW" altLang="en-US" smtClean="0"/>
              <a:t>（西替利斯他），該藥品仍在英國、日本進行第三期臨床實驗，未上市</a:t>
            </a:r>
            <a:r>
              <a:rPr lang="zh-TW" altLang="zh-TW" smtClean="0"/>
              <a:t>。</a:t>
            </a:r>
            <a:endParaRPr lang="en-US" altLang="zh-TW" smtClean="0"/>
          </a:p>
          <a:p>
            <a:endParaRPr lang="en-US" altLang="zh-TW" sz="1000" smtClean="0"/>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2E19DCD-9A60-49E2-A24A-0DD4D7ABA001}" type="slidenum">
              <a:rPr kumimoji="1" lang="zh-TW" altLang="en-US">
                <a:solidFill>
                  <a:schemeClr val="tx1"/>
                </a:solidFill>
                <a:latin typeface="微軟正黑體" pitchFamily="34" charset="-120"/>
                <a:ea typeface="微軟正黑體" pitchFamily="34" charset="-120"/>
              </a:rPr>
              <a:pPr fontAlgn="base">
                <a:spcBef>
                  <a:spcPct val="0"/>
                </a:spcBef>
                <a:spcAft>
                  <a:spcPct val="0"/>
                </a:spcAft>
              </a:pPr>
              <a:t>34</a:t>
            </a:fld>
            <a:endParaRPr kumimoji="1" lang="en-US" altLang="zh-TW">
              <a:solidFill>
                <a:schemeClr val="tx1"/>
              </a:solidFill>
              <a:latin typeface="微軟正黑體" pitchFamily="34" charset="-120"/>
              <a:ea typeface="微軟正黑體" pitchFamily="34" charset="-120"/>
            </a:endParaRPr>
          </a:p>
        </p:txBody>
      </p:sp>
      <p:sp>
        <p:nvSpPr>
          <p:cNvPr id="50178" name="標題 1"/>
          <p:cNvSpPr>
            <a:spLocks noGrp="1"/>
          </p:cNvSpPr>
          <p:nvPr>
            <p:ph type="title" idx="4294967295"/>
          </p:nvPr>
        </p:nvSpPr>
        <p:spPr>
          <a:xfrm>
            <a:off x="250825" y="333375"/>
            <a:ext cx="8534400" cy="798513"/>
          </a:xfrm>
        </p:spPr>
        <p:txBody>
          <a:bodyPr/>
          <a:lstStyle/>
          <a:p>
            <a:r>
              <a:rPr lang="en-US" altLang="zh-TW" smtClean="0"/>
              <a:t>Cetilistat</a:t>
            </a:r>
            <a:r>
              <a:rPr lang="zh-TW" altLang="en-US" smtClean="0"/>
              <a:t>簡介</a:t>
            </a:r>
          </a:p>
        </p:txBody>
      </p:sp>
      <p:sp>
        <p:nvSpPr>
          <p:cNvPr id="50179" name="內容版面配置區 2"/>
          <p:cNvSpPr>
            <a:spLocks noGrp="1"/>
          </p:cNvSpPr>
          <p:nvPr>
            <p:ph idx="4294967295"/>
          </p:nvPr>
        </p:nvSpPr>
        <p:spPr>
          <a:xfrm>
            <a:off x="250825" y="1268413"/>
            <a:ext cx="8642350" cy="5040312"/>
          </a:xfrm>
        </p:spPr>
        <p:txBody>
          <a:bodyPr/>
          <a:lstStyle/>
          <a:p>
            <a:pPr>
              <a:lnSpc>
                <a:spcPct val="90000"/>
              </a:lnSpc>
            </a:pPr>
            <a:r>
              <a:rPr lang="en-US" altLang="zh-TW" sz="3000" smtClean="0"/>
              <a:t>Cetilistat</a:t>
            </a:r>
            <a:r>
              <a:rPr lang="zh-TW" altLang="en-US" sz="3000" smtClean="0"/>
              <a:t>是一個實驗性的減肥藥，與羅氏鮮屬同一類型作用機轉之藥品，主要為抑制脂肪之吸收來達到減肥效果。</a:t>
            </a:r>
          </a:p>
          <a:p>
            <a:pPr>
              <a:lnSpc>
                <a:spcPct val="90000"/>
              </a:lnSpc>
            </a:pPr>
            <a:r>
              <a:rPr lang="zh-TW" altLang="en-US" sz="3000" smtClean="0"/>
              <a:t>美國</a:t>
            </a:r>
            <a:r>
              <a:rPr lang="en-US" altLang="zh-TW" sz="3000" smtClean="0"/>
              <a:t>FDA</a:t>
            </a:r>
            <a:r>
              <a:rPr lang="zh-TW" altLang="en-US" sz="3000" smtClean="0"/>
              <a:t>網站指出，攝入</a:t>
            </a:r>
            <a:r>
              <a:rPr lang="en-US" altLang="zh-TW" sz="3000" smtClean="0"/>
              <a:t>Cetilistat </a:t>
            </a:r>
            <a:r>
              <a:rPr lang="zh-TW" altLang="en-US" sz="3000" smtClean="0"/>
              <a:t>可能會造成大便失禁、直腸物外遺或排便緊迫感等，且</a:t>
            </a:r>
            <a:r>
              <a:rPr lang="en-US" altLang="zh-TW" sz="3000" smtClean="0"/>
              <a:t>Cetilistat</a:t>
            </a:r>
            <a:r>
              <a:rPr lang="zh-TW" altLang="en-US" sz="3000" smtClean="0"/>
              <a:t>會降低脂肪的吸收，可能造成脂便或油狀便，因而導致營養素吸收不良和維生素缺乏症等，亦可能會造成膽結石及腎結石的形成。</a:t>
            </a:r>
          </a:p>
          <a:p>
            <a:pPr>
              <a:lnSpc>
                <a:spcPct val="90000"/>
              </a:lnSpc>
            </a:pPr>
            <a:r>
              <a:rPr lang="zh-TW" altLang="en-US" sz="3000" smtClean="0"/>
              <a:t>本部尚未核准發給含</a:t>
            </a:r>
            <a:r>
              <a:rPr lang="en-US" altLang="zh-TW" sz="3000" smtClean="0"/>
              <a:t>Cetilistat</a:t>
            </a:r>
            <a:r>
              <a:rPr lang="zh-TW" altLang="en-US" sz="3000" smtClean="0"/>
              <a:t>成分之藥物許可證。</a:t>
            </a:r>
          </a:p>
          <a:p>
            <a:endParaRPr lang="en-US" altLang="zh-TW" sz="2800" smtClean="0"/>
          </a:p>
          <a:p>
            <a:endParaRPr lang="en-US" altLang="zh-TW" sz="2800" smtClean="0"/>
          </a:p>
          <a:p>
            <a:endParaRPr lang="en-US" altLang="zh-TW" sz="1000" smtClean="0"/>
          </a:p>
        </p:txBody>
      </p:sp>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投影片編號版面配置區 5"/>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160F6A0-17C1-4A52-89EA-F11510D45993}" type="slidenum">
              <a:rPr kumimoji="1" lang="zh-TW" altLang="en-US">
                <a:solidFill>
                  <a:schemeClr val="tx1"/>
                </a:solidFill>
                <a:latin typeface="Arial" charset="0"/>
                <a:ea typeface="新細明體" charset="-120"/>
              </a:rPr>
              <a:pPr fontAlgn="base">
                <a:spcBef>
                  <a:spcPct val="0"/>
                </a:spcBef>
                <a:spcAft>
                  <a:spcPct val="0"/>
                </a:spcAft>
              </a:pPr>
              <a:t>35</a:t>
            </a:fld>
            <a:endParaRPr kumimoji="1" lang="en-US" altLang="zh-TW">
              <a:solidFill>
                <a:schemeClr val="tx1"/>
              </a:solidFill>
              <a:latin typeface="Arial" charset="0"/>
              <a:ea typeface="新細明體" charset="-120"/>
            </a:endParaRPr>
          </a:p>
        </p:txBody>
      </p:sp>
      <p:sp>
        <p:nvSpPr>
          <p:cNvPr id="52226" name="Rectangle 2"/>
          <p:cNvSpPr>
            <a:spLocks noGrp="1" noChangeArrowheads="1"/>
          </p:cNvSpPr>
          <p:nvPr>
            <p:ph type="title" idx="4294967295"/>
          </p:nvPr>
        </p:nvSpPr>
        <p:spPr>
          <a:xfrm>
            <a:off x="0" y="228600"/>
            <a:ext cx="8534400" cy="758825"/>
          </a:xfrm>
        </p:spPr>
        <p:txBody>
          <a:bodyPr/>
          <a:lstStyle/>
          <a:p>
            <a:r>
              <a:rPr lang="zh-TW" altLang="zh-TW" smtClean="0">
                <a:latin typeface="標楷體" pitchFamily="65" charset="-120"/>
              </a:rPr>
              <a:t>國內管理機制</a:t>
            </a:r>
            <a:endParaRPr lang="zh-TW" altLang="en-US" smtClean="0">
              <a:latin typeface="標楷體" pitchFamily="65" charset="-120"/>
            </a:endParaRPr>
          </a:p>
        </p:txBody>
      </p:sp>
      <p:sp>
        <p:nvSpPr>
          <p:cNvPr id="52227" name="Rectangle 3"/>
          <p:cNvSpPr>
            <a:spLocks noGrp="1" noChangeArrowheads="1"/>
          </p:cNvSpPr>
          <p:nvPr>
            <p:ph type="body" idx="4294967295"/>
          </p:nvPr>
        </p:nvSpPr>
        <p:spPr>
          <a:xfrm>
            <a:off x="539750" y="1412875"/>
            <a:ext cx="7920038" cy="4572000"/>
          </a:xfrm>
        </p:spPr>
        <p:txBody>
          <a:bodyPr/>
          <a:lstStyle/>
          <a:p>
            <a:pPr>
              <a:lnSpc>
                <a:spcPct val="90000"/>
              </a:lnSpc>
            </a:pPr>
            <a:r>
              <a:rPr lang="zh-TW" altLang="en-US" smtClean="0"/>
              <a:t>若食品中摻加西藥成分或類緣物成分者，依藥事法，屬偽禁藥。</a:t>
            </a:r>
          </a:p>
          <a:p>
            <a:pPr>
              <a:lnSpc>
                <a:spcPct val="90000"/>
              </a:lnSpc>
            </a:pPr>
            <a:r>
              <a:rPr lang="zh-TW" altLang="en-US" smtClean="0"/>
              <a:t>違法製造或輸入偽禁藥者依同法第</a:t>
            </a:r>
            <a:r>
              <a:rPr lang="en-US" altLang="zh-TW" smtClean="0"/>
              <a:t>82</a:t>
            </a:r>
            <a:r>
              <a:rPr lang="zh-TW" altLang="en-US" smtClean="0"/>
              <a:t>條，處</a:t>
            </a:r>
            <a:r>
              <a:rPr lang="en-US" altLang="zh-TW" smtClean="0"/>
              <a:t>10</a:t>
            </a:r>
            <a:r>
              <a:rPr lang="zh-TW" altLang="en-US" smtClean="0"/>
              <a:t>年以下有期徒刑，得併科新臺幣</a:t>
            </a:r>
            <a:r>
              <a:rPr lang="en-US" altLang="zh-TW" smtClean="0"/>
              <a:t>1</a:t>
            </a:r>
            <a:r>
              <a:rPr lang="zh-TW" altLang="en-US" smtClean="0"/>
              <a:t>千萬元以下罰金；販賣者依第</a:t>
            </a:r>
            <a:r>
              <a:rPr lang="en-US" altLang="zh-TW" smtClean="0"/>
              <a:t>83</a:t>
            </a:r>
            <a:r>
              <a:rPr lang="zh-TW" altLang="en-US" smtClean="0"/>
              <a:t>條，處</a:t>
            </a:r>
            <a:r>
              <a:rPr lang="en-US" altLang="zh-TW" smtClean="0"/>
              <a:t>7</a:t>
            </a:r>
            <a:r>
              <a:rPr lang="zh-TW" altLang="en-US" smtClean="0"/>
              <a:t>年以下有期徒刑，得併科新臺幣</a:t>
            </a:r>
            <a:r>
              <a:rPr lang="en-US" altLang="zh-TW" smtClean="0"/>
              <a:t>5</a:t>
            </a:r>
            <a:r>
              <a:rPr lang="zh-TW" altLang="en-US" smtClean="0"/>
              <a:t>百萬元以下罰金</a:t>
            </a:r>
            <a:r>
              <a:rPr lang="zh-TW" altLang="en-US" smtClean="0">
                <a:latin typeface="標楷體" pitchFamily="65" charset="-120"/>
              </a:rPr>
              <a:t>。</a:t>
            </a: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投影片編號版面配置區 5"/>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798C42F-5270-4758-AFCE-37F6F5D3F97A}" type="slidenum">
              <a:rPr kumimoji="1" lang="zh-TW" altLang="en-US">
                <a:solidFill>
                  <a:schemeClr val="tx1"/>
                </a:solidFill>
                <a:latin typeface="Arial" charset="0"/>
                <a:ea typeface="新細明體" charset="-120"/>
              </a:rPr>
              <a:pPr fontAlgn="base">
                <a:spcBef>
                  <a:spcPct val="0"/>
                </a:spcBef>
                <a:spcAft>
                  <a:spcPct val="0"/>
                </a:spcAft>
              </a:pPr>
              <a:t>36</a:t>
            </a:fld>
            <a:endParaRPr kumimoji="1" lang="en-US" altLang="zh-TW">
              <a:solidFill>
                <a:schemeClr val="tx1"/>
              </a:solidFill>
              <a:latin typeface="Arial" charset="0"/>
              <a:ea typeface="新細明體" charset="-120"/>
            </a:endParaRPr>
          </a:p>
        </p:txBody>
      </p:sp>
      <p:sp>
        <p:nvSpPr>
          <p:cNvPr id="53250" name="Rectangle 3"/>
          <p:cNvSpPr>
            <a:spLocks noGrp="1" noChangeArrowheads="1"/>
          </p:cNvSpPr>
          <p:nvPr>
            <p:ph type="body" idx="4294967295"/>
          </p:nvPr>
        </p:nvSpPr>
        <p:spPr>
          <a:xfrm>
            <a:off x="574675" y="1125538"/>
            <a:ext cx="7994650" cy="5256212"/>
          </a:xfrm>
        </p:spPr>
        <p:txBody>
          <a:bodyPr/>
          <a:lstStyle/>
          <a:p>
            <a:pPr>
              <a:lnSpc>
                <a:spcPct val="110000"/>
              </a:lnSpc>
            </a:pPr>
            <a:r>
              <a:rPr lang="zh-TW" altLang="en-US" sz="3000" smtClean="0"/>
              <a:t>民眾曾向臺北市政府衛生局檢舉「威力纖</a:t>
            </a:r>
            <a:r>
              <a:rPr lang="en-US" altLang="zh-TW" sz="3000" smtClean="0"/>
              <a:t>Plus</a:t>
            </a:r>
            <a:r>
              <a:rPr lang="zh-TW" altLang="en-US" sz="3000" smtClean="0"/>
              <a:t>」經銷商於平面媒體及網路刊登廣告涉誇張易生誤解，該局業於</a:t>
            </a:r>
            <a:r>
              <a:rPr lang="en-US" altLang="zh-TW" sz="3000" smtClean="0"/>
              <a:t>102</a:t>
            </a:r>
            <a:r>
              <a:rPr lang="zh-TW" altLang="en-US" sz="3000" smtClean="0"/>
              <a:t>年</a:t>
            </a:r>
            <a:r>
              <a:rPr lang="en-US" altLang="zh-TW" sz="3000" smtClean="0"/>
              <a:t>10</a:t>
            </a:r>
            <a:r>
              <a:rPr lang="zh-TW" altLang="en-US" sz="3000" smtClean="0"/>
              <a:t>月</a:t>
            </a:r>
            <a:r>
              <a:rPr lang="en-US" altLang="zh-TW" sz="3000" smtClean="0"/>
              <a:t>1</a:t>
            </a:r>
            <a:r>
              <a:rPr lang="zh-TW" altLang="en-US" sz="3000" smtClean="0"/>
              <a:t>日依違反食品衛生管理法第</a:t>
            </a:r>
            <a:r>
              <a:rPr lang="en-US" altLang="zh-TW" sz="3000" smtClean="0"/>
              <a:t>28</a:t>
            </a:r>
            <a:r>
              <a:rPr lang="zh-TW" altLang="en-US" sz="3000" smtClean="0"/>
              <a:t>條第</a:t>
            </a:r>
            <a:r>
              <a:rPr lang="en-US" altLang="zh-TW" sz="3000" smtClean="0"/>
              <a:t>1</a:t>
            </a:r>
            <a:r>
              <a:rPr lang="zh-TW" altLang="en-US" sz="3000" smtClean="0"/>
              <a:t>項及第</a:t>
            </a:r>
            <a:r>
              <a:rPr lang="en-US" altLang="zh-TW" sz="3000" smtClean="0"/>
              <a:t>45</a:t>
            </a:r>
            <a:r>
              <a:rPr lang="zh-TW" altLang="en-US" sz="3000" smtClean="0"/>
              <a:t>條第</a:t>
            </a:r>
            <a:r>
              <a:rPr lang="en-US" altLang="zh-TW" sz="3000" smtClean="0"/>
              <a:t>1</a:t>
            </a:r>
            <a:r>
              <a:rPr lang="zh-TW" altLang="en-US" sz="3000" smtClean="0"/>
              <a:t>項處</a:t>
            </a:r>
            <a:r>
              <a:rPr lang="en-US" altLang="zh-TW" sz="3000" smtClean="0"/>
              <a:t>8</a:t>
            </a:r>
            <a:r>
              <a:rPr lang="zh-TW" altLang="en-US" sz="3000" smtClean="0"/>
              <a:t>萬元罰鍰在案。</a:t>
            </a:r>
          </a:p>
          <a:p>
            <a:pPr>
              <a:lnSpc>
                <a:spcPct val="110000"/>
              </a:lnSpc>
            </a:pPr>
            <a:r>
              <a:rPr lang="zh-TW" altLang="en-US" sz="3000" smtClean="0"/>
              <a:t>臺北市政府衛生局依新聞報導，進行產品調查及抽驗，並於</a:t>
            </a:r>
            <a:r>
              <a:rPr lang="en-US" altLang="zh-TW" sz="3000" smtClean="0"/>
              <a:t>102</a:t>
            </a:r>
            <a:r>
              <a:rPr lang="zh-TW" altLang="en-US" sz="3000" smtClean="0"/>
              <a:t>年</a:t>
            </a:r>
            <a:r>
              <a:rPr lang="en-US" altLang="zh-TW" sz="3000" smtClean="0"/>
              <a:t>10</a:t>
            </a:r>
            <a:r>
              <a:rPr lang="zh-TW" altLang="en-US" sz="3000" smtClean="0"/>
              <a:t>月</a:t>
            </a:r>
            <a:r>
              <a:rPr lang="en-US" altLang="zh-TW" sz="3000" smtClean="0"/>
              <a:t>17</a:t>
            </a:r>
            <a:r>
              <a:rPr lang="zh-TW" altLang="en-US" sz="3000" smtClean="0"/>
              <a:t>日送食品藥物管理署</a:t>
            </a:r>
            <a:r>
              <a:rPr lang="en-US" altLang="zh-TW" sz="3000" smtClean="0"/>
              <a:t>(TFDA)</a:t>
            </a:r>
            <a:r>
              <a:rPr lang="zh-TW" altLang="en-US" sz="3000" smtClean="0"/>
              <a:t>檢驗，刻正加速檢驗中。</a:t>
            </a:r>
          </a:p>
          <a:p>
            <a:pPr>
              <a:lnSpc>
                <a:spcPct val="110000"/>
              </a:lnSpc>
            </a:pPr>
            <a:r>
              <a:rPr lang="zh-TW" altLang="en-US" sz="3000" smtClean="0"/>
              <a:t>業於</a:t>
            </a:r>
            <a:r>
              <a:rPr lang="en-US" altLang="zh-TW" sz="3000" smtClean="0"/>
              <a:t>102</a:t>
            </a:r>
            <a:r>
              <a:rPr lang="zh-TW" altLang="en-US" sz="3000" smtClean="0"/>
              <a:t>年</a:t>
            </a:r>
            <a:r>
              <a:rPr lang="en-US" altLang="zh-TW" sz="3000" smtClean="0"/>
              <a:t>10</a:t>
            </a:r>
            <a:r>
              <a:rPr lang="zh-TW" altLang="en-US" sz="3000" smtClean="0"/>
              <a:t>月</a:t>
            </a:r>
            <a:r>
              <a:rPr lang="en-US" altLang="zh-TW" sz="3000" smtClean="0"/>
              <a:t>18</a:t>
            </a:r>
            <a:r>
              <a:rPr lang="zh-TW" altLang="en-US" sz="3000" smtClean="0"/>
              <a:t>日將案內產品下架封存。</a:t>
            </a:r>
            <a:endParaRPr lang="en-US" altLang="zh-TW" sz="3000" smtClean="0"/>
          </a:p>
        </p:txBody>
      </p:sp>
      <p:sp>
        <p:nvSpPr>
          <p:cNvPr id="53251" name="Rectangle 2"/>
          <p:cNvSpPr txBox="1">
            <a:spLocks noChangeArrowheads="1"/>
          </p:cNvSpPr>
          <p:nvPr/>
        </p:nvSpPr>
        <p:spPr bwMode="auto">
          <a:xfrm>
            <a:off x="179388" y="20638"/>
            <a:ext cx="8534400" cy="758825"/>
          </a:xfrm>
          <a:prstGeom prst="rect">
            <a:avLst/>
          </a:prstGeom>
          <a:noFill/>
          <a:ln w="9525">
            <a:noFill/>
            <a:miter lim="800000"/>
            <a:headEnd/>
            <a:tailEnd/>
          </a:ln>
        </p:spPr>
        <p:txBody>
          <a:bodyPr anchor="ctr"/>
          <a:lstStyle/>
          <a:p>
            <a:pPr algn="ctr"/>
            <a:r>
              <a:rPr kumimoji="0" lang="zh-TW" altLang="zh-TW" sz="4400" b="1">
                <a:solidFill>
                  <a:srgbClr val="0000CC"/>
                </a:solidFill>
                <a:latin typeface="標楷體" pitchFamily="65" charset="-120"/>
                <a:ea typeface="標楷體" pitchFamily="65" charset="-120"/>
              </a:rPr>
              <a:t>目前執行情形</a:t>
            </a:r>
            <a:endParaRPr kumimoji="0" lang="zh-TW" altLang="en-US" sz="4400" b="1">
              <a:solidFill>
                <a:srgbClr val="0000CC"/>
              </a:solidFill>
              <a:latin typeface="標楷體" pitchFamily="65" charset="-120"/>
              <a:ea typeface="標楷體" pitchFamily="65" charset="-120"/>
            </a:endParaRPr>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投影片編號版面配置區 5"/>
          <p:cNvSpPr>
            <a:spLocks noGrp="1"/>
          </p:cNvSpPr>
          <p:nvPr>
            <p:ph type="sldNum" sz="quarter" idx="11"/>
          </p:nvPr>
        </p:nvSpPr>
        <p:spPr bwMode="auto">
          <a:xfrm>
            <a:off x="6651625" y="6381750"/>
            <a:ext cx="21336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EDC1729C-CCEA-4C09-9DEE-1A31DF777C28}" type="slidenum">
              <a:rPr kumimoji="1" lang="zh-TW" altLang="en-US">
                <a:solidFill>
                  <a:schemeClr val="tx1"/>
                </a:solidFill>
                <a:latin typeface="Arial" charset="0"/>
                <a:ea typeface="新細明體" charset="-120"/>
              </a:rPr>
              <a:pPr fontAlgn="base">
                <a:spcBef>
                  <a:spcPct val="0"/>
                </a:spcBef>
                <a:spcAft>
                  <a:spcPct val="0"/>
                </a:spcAft>
              </a:pPr>
              <a:t>37</a:t>
            </a:fld>
            <a:endParaRPr kumimoji="1" lang="en-US" altLang="zh-TW">
              <a:solidFill>
                <a:schemeClr val="tx1"/>
              </a:solidFill>
              <a:latin typeface="Arial" charset="0"/>
              <a:ea typeface="新細明體" charset="-120"/>
            </a:endParaRPr>
          </a:p>
        </p:txBody>
      </p:sp>
      <p:sp>
        <p:nvSpPr>
          <p:cNvPr id="54274" name="Rectangle 3"/>
          <p:cNvSpPr>
            <a:spLocks noGrp="1" noChangeArrowheads="1"/>
          </p:cNvSpPr>
          <p:nvPr>
            <p:ph type="body" idx="4294967295"/>
          </p:nvPr>
        </p:nvSpPr>
        <p:spPr>
          <a:xfrm>
            <a:off x="539750" y="1412875"/>
            <a:ext cx="7920038" cy="4572000"/>
          </a:xfrm>
        </p:spPr>
        <p:txBody>
          <a:bodyPr/>
          <a:lstStyle/>
          <a:p>
            <a:pPr>
              <a:lnSpc>
                <a:spcPct val="90000"/>
              </a:lnSpc>
            </a:pPr>
            <a:r>
              <a:rPr lang="zh-TW" altLang="zh-TW" smtClean="0"/>
              <a:t>本案俟檢驗結果，該產品倘檢出含有西藥</a:t>
            </a:r>
            <a:r>
              <a:rPr lang="en-US" altLang="zh-TW" smtClean="0"/>
              <a:t>Cetilistat</a:t>
            </a:r>
            <a:r>
              <a:rPr lang="zh-TW" altLang="zh-TW" smtClean="0"/>
              <a:t>等成分，將依藥事法第</a:t>
            </a:r>
            <a:r>
              <a:rPr lang="en-US" altLang="zh-TW" smtClean="0"/>
              <a:t>20</a:t>
            </a:r>
            <a:r>
              <a:rPr lang="zh-TW" altLang="zh-TW" smtClean="0"/>
              <a:t>條、第</a:t>
            </a:r>
            <a:r>
              <a:rPr lang="en-US" altLang="zh-TW" smtClean="0"/>
              <a:t>82</a:t>
            </a:r>
            <a:r>
              <a:rPr lang="zh-TW" altLang="zh-TW" smtClean="0"/>
              <a:t>條、第</a:t>
            </a:r>
            <a:r>
              <a:rPr lang="en-US" altLang="zh-TW" smtClean="0"/>
              <a:t>83 </a:t>
            </a:r>
            <a:r>
              <a:rPr lang="zh-TW" altLang="zh-TW" smtClean="0"/>
              <a:t>條移請檢調單位偵辦。</a:t>
            </a:r>
            <a:endParaRPr lang="en-US" altLang="zh-TW" smtClean="0"/>
          </a:p>
          <a:p>
            <a:pPr>
              <a:lnSpc>
                <a:spcPct val="90000"/>
              </a:lnSpc>
            </a:pPr>
            <a:r>
              <a:rPr lang="zh-TW" altLang="en-US" smtClean="0"/>
              <a:t>將全面針對宣稱減肥功效之錠狀膠囊食品，加強抽驗，以杜絕不法。</a:t>
            </a:r>
          </a:p>
          <a:p>
            <a:pPr>
              <a:lnSpc>
                <a:spcPct val="90000"/>
              </a:lnSpc>
            </a:pPr>
            <a:endParaRPr lang="zh-TW" altLang="en-US" sz="3000" smtClean="0"/>
          </a:p>
        </p:txBody>
      </p:sp>
      <p:sp>
        <p:nvSpPr>
          <p:cNvPr id="54275" name="Rectangle 2"/>
          <p:cNvSpPr txBox="1">
            <a:spLocks noChangeArrowheads="1"/>
          </p:cNvSpPr>
          <p:nvPr/>
        </p:nvSpPr>
        <p:spPr bwMode="auto">
          <a:xfrm>
            <a:off x="250825" y="379413"/>
            <a:ext cx="8534400" cy="673100"/>
          </a:xfrm>
          <a:prstGeom prst="rect">
            <a:avLst/>
          </a:prstGeom>
          <a:noFill/>
          <a:ln w="9525">
            <a:noFill/>
            <a:miter lim="800000"/>
            <a:headEnd/>
            <a:tailEnd/>
          </a:ln>
        </p:spPr>
        <p:txBody>
          <a:bodyPr anchor="ctr"/>
          <a:lstStyle/>
          <a:p>
            <a:pPr algn="ctr"/>
            <a:r>
              <a:rPr kumimoji="0" lang="zh-TW" altLang="zh-TW" sz="4400" b="1">
                <a:solidFill>
                  <a:srgbClr val="0000CC"/>
                </a:solidFill>
                <a:latin typeface="標楷體" pitchFamily="65" charset="-120"/>
                <a:ea typeface="標楷體" pitchFamily="65" charset="-120"/>
              </a:rPr>
              <a:t>未來工作重點</a:t>
            </a:r>
            <a:endParaRPr kumimoji="0" lang="zh-TW" altLang="en-US" sz="4400" b="1">
              <a:solidFill>
                <a:srgbClr val="0000CC"/>
              </a:solidFill>
              <a:latin typeface="標楷體" pitchFamily="65" charset="-120"/>
              <a:ea typeface="標楷體" pitchFamily="65" charset="-120"/>
            </a:endParaRPr>
          </a:p>
        </p:txBody>
      </p:sp>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628775"/>
            <a:ext cx="7772400" cy="1971675"/>
          </a:xfrm>
        </p:spPr>
        <p:txBody>
          <a:bodyPr rtlCol="0">
            <a:normAutofit fontScale="90000"/>
          </a:bodyPr>
          <a:lstStyle/>
          <a:p>
            <a:pPr algn="l" fontAlgn="auto">
              <a:spcAft>
                <a:spcPts val="0"/>
              </a:spcAft>
              <a:defRPr/>
            </a:pPr>
            <a:r>
              <a:rPr lang="zh-TW" altLang="en-US" dirty="0" smtClean="0"/>
              <a:t>三、媒體報導</a:t>
            </a:r>
            <a:r>
              <a:rPr lang="zh-TW" altLang="en-US" dirty="0" smtClean="0">
                <a:latin typeface="新細明體"/>
                <a:ea typeface="新細明體"/>
              </a:rPr>
              <a:t>「</a:t>
            </a:r>
            <a:r>
              <a:rPr lang="zh-TW" altLang="en-US" dirty="0" smtClean="0"/>
              <a:t>福島輻射魚把關不嚴</a:t>
            </a:r>
            <a:r>
              <a:rPr lang="zh-TW" altLang="en-US" dirty="0" smtClean="0">
                <a:latin typeface="新細明體"/>
                <a:ea typeface="新細明體"/>
              </a:rPr>
              <a:t>」</a:t>
            </a:r>
            <a:r>
              <a:rPr lang="zh-TW" altLang="en-US" dirty="0" smtClean="0"/>
              <a:t>之說明</a:t>
            </a:r>
            <a:r>
              <a:rPr lang="zh-TW" altLang="zh-TW" dirty="0" smtClean="0">
                <a:latin typeface="標楷體" panose="03000509000000000000" pitchFamily="65" charset="-120"/>
              </a:rPr>
              <a:t/>
            </a:r>
            <a:br>
              <a:rPr lang="zh-TW" altLang="zh-TW" dirty="0" smtClean="0">
                <a:latin typeface="標楷體" panose="03000509000000000000" pitchFamily="65" charset="-120"/>
              </a:rPr>
            </a:br>
            <a:endParaRPr lang="zh-TW" altLang="en-US" dirty="0">
              <a:latin typeface="標楷體" panose="03000509000000000000" pitchFamily="65" charset="-120"/>
            </a:endParaRPr>
          </a:p>
        </p:txBody>
      </p:sp>
      <p:sp>
        <p:nvSpPr>
          <p:cNvPr id="3" name="副標題 2"/>
          <p:cNvSpPr>
            <a:spLocks noGrp="1"/>
          </p:cNvSpPr>
          <p:nvPr>
            <p:ph type="subTitle" idx="1"/>
          </p:nvPr>
        </p:nvSpPr>
        <p:spPr/>
        <p:txBody>
          <a:bodyPr rtlCol="0">
            <a:normAutofit/>
          </a:bodyPr>
          <a:lstStyle/>
          <a:p>
            <a:pPr fontAlgn="auto">
              <a:spcAft>
                <a:spcPts val="0"/>
              </a:spcAft>
              <a:defRPr/>
            </a:pPr>
            <a:endParaRPr lang="zh-TW" altLang="en-US" dirty="0" smtClean="0"/>
          </a:p>
          <a:p>
            <a:pPr fontAlgn="auto">
              <a:spcAft>
                <a:spcPts val="0"/>
              </a:spcAft>
              <a:defRPr/>
            </a:pPr>
            <a:endParaRPr lang="zh-TW" altLang="en-US" dirty="0"/>
          </a:p>
        </p:txBody>
      </p:sp>
      <p:sp>
        <p:nvSpPr>
          <p:cNvPr id="4" name="投影片編號版面配置區 3"/>
          <p:cNvSpPr>
            <a:spLocks noGrp="1"/>
          </p:cNvSpPr>
          <p:nvPr>
            <p:ph type="sldNum" sz="quarter" idx="12"/>
          </p:nvPr>
        </p:nvSpPr>
        <p:spPr/>
        <p:txBody>
          <a:bodyPr/>
          <a:lstStyle/>
          <a:p>
            <a:pPr>
              <a:defRPr/>
            </a:pPr>
            <a:fld id="{3D271FCD-935F-4DB6-BB16-44DFA3022C30}" type="slidenum">
              <a:rPr lang="zh-TW" altLang="en-US"/>
              <a:pPr>
                <a:defRPr/>
              </a:pPr>
              <a:t>38</a:t>
            </a:fld>
            <a:endParaRPr lang="zh-TW" alt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標題 1"/>
          <p:cNvSpPr>
            <a:spLocks noGrp="1"/>
          </p:cNvSpPr>
          <p:nvPr>
            <p:ph type="title"/>
          </p:nvPr>
        </p:nvSpPr>
        <p:spPr/>
        <p:txBody>
          <a:bodyPr/>
          <a:lstStyle/>
          <a:p>
            <a:r>
              <a:rPr lang="zh-TW" altLang="en-US" smtClean="0">
                <a:latin typeface="標楷體" pitchFamily="65" charset="-120"/>
              </a:rPr>
              <a:t>背景說明</a:t>
            </a:r>
          </a:p>
        </p:txBody>
      </p:sp>
      <p:sp>
        <p:nvSpPr>
          <p:cNvPr id="3" name="內容版面配置區 2"/>
          <p:cNvSpPr>
            <a:spLocks noGrp="1"/>
          </p:cNvSpPr>
          <p:nvPr>
            <p:ph idx="1"/>
          </p:nvPr>
        </p:nvSpPr>
        <p:spPr/>
        <p:txBody>
          <a:bodyPr rtlCol="0">
            <a:normAutofit/>
          </a:bodyPr>
          <a:lstStyle/>
          <a:p>
            <a:pPr marL="639763" fontAlgn="auto">
              <a:spcAft>
                <a:spcPts val="0"/>
              </a:spcAft>
              <a:defRPr/>
            </a:pPr>
            <a:r>
              <a:rPr lang="zh-TW" altLang="en-US" dirty="0" smtClean="0"/>
              <a:t>媒體報導</a:t>
            </a:r>
            <a:endParaRPr lang="en-US" altLang="zh-TW" dirty="0" smtClean="0"/>
          </a:p>
          <a:p>
            <a:pPr marL="623888" indent="6350" fontAlgn="auto">
              <a:spcAft>
                <a:spcPts val="0"/>
              </a:spcAft>
              <a:buFont typeface="Wingdings" pitchFamily="2" charset="2"/>
              <a:buNone/>
              <a:defRPr/>
            </a:pPr>
            <a:r>
              <a:rPr lang="en-US" altLang="zh-TW" dirty="0" smtClean="0"/>
              <a:t>102</a:t>
            </a:r>
            <a:r>
              <a:rPr lang="zh-TW" altLang="en-US" dirty="0" smtClean="0"/>
              <a:t>年</a:t>
            </a:r>
            <a:r>
              <a:rPr lang="en-US" altLang="zh-TW" dirty="0" smtClean="0"/>
              <a:t>9</a:t>
            </a:r>
            <a:r>
              <a:rPr lang="zh-TW" altLang="en-US" dirty="0" smtClean="0"/>
              <a:t>月</a:t>
            </a:r>
            <a:r>
              <a:rPr lang="en-US" altLang="zh-TW" dirty="0" smtClean="0"/>
              <a:t>22</a:t>
            </a:r>
            <a:r>
              <a:rPr lang="zh-TW" altLang="en-US" dirty="0" smtClean="0"/>
              <a:t>日媒體報導，日本福島核污食品，政府標準較日韓寬鬆，不</a:t>
            </a:r>
            <a:r>
              <a:rPr lang="zh-TW" altLang="en-US" dirty="0"/>
              <a:t>公開檢驗輻射食品名稱</a:t>
            </a:r>
            <a:r>
              <a:rPr lang="zh-TW" altLang="en-US" dirty="0" smtClean="0"/>
              <a:t>、不</a:t>
            </a:r>
            <a:r>
              <a:rPr lang="zh-TW" altLang="en-US" dirty="0"/>
              <a:t>公布廠商名稱</a:t>
            </a:r>
            <a:r>
              <a:rPr lang="zh-TW" altLang="en-US" dirty="0" smtClean="0"/>
              <a:t>以及不</a:t>
            </a:r>
            <a:r>
              <a:rPr lang="zh-TW" altLang="en-US" dirty="0"/>
              <a:t>說出鋪貨通路</a:t>
            </a:r>
            <a:r>
              <a:rPr lang="zh-TW" altLang="en-US" dirty="0" smtClean="0"/>
              <a:t>。</a:t>
            </a:r>
            <a:endParaRPr lang="en-US" altLang="zh-TW" dirty="0" smtClean="0"/>
          </a:p>
          <a:p>
            <a:pPr fontAlgn="auto">
              <a:spcAft>
                <a:spcPts val="0"/>
              </a:spcAft>
              <a:defRPr/>
            </a:pPr>
            <a:endParaRPr lang="zh-TW" altLang="en-US" dirty="0">
              <a:latin typeface="標楷體" panose="03000509000000000000" pitchFamily="65" charset="-120"/>
            </a:endParaRPr>
          </a:p>
        </p:txBody>
      </p:sp>
      <p:sp>
        <p:nvSpPr>
          <p:cNvPr id="4" name="投影片編號版面配置區 3"/>
          <p:cNvSpPr>
            <a:spLocks noGrp="1"/>
          </p:cNvSpPr>
          <p:nvPr>
            <p:ph type="sldNum" sz="quarter" idx="12"/>
          </p:nvPr>
        </p:nvSpPr>
        <p:spPr/>
        <p:txBody>
          <a:bodyPr/>
          <a:lstStyle/>
          <a:p>
            <a:pPr>
              <a:defRPr/>
            </a:pPr>
            <a:fld id="{FB78A2D5-E7B8-4719-83F3-98CF5BF67E8B}" type="slidenum">
              <a:rPr lang="zh-TW" altLang="en-US"/>
              <a:pPr>
                <a:defRPr/>
              </a:pPr>
              <a:t>39</a:t>
            </a:fld>
            <a:endParaRPr lang="zh-TW" alt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標題 1"/>
          <p:cNvSpPr>
            <a:spLocks noGrp="1"/>
          </p:cNvSpPr>
          <p:nvPr>
            <p:ph type="title"/>
          </p:nvPr>
        </p:nvSpPr>
        <p:spPr>
          <a:xfrm>
            <a:off x="539750" y="333375"/>
            <a:ext cx="8229600" cy="647700"/>
          </a:xfrm>
        </p:spPr>
        <p:txBody>
          <a:bodyPr/>
          <a:lstStyle/>
          <a:p>
            <a:r>
              <a:rPr lang="zh-TW" altLang="en-US" smtClean="0">
                <a:latin typeface="標楷體" pitchFamily="65" charset="-120"/>
              </a:rPr>
              <a:t>我國目前管制措施</a:t>
            </a:r>
          </a:p>
        </p:txBody>
      </p:sp>
      <p:sp>
        <p:nvSpPr>
          <p:cNvPr id="3" name="內容版面配置區 2"/>
          <p:cNvSpPr>
            <a:spLocks noGrp="1"/>
          </p:cNvSpPr>
          <p:nvPr>
            <p:ph idx="1"/>
          </p:nvPr>
        </p:nvSpPr>
        <p:spPr/>
        <p:txBody>
          <a:bodyPr rtlCol="0">
            <a:normAutofit fontScale="92500" lnSpcReduction="20000"/>
          </a:bodyPr>
          <a:lstStyle/>
          <a:p>
            <a:pPr fontAlgn="auto">
              <a:spcAft>
                <a:spcPts val="0"/>
              </a:spcAft>
              <a:defRPr/>
            </a:pPr>
            <a:r>
              <a:rPr lang="en-US" altLang="zh-TW" sz="3500" dirty="0" smtClean="0"/>
              <a:t>5</a:t>
            </a:r>
            <a:r>
              <a:rPr lang="zh-TW" altLang="zh-TW" sz="3500" dirty="0" smtClean="0"/>
              <a:t>縣</a:t>
            </a:r>
            <a:r>
              <a:rPr lang="zh-TW" altLang="en-US" sz="3500" dirty="0" smtClean="0"/>
              <a:t>全面禁止</a:t>
            </a:r>
            <a:r>
              <a:rPr lang="zh-TW" altLang="en-US" sz="3500" dirty="0"/>
              <a:t>進</a:t>
            </a:r>
            <a:r>
              <a:rPr lang="zh-TW" altLang="en-US" sz="3500" dirty="0" smtClean="0"/>
              <a:t>口</a:t>
            </a:r>
            <a:endParaRPr lang="en-US" altLang="zh-TW" sz="3500" dirty="0" smtClean="0"/>
          </a:p>
          <a:p>
            <a:pPr marL="447675" indent="0" fontAlgn="auto">
              <a:spcAft>
                <a:spcPts val="0"/>
              </a:spcAft>
              <a:buFont typeface="Wingdings" pitchFamily="2" charset="2"/>
              <a:buNone/>
              <a:defRPr/>
            </a:pPr>
            <a:r>
              <a:rPr lang="zh-TW" altLang="zh-TW" dirty="0" smtClean="0"/>
              <a:t>自日本福島、茨城、櫪木、群馬、千葉等</a:t>
            </a:r>
            <a:r>
              <a:rPr lang="en-US" altLang="zh-TW" dirty="0" smtClean="0"/>
              <a:t>5</a:t>
            </a:r>
            <a:r>
              <a:rPr lang="zh-TW" altLang="en-US" dirty="0" smtClean="0"/>
              <a:t> </a:t>
            </a:r>
            <a:r>
              <a:rPr lang="zh-TW" altLang="zh-TW" dirty="0" smtClean="0"/>
              <a:t>縣生產</a:t>
            </a:r>
            <a:r>
              <a:rPr lang="zh-TW" altLang="zh-TW" dirty="0"/>
              <a:t>製造</a:t>
            </a:r>
            <a:r>
              <a:rPr lang="zh-TW" altLang="zh-TW" dirty="0" smtClean="0"/>
              <a:t>之任何食品至今仍禁止輸台</a:t>
            </a:r>
            <a:r>
              <a:rPr lang="zh-TW" altLang="en-US" dirty="0" smtClean="0"/>
              <a:t>。</a:t>
            </a:r>
            <a:endParaRPr lang="en-US" altLang="zh-TW" dirty="0" smtClean="0"/>
          </a:p>
          <a:p>
            <a:pPr marL="447675" indent="-447675" fontAlgn="auto">
              <a:spcAft>
                <a:spcPts val="0"/>
              </a:spcAft>
              <a:buFont typeface="Wingdings" pitchFamily="2" charset="2"/>
              <a:buNone/>
              <a:defRPr/>
            </a:pPr>
            <a:endParaRPr lang="en-US" altLang="zh-TW" dirty="0" smtClean="0"/>
          </a:p>
          <a:p>
            <a:pPr fontAlgn="auto">
              <a:spcAft>
                <a:spcPts val="0"/>
              </a:spcAft>
              <a:defRPr/>
            </a:pPr>
            <a:r>
              <a:rPr lang="zh-TW" altLang="zh-TW" sz="3500" dirty="0" smtClean="0"/>
              <a:t>日本其他</a:t>
            </a:r>
            <a:r>
              <a:rPr lang="zh-TW" altLang="en-US" sz="3500" dirty="0" smtClean="0"/>
              <a:t>地區</a:t>
            </a:r>
            <a:endParaRPr lang="en-US" altLang="zh-TW" sz="3500" dirty="0" smtClean="0"/>
          </a:p>
          <a:p>
            <a:pPr marL="447675" lvl="1" indent="0" fontAlgn="auto">
              <a:spcAft>
                <a:spcPts val="0"/>
              </a:spcAft>
              <a:buClr>
                <a:srgbClr val="0000CC"/>
              </a:buClr>
              <a:buFont typeface="Wingdings" pitchFamily="2" charset="2"/>
              <a:buNone/>
              <a:defRPr/>
            </a:pPr>
            <a:r>
              <a:rPr lang="zh-TW" altLang="zh-TW" sz="3200" b="1" dirty="0"/>
              <a:t>生產之八大類食品（生鮮冷藏蔬果、冷凍蔬果、活生鮮冷藏水產品、冷凍水產品、乳製品、嬰幼兒食品、礦泉水或飲水、海草類）持續實施</a:t>
            </a:r>
            <a:r>
              <a:rPr lang="zh-TW" altLang="en-US" sz="3200" b="1" dirty="0"/>
              <a:t>邊境</a:t>
            </a:r>
            <a:r>
              <a:rPr lang="zh-TW" altLang="zh-TW" sz="3200" b="1" dirty="0"/>
              <a:t>逐批檢驗，經檢驗符合規定者，始得進口。</a:t>
            </a:r>
            <a:endParaRPr lang="en-US" altLang="zh-TW" sz="3200" b="1" dirty="0"/>
          </a:p>
          <a:p>
            <a:pPr fontAlgn="auto">
              <a:spcAft>
                <a:spcPts val="0"/>
              </a:spcAft>
              <a:defRPr/>
            </a:pPr>
            <a:endParaRPr lang="zh-TW" altLang="en-US" dirty="0">
              <a:latin typeface="標楷體" panose="03000509000000000000" pitchFamily="65" charset="-120"/>
            </a:endParaRPr>
          </a:p>
        </p:txBody>
      </p:sp>
      <p:sp>
        <p:nvSpPr>
          <p:cNvPr id="4" name="投影片編號版面配置區 3"/>
          <p:cNvSpPr>
            <a:spLocks noGrp="1"/>
          </p:cNvSpPr>
          <p:nvPr>
            <p:ph type="sldNum" sz="quarter" idx="12"/>
          </p:nvPr>
        </p:nvSpPr>
        <p:spPr/>
        <p:txBody>
          <a:bodyPr/>
          <a:lstStyle/>
          <a:p>
            <a:pPr>
              <a:defRPr/>
            </a:pPr>
            <a:fld id="{45CCDE05-2D6D-4F0C-8E02-97C201ECEE44}" type="slidenum">
              <a:rPr lang="zh-TW" altLang="en-US"/>
              <a:pPr>
                <a:defRPr/>
              </a:pPr>
              <a:t>40</a:t>
            </a:fld>
            <a:endParaRPr lang="zh-TW" alt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標題 1"/>
          <p:cNvSpPr>
            <a:spLocks noGrp="1"/>
          </p:cNvSpPr>
          <p:nvPr>
            <p:ph type="title"/>
          </p:nvPr>
        </p:nvSpPr>
        <p:spPr>
          <a:xfrm>
            <a:off x="431800" y="115888"/>
            <a:ext cx="8712200" cy="792162"/>
          </a:xfrm>
        </p:spPr>
        <p:txBody>
          <a:bodyPr/>
          <a:lstStyle/>
          <a:p>
            <a:r>
              <a:rPr lang="zh-TW" altLang="en-US" sz="4200" smtClean="0">
                <a:latin typeface="標楷體" pitchFamily="65" charset="-120"/>
              </a:rPr>
              <a:t>我國管制和其他國家相較相對嚴格</a:t>
            </a:r>
          </a:p>
        </p:txBody>
      </p:sp>
      <p:graphicFrame>
        <p:nvGraphicFramePr>
          <p:cNvPr id="5" name="表格 4"/>
          <p:cNvGraphicFramePr>
            <a:graphicFrameLocks noGrp="1"/>
          </p:cNvGraphicFramePr>
          <p:nvPr/>
        </p:nvGraphicFramePr>
        <p:xfrm>
          <a:off x="477838" y="1196975"/>
          <a:ext cx="8353425" cy="4270375"/>
        </p:xfrm>
        <a:graphic>
          <a:graphicData uri="http://schemas.openxmlformats.org/drawingml/2006/table">
            <a:tbl>
              <a:tblPr/>
              <a:tblGrid>
                <a:gridCol w="842962"/>
                <a:gridCol w="1009650"/>
                <a:gridCol w="927100"/>
                <a:gridCol w="1243013"/>
                <a:gridCol w="863600"/>
                <a:gridCol w="936625"/>
                <a:gridCol w="935037"/>
                <a:gridCol w="720725"/>
                <a:gridCol w="874713"/>
              </a:tblGrid>
              <a:tr h="487363">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FFFFFF"/>
                          </a:solidFill>
                          <a:effectLst/>
                          <a:latin typeface="標楷體" pitchFamily="65" charset="-120"/>
                          <a:ea typeface="標楷體" pitchFamily="65" charset="-120"/>
                        </a:rPr>
                        <a:t> </a:t>
                      </a:r>
                      <a:endParaRPr kumimoji="0" lang="zh-TW" altLang="zh-TW"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我國</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中國</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韓國</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歐盟</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新加坡</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俄羅斯</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美國</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香港</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096963">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禁止輸入</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5</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縣所有食品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10</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縣所有食品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13</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縣特定產品</a:t>
                      </a: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;8</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縣水產品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無</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福島特定產品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 8</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縣水產品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14</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縣之特定產品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5</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縣特定產品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665413">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標楷體" pitchFamily="65" charset="-120"/>
                          <a:ea typeface="標楷體" pitchFamily="65" charset="-120"/>
                        </a:rPr>
                        <a:t>檢附官方輻射檢驗證明</a:t>
                      </a:r>
                      <a:endParaRPr kumimoji="0" lang="zh-TW" altLang="en-US" sz="1800" b="1" i="0" u="none" strike="noStrike" cap="none" normalizeH="0" baseline="0" smtClean="0">
                        <a:ln>
                          <a:noFill/>
                        </a:ln>
                        <a:solidFill>
                          <a:srgbClr val="FFFFFF"/>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1800" b="1" i="0" u="none" strike="noStrike" cap="none" normalizeH="0" baseline="0" smtClean="0">
                          <a:ln>
                            <a:noFill/>
                          </a:ln>
                          <a:solidFill>
                            <a:srgbClr val="FF0000"/>
                          </a:solidFill>
                          <a:effectLst/>
                          <a:latin typeface="標楷體" pitchFamily="65" charset="-120"/>
                          <a:ea typeface="標楷體" pitchFamily="65" charset="-120"/>
                          <a:cs typeface="Times New Roman" pitchFamily="18" charset="0"/>
                        </a:rPr>
                        <a:t>所有日本進口八大類產品</a:t>
                      </a: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rPr>
                        <a:t>邊境逐批查驗</a:t>
                      </a: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10</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縣以外特定產品僅附衛生證明，</a:t>
                      </a:r>
                      <a:r>
                        <a:rPr kumimoji="0" lang="zh-TW" altLang="en-US" sz="2000" b="1" i="0" u="none" strike="noStrike" cap="none" normalizeH="0" baseline="0" smtClean="0">
                          <a:ln>
                            <a:noFill/>
                          </a:ln>
                          <a:solidFill>
                            <a:srgbClr val="FF0000"/>
                          </a:solidFill>
                          <a:effectLst/>
                          <a:latin typeface="標楷體" pitchFamily="65" charset="-120"/>
                          <a:ea typeface="標楷體" pitchFamily="65" charset="-120"/>
                        </a:rPr>
                        <a:t>無抽驗</a:t>
                      </a:r>
                      <a:endParaRPr kumimoji="0" lang="zh-TW" altLang="en-US" sz="1800" b="1" i="0" u="none" strike="noStrike" cap="none" normalizeH="0" baseline="0" smtClean="0">
                        <a:ln>
                          <a:noFill/>
                        </a:ln>
                        <a:solidFill>
                          <a:srgbClr val="FF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除停止輸入品項外，</a:t>
                      </a: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16</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縣水產品及</a:t>
                      </a: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13</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縣之所有食品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福島所有產品及</a:t>
                      </a: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14</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縣特定產品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9</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縣特定產品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6</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縣所有食品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14</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縣特定產品</a:t>
                      </a: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第三機關即可</a:t>
                      </a: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a:t>
                      </a:r>
                      <a:endParaRPr kumimoji="0" lang="zh-TW" altLang="zh-TW"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smtClean="0">
                          <a:ln>
                            <a:noFill/>
                          </a:ln>
                          <a:solidFill>
                            <a:srgbClr val="000000"/>
                          </a:solidFill>
                          <a:effectLst/>
                          <a:latin typeface="標楷體" pitchFamily="65" charset="-120"/>
                          <a:ea typeface="標楷體" pitchFamily="65" charset="-120"/>
                        </a:rPr>
                        <a:t>5</a:t>
                      </a:r>
                      <a:r>
                        <a:rPr kumimoji="0" lang="zh-TW" altLang="en-US" sz="2000" b="1" i="0" u="none" strike="noStrike" cap="none" normalizeH="0" baseline="0" smtClean="0">
                          <a:ln>
                            <a:noFill/>
                          </a:ln>
                          <a:solidFill>
                            <a:srgbClr val="000000"/>
                          </a:solidFill>
                          <a:effectLst/>
                          <a:latin typeface="標楷體" pitchFamily="65" charset="-120"/>
                          <a:ea typeface="標楷體" pitchFamily="65" charset="-120"/>
                        </a:rPr>
                        <a:t>縣之特定產品</a:t>
                      </a:r>
                      <a:endParaRPr kumimoji="0" lang="zh-TW" altLang="en-US" sz="1800" b="1" i="0" u="none" strike="noStrike" cap="none" normalizeH="0" baseline="0" smtClean="0">
                        <a:ln>
                          <a:noFill/>
                        </a:ln>
                        <a:solidFill>
                          <a:srgbClr val="000000"/>
                        </a:solidFill>
                        <a:effectLst/>
                        <a:latin typeface="標楷體" pitchFamily="65" charset="-120"/>
                        <a:ea typeface="標楷體" pitchFamily="65" charset="-120"/>
                        <a:cs typeface="Times New Roman" pitchFamily="18" charset="0"/>
                      </a:endParaRPr>
                    </a:p>
                  </a:txBody>
                  <a:tcPr marL="61718" marR="6171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58412" name="矩形 5"/>
          <p:cNvSpPr>
            <a:spLocks noChangeArrowheads="1"/>
          </p:cNvSpPr>
          <p:nvPr/>
        </p:nvSpPr>
        <p:spPr bwMode="auto">
          <a:xfrm>
            <a:off x="468313" y="5949950"/>
            <a:ext cx="7920037" cy="646113"/>
          </a:xfrm>
          <a:prstGeom prst="rect">
            <a:avLst/>
          </a:prstGeom>
          <a:noFill/>
          <a:ln w="9525">
            <a:noFill/>
            <a:miter lim="800000"/>
            <a:headEnd/>
            <a:tailEnd/>
          </a:ln>
        </p:spPr>
        <p:txBody>
          <a:bodyPr>
            <a:spAutoFit/>
          </a:bodyPr>
          <a:lstStyle/>
          <a:p>
            <a:r>
              <a:rPr kumimoji="0" lang="zh-TW" altLang="zh-TW">
                <a:latin typeface="Times New Roman" pitchFamily="18" charset="0"/>
                <a:ea typeface="標楷體" pitchFamily="65" charset="-120"/>
              </a:rPr>
              <a:t>資料</a:t>
            </a:r>
            <a:r>
              <a:rPr kumimoji="0" lang="zh-TW" altLang="en-US">
                <a:latin typeface="Times New Roman" pitchFamily="18" charset="0"/>
                <a:ea typeface="標楷體" pitchFamily="65" charset="-120"/>
              </a:rPr>
              <a:t>摘錄自</a:t>
            </a:r>
            <a:r>
              <a:rPr kumimoji="0" lang="en-US" altLang="zh-TW">
                <a:latin typeface="Times New Roman" pitchFamily="18" charset="0"/>
                <a:ea typeface="標楷體" pitchFamily="65" charset="-120"/>
              </a:rPr>
              <a:t>:</a:t>
            </a:r>
            <a:r>
              <a:rPr kumimoji="0" lang="zh-TW" altLang="zh-TW">
                <a:latin typeface="Times New Roman" pitchFamily="18" charset="0"/>
                <a:ea typeface="標楷體" pitchFamily="65" charset="-120"/>
              </a:rPr>
              <a:t>日本農水省網站</a:t>
            </a:r>
            <a:r>
              <a:rPr kumimoji="0" lang="en-US" altLang="zh-TW">
                <a:latin typeface="Times New Roman" pitchFamily="18" charset="0"/>
                <a:ea typeface="標楷體" pitchFamily="65" charset="-120"/>
              </a:rPr>
              <a:t>http://www.maff.go.jp/j/export/e_info/hukushima_kakukokukensa.html)</a:t>
            </a:r>
            <a:endParaRPr kumimoji="0" lang="zh-TW" altLang="en-US">
              <a:latin typeface="Times New Roman" pitchFamily="18" charset="0"/>
              <a:ea typeface="標楷體" pitchFamily="65" charset="-120"/>
            </a:endParaRPr>
          </a:p>
        </p:txBody>
      </p:sp>
      <p:sp>
        <p:nvSpPr>
          <p:cNvPr id="3" name="投影片編號版面配置區 2"/>
          <p:cNvSpPr>
            <a:spLocks noGrp="1"/>
          </p:cNvSpPr>
          <p:nvPr>
            <p:ph type="sldNum" sz="quarter" idx="12"/>
          </p:nvPr>
        </p:nvSpPr>
        <p:spPr/>
        <p:txBody>
          <a:bodyPr/>
          <a:lstStyle/>
          <a:p>
            <a:pPr>
              <a:defRPr/>
            </a:pPr>
            <a:fld id="{74FA18AC-7912-4CDA-9B72-9699F6CC7734}" type="slidenum">
              <a:rPr lang="zh-TW" altLang="en-US"/>
              <a:pPr>
                <a:defRPr/>
              </a:pPr>
              <a:t>41</a:t>
            </a:fld>
            <a:endParaRPr lang="zh-TW" alt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標題 1"/>
          <p:cNvSpPr>
            <a:spLocks noGrp="1"/>
          </p:cNvSpPr>
          <p:nvPr>
            <p:ph type="title"/>
          </p:nvPr>
        </p:nvSpPr>
        <p:spPr>
          <a:xfrm>
            <a:off x="468313" y="0"/>
            <a:ext cx="8229600" cy="1143000"/>
          </a:xfrm>
        </p:spPr>
        <p:txBody>
          <a:bodyPr/>
          <a:lstStyle/>
          <a:p>
            <a:r>
              <a:rPr lang="zh-TW" altLang="zh-TW" smtClean="0">
                <a:latin typeface="標楷體" pitchFamily="65" charset="-120"/>
              </a:rPr>
              <a:t>各國各放射性核種</a:t>
            </a:r>
            <a:r>
              <a:rPr lang="zh-TW" altLang="en-US" smtClean="0">
                <a:latin typeface="標楷體" pitchFamily="65" charset="-120"/>
              </a:rPr>
              <a:t>碘及銫</a:t>
            </a:r>
            <a:r>
              <a:rPr lang="zh-TW" altLang="zh-TW" smtClean="0">
                <a:latin typeface="標楷體" pitchFamily="65" charset="-120"/>
              </a:rPr>
              <a:t>之限值</a:t>
            </a:r>
          </a:p>
        </p:txBody>
      </p:sp>
      <p:sp>
        <p:nvSpPr>
          <p:cNvPr id="59394" name="Rectangle 1"/>
          <p:cNvSpPr>
            <a:spLocks noChangeArrowheads="1"/>
          </p:cNvSpPr>
          <p:nvPr/>
        </p:nvSpPr>
        <p:spPr bwMode="auto">
          <a:xfrm>
            <a:off x="215900" y="5994400"/>
            <a:ext cx="8712200" cy="830263"/>
          </a:xfrm>
          <a:prstGeom prst="rect">
            <a:avLst/>
          </a:prstGeom>
          <a:noFill/>
          <a:ln w="9525">
            <a:noFill/>
            <a:miter lim="800000"/>
            <a:headEnd/>
            <a:tailEnd/>
          </a:ln>
        </p:spPr>
        <p:txBody>
          <a:bodyPr anchor="ctr">
            <a:spAutoFit/>
          </a:bodyPr>
          <a:lstStyle/>
          <a:p>
            <a:r>
              <a:rPr lang="en-US" altLang="zh-TW" sz="1200">
                <a:latin typeface="Times New Roman" pitchFamily="18" charset="0"/>
                <a:ea typeface="標楷體" pitchFamily="65" charset="-120"/>
                <a:cs typeface="Times New Roman" pitchFamily="18" charset="0"/>
              </a:rPr>
              <a:t>(</a:t>
            </a:r>
            <a:r>
              <a:rPr lang="zh-TW" altLang="en-US" sz="1200">
                <a:latin typeface="Times New Roman" pitchFamily="18" charset="0"/>
                <a:ea typeface="標楷體" pitchFamily="65" charset="-120"/>
                <a:cs typeface="Times New Roman" pitchFamily="18" charset="0"/>
              </a:rPr>
              <a:t>單位：貝克</a:t>
            </a:r>
            <a:r>
              <a:rPr lang="en-US" altLang="zh-TW" sz="1200">
                <a:latin typeface="Times New Roman" pitchFamily="18" charset="0"/>
                <a:ea typeface="標楷體" pitchFamily="65" charset="-120"/>
                <a:cs typeface="Times New Roman" pitchFamily="18" charset="0"/>
              </a:rPr>
              <a:t>/</a:t>
            </a:r>
            <a:r>
              <a:rPr lang="zh-TW" altLang="en-US" sz="1200">
                <a:latin typeface="Times New Roman" pitchFamily="18" charset="0"/>
                <a:ea typeface="標楷體" pitchFamily="65" charset="-120"/>
                <a:cs typeface="Times New Roman" pitchFamily="18" charset="0"/>
              </a:rPr>
              <a:t>公斤</a:t>
            </a:r>
            <a:r>
              <a:rPr lang="en-US" altLang="zh-TW" sz="1200">
                <a:latin typeface="Times New Roman" pitchFamily="18" charset="0"/>
                <a:ea typeface="標楷體" pitchFamily="65" charset="-120"/>
                <a:cs typeface="Times New Roman" pitchFamily="18" charset="0"/>
              </a:rPr>
              <a:t>)</a:t>
            </a:r>
            <a:endParaRPr lang="en-US" altLang="zh-TW" sz="600">
              <a:latin typeface="Times New Roman" pitchFamily="18" charset="0"/>
              <a:ea typeface="標楷體" pitchFamily="65" charset="-120"/>
            </a:endParaRPr>
          </a:p>
          <a:p>
            <a:pPr eaLnBrk="0" hangingPunct="0"/>
            <a:r>
              <a:rPr lang="zh-TW" altLang="en-US" sz="1200">
                <a:latin typeface="Times New Roman" pitchFamily="18" charset="0"/>
                <a:ea typeface="標楷體" pitchFamily="65" charset="-120"/>
                <a:cs typeface="Times New Roman" pitchFamily="18" charset="0"/>
              </a:rPr>
              <a:t>備註：</a:t>
            </a:r>
            <a:endParaRPr lang="zh-TW" altLang="en-US" sz="600">
              <a:latin typeface="Times New Roman" pitchFamily="18" charset="0"/>
              <a:ea typeface="標楷體" pitchFamily="65" charset="-120"/>
            </a:endParaRPr>
          </a:p>
          <a:p>
            <a:pPr eaLnBrk="0" hangingPunct="0"/>
            <a:r>
              <a:rPr lang="zh-TW" altLang="en-US" sz="1200">
                <a:latin typeface="Times New Roman" pitchFamily="18" charset="0"/>
                <a:ea typeface="標楷體" pitchFamily="65" charset="-120"/>
                <a:cs typeface="Times New Roman" pitchFamily="18" charset="0"/>
              </a:rPr>
              <a:t>**</a:t>
            </a:r>
            <a:r>
              <a:rPr lang="en-US" altLang="zh-TW" sz="1200">
                <a:latin typeface="Times New Roman" pitchFamily="18" charset="0"/>
                <a:ea typeface="標楷體" pitchFamily="65" charset="-120"/>
                <a:cs typeface="Times New Roman" pitchFamily="18" charset="0"/>
              </a:rPr>
              <a:t>Codex</a:t>
            </a:r>
            <a:r>
              <a:rPr lang="zh-TW" altLang="en-US" sz="1200">
                <a:latin typeface="Times New Roman" pitchFamily="18" charset="0"/>
                <a:ea typeface="標楷體" pitchFamily="65" charset="-120"/>
                <a:cs typeface="Times New Roman" pitchFamily="18" charset="0"/>
              </a:rPr>
              <a:t>乳品類非列屬嬰兒食品。</a:t>
            </a:r>
            <a:endParaRPr lang="zh-TW" altLang="en-US" sz="600">
              <a:latin typeface="Times New Roman" pitchFamily="18" charset="0"/>
              <a:ea typeface="標楷體" pitchFamily="65" charset="-120"/>
            </a:endParaRPr>
          </a:p>
          <a:p>
            <a:pPr eaLnBrk="0" hangingPunct="0"/>
            <a:r>
              <a:rPr lang="zh-TW" altLang="en-US" sz="1200">
                <a:latin typeface="Times New Roman" pitchFamily="18" charset="0"/>
                <a:ea typeface="標楷體" pitchFamily="65" charset="-120"/>
                <a:cs typeface="Times New Roman" pitchFamily="18" charset="0"/>
              </a:rPr>
              <a:t>***中國分別訂有糧食、薯類、蔬果及肉魚蝦類之限值，列於本表「其他食品」類中，係以上開各項限值之範圍表示之。</a:t>
            </a:r>
            <a:endParaRPr lang="zh-TW" altLang="en-US">
              <a:latin typeface="Times New Roman" pitchFamily="18" charset="0"/>
              <a:ea typeface="標楷體" pitchFamily="65" charset="-120"/>
            </a:endParaRPr>
          </a:p>
        </p:txBody>
      </p:sp>
      <p:sp>
        <p:nvSpPr>
          <p:cNvPr id="3" name="投影片編號版面配置區 2"/>
          <p:cNvSpPr>
            <a:spLocks noGrp="1"/>
          </p:cNvSpPr>
          <p:nvPr>
            <p:ph type="sldNum" sz="quarter" idx="12"/>
          </p:nvPr>
        </p:nvSpPr>
        <p:spPr>
          <a:xfrm>
            <a:off x="7010400" y="6492875"/>
            <a:ext cx="2133600" cy="365125"/>
          </a:xfrm>
        </p:spPr>
        <p:txBody>
          <a:bodyPr/>
          <a:lstStyle/>
          <a:p>
            <a:pPr>
              <a:defRPr/>
            </a:pPr>
            <a:fld id="{DE01DDDB-220B-4B97-A7CC-951DE5FCE551}" type="slidenum">
              <a:rPr lang="zh-TW" altLang="en-US"/>
              <a:pPr>
                <a:defRPr/>
              </a:pPr>
              <a:t>42</a:t>
            </a:fld>
            <a:endParaRPr lang="zh-TW" altLang="en-US" dirty="0"/>
          </a:p>
        </p:txBody>
      </p:sp>
      <p:graphicFrame>
        <p:nvGraphicFramePr>
          <p:cNvPr id="8" name="表格 7"/>
          <p:cNvGraphicFramePr>
            <a:graphicFrameLocks noGrp="1"/>
          </p:cNvGraphicFramePr>
          <p:nvPr/>
        </p:nvGraphicFramePr>
        <p:xfrm>
          <a:off x="395288" y="1555750"/>
          <a:ext cx="8353425" cy="4333875"/>
        </p:xfrm>
        <a:graphic>
          <a:graphicData uri="http://schemas.openxmlformats.org/drawingml/2006/table">
            <a:tbl>
              <a:tblPr firstRow="1" firstCol="1" lastRow="1" lastCol="1" bandRow="1" bandCol="1">
                <a:tableStyleId>{5A111915-BE36-4E01-A7E5-04B1672EAD32}</a:tableStyleId>
              </a:tblPr>
              <a:tblGrid>
                <a:gridCol w="648072"/>
                <a:gridCol w="1008112"/>
                <a:gridCol w="854724"/>
                <a:gridCol w="801460"/>
                <a:gridCol w="576064"/>
                <a:gridCol w="576064"/>
                <a:gridCol w="488361"/>
                <a:gridCol w="594667"/>
                <a:gridCol w="594667"/>
                <a:gridCol w="698569"/>
                <a:gridCol w="704132"/>
                <a:gridCol w="808034"/>
              </a:tblGrid>
              <a:tr h="793829">
                <a:tc>
                  <a:txBody>
                    <a:bodyPr/>
                    <a:lstStyle/>
                    <a:p>
                      <a:pPr algn="ctr">
                        <a:spcAft>
                          <a:spcPts val="0"/>
                        </a:spcAft>
                      </a:pPr>
                      <a:r>
                        <a:rPr lang="zh-TW" sz="1800" kern="100" dirty="0">
                          <a:effectLst/>
                        </a:rPr>
                        <a:t>核種</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食品種類</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我國</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kern="100" spc="-100" dirty="0">
                          <a:effectLst/>
                          <a:latin typeface="Times New Roman" pitchFamily="18" charset="0"/>
                          <a:cs typeface="Times New Roman" pitchFamily="18" charset="0"/>
                        </a:rPr>
                        <a:t>CODEX</a:t>
                      </a:r>
                      <a:r>
                        <a:rPr lang="en-US" sz="1800" kern="100" spc="-100" dirty="0">
                          <a:effectLst/>
                        </a:rPr>
                        <a:t> </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加拿大</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歐盟</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美國</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日本</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新加坡</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香港</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韓國</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kern="100" dirty="0">
                          <a:effectLst/>
                        </a:rPr>
                        <a:t>中國</a:t>
                      </a:r>
                      <a:r>
                        <a:rPr lang="en-US" sz="1800" kern="100" dirty="0">
                          <a:effectLst/>
                        </a:rPr>
                        <a:t>***</a:t>
                      </a:r>
                      <a:endParaRPr lang="zh-TW" sz="1800" kern="100" dirty="0">
                        <a:effectLst/>
                        <a:latin typeface="Times New Roman"/>
                        <a:ea typeface="新細明體"/>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488736">
                <a:tc rowSpan="3">
                  <a:txBody>
                    <a:bodyPr/>
                    <a:lstStyle/>
                    <a:p>
                      <a:pPr algn="ctr">
                        <a:spcAft>
                          <a:spcPts val="0"/>
                        </a:spcAft>
                      </a:pPr>
                      <a:r>
                        <a:rPr lang="en-US" sz="1800" b="1" kern="100" baseline="30000" dirty="0">
                          <a:effectLst/>
                          <a:latin typeface="Times New Roman" pitchFamily="18" charset="0"/>
                          <a:ea typeface="標楷體" pitchFamily="65" charset="-120"/>
                        </a:rPr>
                        <a:t>131</a:t>
                      </a:r>
                      <a:r>
                        <a:rPr lang="en-US" sz="1800" b="1" kern="100" dirty="0">
                          <a:effectLst/>
                          <a:latin typeface="Times New Roman" pitchFamily="18" charset="0"/>
                          <a:ea typeface="標楷體" pitchFamily="65" charset="-120"/>
                        </a:rPr>
                        <a:t>I</a:t>
                      </a:r>
                      <a:endParaRPr lang="zh-TW" sz="1800" b="1" kern="100" dirty="0">
                        <a:effectLst/>
                        <a:latin typeface="Times New Roman" pitchFamily="18" charset="0"/>
                        <a:ea typeface="標楷體" pitchFamily="65" charset="-120"/>
                      </a:endParaRPr>
                    </a:p>
                    <a:p>
                      <a:pPr algn="ctr">
                        <a:spcAft>
                          <a:spcPts val="0"/>
                        </a:spcAft>
                      </a:pPr>
                      <a:r>
                        <a:rPr lang="zh-TW" sz="1800" b="1" kern="100" dirty="0">
                          <a:effectLst/>
                          <a:latin typeface="Times New Roman" pitchFamily="18" charset="0"/>
                          <a:ea typeface="標楷體" pitchFamily="65" charset="-120"/>
                        </a:rPr>
                        <a:t>碘</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b="1" kern="100" dirty="0">
                          <a:effectLst/>
                          <a:latin typeface="Times New Roman" pitchFamily="18" charset="0"/>
                          <a:ea typeface="標楷體" pitchFamily="65" charset="-120"/>
                        </a:rPr>
                        <a:t>乳品</a:t>
                      </a:r>
                      <a:r>
                        <a:rPr lang="en-US" sz="1800" b="1" kern="100" dirty="0">
                          <a:effectLst/>
                          <a:latin typeface="Times New Roman" pitchFamily="18" charset="0"/>
                          <a:ea typeface="標楷體" pitchFamily="65" charset="-120"/>
                        </a:rPr>
                        <a:t>**</a:t>
                      </a:r>
                      <a:endParaRPr lang="zh-TW" sz="1800" b="1" kern="100" dirty="0">
                        <a:effectLst/>
                        <a:latin typeface="Times New Roman" pitchFamily="18" charset="0"/>
                        <a:ea typeface="標楷體" pitchFamily="65" charset="-12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spcAft>
                          <a:spcPts val="0"/>
                        </a:spcAft>
                      </a:pPr>
                      <a:r>
                        <a:rPr lang="en-US" sz="1800" b="1" kern="100" dirty="0">
                          <a:effectLst/>
                          <a:latin typeface="Times New Roman" pitchFamily="18" charset="0"/>
                          <a:cs typeface="Times New Roman" pitchFamily="18" charset="0"/>
                        </a:rPr>
                        <a:t>55</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500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150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33</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488736">
                <a:tc vMerge="1">
                  <a:txBody>
                    <a:bodyPr/>
                    <a:lstStyle/>
                    <a:p>
                      <a:endParaRPr lang="zh-TW" altLang="en-US"/>
                    </a:p>
                  </a:txBody>
                  <a:tcPr/>
                </a:tc>
                <a:tc>
                  <a:txBody>
                    <a:bodyPr/>
                    <a:lstStyle/>
                    <a:p>
                      <a:pPr algn="ctr">
                        <a:spcAft>
                          <a:spcPts val="0"/>
                        </a:spcAft>
                      </a:pPr>
                      <a:r>
                        <a:rPr lang="zh-TW" sz="1800" b="1" kern="100">
                          <a:effectLst/>
                          <a:latin typeface="Times New Roman" pitchFamily="18" charset="0"/>
                          <a:ea typeface="標楷體" pitchFamily="65" charset="-120"/>
                        </a:rPr>
                        <a:t>嬰兒食品</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zh-TW" altLang="en-US"/>
                    </a:p>
                  </a:txBody>
                  <a:tcPr/>
                </a:tc>
                <a:tc>
                  <a:txBody>
                    <a:bodyPr/>
                    <a:lstStyle/>
                    <a:p>
                      <a:pPr algn="ctr">
                        <a:spcAft>
                          <a:spcPts val="0"/>
                        </a:spcAft>
                      </a:pPr>
                      <a:r>
                        <a:rPr lang="en-US" sz="1800" b="1" kern="100" dirty="0">
                          <a:effectLst/>
                          <a:latin typeface="Times New Roman" pitchFamily="18" charset="0"/>
                          <a:cs typeface="Times New Roman" pitchFamily="18" charset="0"/>
                        </a:rPr>
                        <a:t>100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150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488736">
                <a:tc vMerge="1">
                  <a:txBody>
                    <a:bodyPr/>
                    <a:lstStyle/>
                    <a:p>
                      <a:endParaRPr lang="zh-TW" altLang="en-US"/>
                    </a:p>
                  </a:txBody>
                  <a:tcPr/>
                </a:tc>
                <a:tc>
                  <a:txBody>
                    <a:bodyPr/>
                    <a:lstStyle/>
                    <a:p>
                      <a:pPr algn="ctr">
                        <a:spcAft>
                          <a:spcPts val="0"/>
                        </a:spcAft>
                      </a:pPr>
                      <a:r>
                        <a:rPr lang="zh-TW" sz="1800" b="1" kern="100" dirty="0">
                          <a:effectLst/>
                          <a:latin typeface="Times New Roman" pitchFamily="18" charset="0"/>
                          <a:ea typeface="標楷體" pitchFamily="65" charset="-120"/>
                        </a:rPr>
                        <a:t>其他食品</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300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100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1000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2000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170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300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89~470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488736">
                <a:tc rowSpan="3">
                  <a:txBody>
                    <a:bodyPr/>
                    <a:lstStyle/>
                    <a:p>
                      <a:pPr algn="ctr">
                        <a:spcAft>
                          <a:spcPts val="0"/>
                        </a:spcAft>
                      </a:pPr>
                      <a:r>
                        <a:rPr lang="en-US" sz="1800" b="1" kern="100" spc="-100" baseline="30000" dirty="0" smtClean="0">
                          <a:effectLst/>
                          <a:latin typeface="Times New Roman" pitchFamily="18" charset="0"/>
                          <a:ea typeface="標楷體" pitchFamily="65" charset="-120"/>
                        </a:rPr>
                        <a:t>134+137</a:t>
                      </a:r>
                      <a:r>
                        <a:rPr lang="en-US" sz="1800" b="1" kern="100" dirty="0" smtClean="0">
                          <a:effectLst/>
                          <a:latin typeface="Times New Roman" pitchFamily="18" charset="0"/>
                          <a:ea typeface="標楷體" pitchFamily="65" charset="-120"/>
                        </a:rPr>
                        <a:t>Cs</a:t>
                      </a:r>
                    </a:p>
                    <a:p>
                      <a:pPr algn="ctr">
                        <a:spcAft>
                          <a:spcPts val="0"/>
                        </a:spcAft>
                      </a:pPr>
                      <a:r>
                        <a:rPr lang="zh-TW" altLang="en-US" sz="1800" b="1" kern="100" dirty="0" smtClean="0">
                          <a:effectLst/>
                          <a:latin typeface="Times New Roman" pitchFamily="18" charset="0"/>
                          <a:ea typeface="標楷體" pitchFamily="65" charset="-120"/>
                        </a:rPr>
                        <a:t>銫</a:t>
                      </a:r>
                      <a:r>
                        <a:rPr lang="en-US" sz="1800" b="1" kern="100" dirty="0" smtClean="0">
                          <a:effectLst/>
                          <a:latin typeface="Times New Roman" pitchFamily="18" charset="0"/>
                          <a:ea typeface="標楷體" pitchFamily="65" charset="-120"/>
                        </a:rPr>
                        <a:t> </a:t>
                      </a:r>
                      <a:endParaRPr lang="zh-TW" sz="1800" b="1" kern="100" dirty="0">
                        <a:effectLst/>
                        <a:latin typeface="Times New Roman" pitchFamily="18" charset="0"/>
                        <a:ea typeface="標楷體" pitchFamily="65" charset="-12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sz="1800" b="1" kern="100" dirty="0">
                          <a:effectLst/>
                          <a:latin typeface="Times New Roman" pitchFamily="18" charset="0"/>
                          <a:ea typeface="標楷體" pitchFamily="65" charset="-120"/>
                        </a:rPr>
                        <a:t>乳品</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spcAft>
                          <a:spcPts val="0"/>
                        </a:spcAft>
                      </a:pPr>
                      <a:r>
                        <a:rPr lang="en-US" sz="1800" b="1" kern="100" dirty="0" smtClean="0">
                          <a:effectLst/>
                          <a:latin typeface="Times New Roman" pitchFamily="18" charset="0"/>
                          <a:cs typeface="Times New Roman" pitchFamily="18" charset="0"/>
                        </a:rPr>
                        <a:t>370</a:t>
                      </a:r>
                      <a:r>
                        <a:rPr lang="en-US" altLang="zh-TW" sz="1800" b="1" kern="100" dirty="0" smtClean="0">
                          <a:solidFill>
                            <a:srgbClr val="FF0000"/>
                          </a:solidFill>
                          <a:effectLst/>
                          <a:latin typeface="Times New Roman" pitchFamily="18" charset="0"/>
                          <a:cs typeface="Times New Roman" pitchFamily="18" charset="0"/>
                        </a:rPr>
                        <a:t>(</a:t>
                      </a:r>
                      <a:r>
                        <a:rPr lang="zh-TW" altLang="en-US" sz="1800" b="1" kern="100" dirty="0" smtClean="0">
                          <a:solidFill>
                            <a:srgbClr val="FF0000"/>
                          </a:solidFill>
                          <a:effectLst/>
                          <a:latin typeface="Times New Roman" pitchFamily="18" charset="0"/>
                          <a:cs typeface="Times New Roman" pitchFamily="18" charset="0"/>
                        </a:rPr>
                        <a:t>日本食品採</a:t>
                      </a:r>
                      <a:r>
                        <a:rPr lang="en-US" altLang="zh-TW" sz="1800" b="1" kern="100" dirty="0" smtClean="0">
                          <a:solidFill>
                            <a:srgbClr val="FF0000"/>
                          </a:solidFill>
                          <a:effectLst/>
                          <a:latin typeface="Times New Roman" pitchFamily="18" charset="0"/>
                          <a:cs typeface="Times New Roman" pitchFamily="18" charset="0"/>
                        </a:rPr>
                        <a:t>50)</a:t>
                      </a:r>
                      <a:endParaRPr lang="zh-TW" sz="1800" b="1" kern="100" dirty="0">
                        <a:solidFill>
                          <a:srgbClr val="FF0000"/>
                        </a:solidFill>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300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370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50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370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330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488736">
                <a:tc vMerge="1">
                  <a:txBody>
                    <a:bodyPr/>
                    <a:lstStyle/>
                    <a:p>
                      <a:endParaRPr lang="zh-TW" altLang="en-US"/>
                    </a:p>
                  </a:txBody>
                  <a:tcPr/>
                </a:tc>
                <a:tc>
                  <a:txBody>
                    <a:bodyPr/>
                    <a:lstStyle/>
                    <a:p>
                      <a:pPr algn="ctr">
                        <a:spcAft>
                          <a:spcPts val="0"/>
                        </a:spcAft>
                      </a:pPr>
                      <a:r>
                        <a:rPr lang="zh-TW" sz="1800" b="1" kern="100" dirty="0">
                          <a:effectLst/>
                          <a:latin typeface="Times New Roman" pitchFamily="18" charset="0"/>
                          <a:ea typeface="標楷體" pitchFamily="65" charset="-120"/>
                        </a:rPr>
                        <a:t>嬰兒食品</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zh-TW" altLang="en-US"/>
                    </a:p>
                  </a:txBody>
                  <a:tcPr/>
                </a:tc>
                <a:tc>
                  <a:txBody>
                    <a:bodyPr/>
                    <a:lstStyle/>
                    <a:p>
                      <a:pPr algn="ctr">
                        <a:spcAft>
                          <a:spcPts val="0"/>
                        </a:spcAft>
                      </a:pPr>
                      <a:r>
                        <a:rPr lang="en-US" sz="1800" b="1" kern="100" dirty="0">
                          <a:effectLst/>
                          <a:latin typeface="Times New Roman" pitchFamily="18" charset="0"/>
                          <a:cs typeface="Times New Roman" pitchFamily="18" charset="0"/>
                        </a:rPr>
                        <a:t>1000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 </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 </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50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1000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1000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370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 </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488736">
                <a:tc vMerge="1">
                  <a:txBody>
                    <a:bodyPr/>
                    <a:lstStyle/>
                    <a:p>
                      <a:endParaRPr lang="zh-TW" altLang="en-US"/>
                    </a:p>
                  </a:txBody>
                  <a:tcPr/>
                </a:tc>
                <a:tc>
                  <a:txBody>
                    <a:bodyPr/>
                    <a:lstStyle/>
                    <a:p>
                      <a:pPr algn="ctr">
                        <a:spcAft>
                          <a:spcPts val="0"/>
                        </a:spcAft>
                      </a:pPr>
                      <a:r>
                        <a:rPr lang="zh-TW" sz="1800" b="1" kern="100" dirty="0">
                          <a:effectLst/>
                          <a:latin typeface="Times New Roman" pitchFamily="18" charset="0"/>
                          <a:ea typeface="標楷體" pitchFamily="65" charset="-120"/>
                        </a:rPr>
                        <a:t>其他食品</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altLang="zh-TW" sz="1800" b="1" kern="100" dirty="0" smtClean="0">
                          <a:effectLst/>
                          <a:latin typeface="Times New Roman" pitchFamily="18" charset="0"/>
                          <a:cs typeface="Times New Roman" pitchFamily="18" charset="0"/>
                        </a:rPr>
                        <a:t>370</a:t>
                      </a:r>
                      <a:r>
                        <a:rPr lang="en-US" altLang="zh-TW" sz="1800" b="1" kern="100" dirty="0" smtClean="0">
                          <a:solidFill>
                            <a:srgbClr val="FF0000"/>
                          </a:solidFill>
                          <a:effectLst/>
                          <a:latin typeface="Times New Roman" pitchFamily="18" charset="0"/>
                          <a:cs typeface="Times New Roman" pitchFamily="18" charset="0"/>
                        </a:rPr>
                        <a:t>(</a:t>
                      </a:r>
                      <a:r>
                        <a:rPr lang="zh-TW" altLang="en-US" sz="1800" b="1" kern="100" dirty="0" smtClean="0">
                          <a:solidFill>
                            <a:srgbClr val="FF0000"/>
                          </a:solidFill>
                          <a:effectLst/>
                          <a:latin typeface="Times New Roman" pitchFamily="18" charset="0"/>
                          <a:cs typeface="Times New Roman" pitchFamily="18" charset="0"/>
                        </a:rPr>
                        <a:t>日本食品採</a:t>
                      </a:r>
                      <a:r>
                        <a:rPr lang="en-US" altLang="zh-TW" sz="1800" b="1" kern="100" dirty="0" smtClean="0">
                          <a:solidFill>
                            <a:srgbClr val="FF0000"/>
                          </a:solidFill>
                          <a:effectLst/>
                          <a:latin typeface="Times New Roman" pitchFamily="18" charset="0"/>
                          <a:cs typeface="Times New Roman" pitchFamily="18" charset="0"/>
                        </a:rPr>
                        <a:t>100)</a:t>
                      </a:r>
                    </a:p>
                    <a:p>
                      <a:pPr algn="ctr">
                        <a:spcAft>
                          <a:spcPts val="0"/>
                        </a:spcAft>
                      </a:pP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ctr">
                        <a:spcAft>
                          <a:spcPts val="0"/>
                        </a:spcAft>
                      </a:pPr>
                      <a:r>
                        <a:rPr lang="en-US" sz="1800" b="1" kern="100">
                          <a:effectLst/>
                          <a:latin typeface="Times New Roman" pitchFamily="18" charset="0"/>
                          <a:cs typeface="Times New Roman" pitchFamily="18" charset="0"/>
                        </a:rPr>
                        <a:t>1000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1000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600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1200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100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1000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a:effectLst/>
                          <a:latin typeface="Times New Roman" pitchFamily="18" charset="0"/>
                          <a:cs typeface="Times New Roman" pitchFamily="18" charset="0"/>
                        </a:rPr>
                        <a:t>1000</a:t>
                      </a:r>
                      <a:endParaRPr lang="zh-TW" sz="1800" b="1" kern="10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370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US" sz="1800" b="1" kern="100" dirty="0">
                          <a:effectLst/>
                          <a:latin typeface="Times New Roman" pitchFamily="18" charset="0"/>
                          <a:cs typeface="Times New Roman" pitchFamily="18" charset="0"/>
                        </a:rPr>
                        <a:t>90~800</a:t>
                      </a:r>
                      <a:endParaRPr lang="zh-TW" sz="1800" b="1" kern="100" dirty="0">
                        <a:effectLst/>
                        <a:latin typeface="Times New Roman" pitchFamily="18" charset="0"/>
                        <a:ea typeface="新細明體"/>
                        <a:cs typeface="Times New Roman"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59498" name="文字方塊 5"/>
          <p:cNvSpPr txBox="1">
            <a:spLocks noChangeArrowheads="1"/>
          </p:cNvSpPr>
          <p:nvPr/>
        </p:nvSpPr>
        <p:spPr bwMode="auto">
          <a:xfrm>
            <a:off x="679450" y="908050"/>
            <a:ext cx="7785100" cy="647700"/>
          </a:xfrm>
          <a:prstGeom prst="rect">
            <a:avLst/>
          </a:prstGeom>
          <a:noFill/>
          <a:ln w="9525">
            <a:noFill/>
            <a:miter lim="800000"/>
            <a:headEnd/>
            <a:tailEnd/>
          </a:ln>
        </p:spPr>
        <p:txBody>
          <a:bodyPr wrap="none">
            <a:spAutoFit/>
          </a:bodyPr>
          <a:lstStyle/>
          <a:p>
            <a:r>
              <a:rPr kumimoji="0" lang="zh-TW" altLang="en-US" b="1">
                <a:latin typeface="Times New Roman" pitchFamily="18" charset="0"/>
                <a:ea typeface="標楷體" pitchFamily="65" charset="-120"/>
              </a:rPr>
              <a:t>我國現行標準與</a:t>
            </a:r>
            <a:r>
              <a:rPr kumimoji="0" lang="en-US" altLang="zh-TW" b="1">
                <a:latin typeface="Times New Roman" pitchFamily="18" charset="0"/>
                <a:ea typeface="標楷體" pitchFamily="65" charset="-120"/>
              </a:rPr>
              <a:t>Codex</a:t>
            </a:r>
            <a:r>
              <a:rPr kumimoji="0" lang="zh-TW" altLang="en-US" b="1">
                <a:latin typeface="Times New Roman" pitchFamily="18" charset="0"/>
                <a:ea typeface="標楷體" pitchFamily="65" charset="-120"/>
              </a:rPr>
              <a:t>、歐盟、美國、加拿大等先進國家比較，仍趨嚴格。</a:t>
            </a:r>
            <a:endParaRPr kumimoji="0" lang="en-US" altLang="zh-TW" b="1">
              <a:latin typeface="Times New Roman" pitchFamily="18" charset="0"/>
              <a:ea typeface="標楷體" pitchFamily="65" charset="-120"/>
            </a:endParaRPr>
          </a:p>
          <a:p>
            <a:r>
              <a:rPr kumimoji="0" lang="zh-TW" altLang="en-US" b="1">
                <a:latin typeface="Times New Roman" pitchFamily="18" charset="0"/>
                <a:ea typeface="標楷體" pitchFamily="65" charset="-120"/>
              </a:rPr>
              <a:t>對於日本輸台產品，銫的標準已經調成與日本一樣嚴格。</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標題 1"/>
          <p:cNvSpPr>
            <a:spLocks noGrp="1"/>
          </p:cNvSpPr>
          <p:nvPr>
            <p:ph type="title"/>
          </p:nvPr>
        </p:nvSpPr>
        <p:spPr>
          <a:xfrm>
            <a:off x="15875" y="0"/>
            <a:ext cx="9128125" cy="981075"/>
          </a:xfrm>
        </p:spPr>
        <p:txBody>
          <a:bodyPr/>
          <a:lstStyle/>
          <a:p>
            <a:r>
              <a:rPr lang="zh-TW" altLang="en-US" smtClean="0">
                <a:latin typeface="標楷體" pitchFamily="65" charset="-120"/>
              </a:rPr>
              <a:t>檢測結果沒有不合格</a:t>
            </a:r>
          </a:p>
        </p:txBody>
      </p:sp>
      <p:sp>
        <p:nvSpPr>
          <p:cNvPr id="60418" name="內容版面配置區 2"/>
          <p:cNvSpPr>
            <a:spLocks noGrp="1"/>
          </p:cNvSpPr>
          <p:nvPr>
            <p:ph idx="1"/>
          </p:nvPr>
        </p:nvSpPr>
        <p:spPr>
          <a:xfrm>
            <a:off x="457200" y="1341438"/>
            <a:ext cx="8229600" cy="1684337"/>
          </a:xfrm>
        </p:spPr>
        <p:txBody>
          <a:bodyPr/>
          <a:lstStyle/>
          <a:p>
            <a:r>
              <a:rPr lang="zh-TW" altLang="zh-TW" smtClean="0"/>
              <a:t>自</a:t>
            </a:r>
            <a:r>
              <a:rPr lang="en-US" altLang="zh-TW" smtClean="0"/>
              <a:t>100.3.15</a:t>
            </a:r>
            <a:r>
              <a:rPr lang="zh-TW" altLang="zh-TW" smtClean="0"/>
              <a:t>迄今，</a:t>
            </a:r>
            <a:r>
              <a:rPr lang="zh-TW" altLang="en-US" smtClean="0"/>
              <a:t>抽驗</a:t>
            </a:r>
            <a:r>
              <a:rPr lang="zh-TW" altLang="zh-TW" smtClean="0"/>
              <a:t>日本輸入之食品</a:t>
            </a:r>
            <a:r>
              <a:rPr lang="zh-TW" altLang="en-US" smtClean="0"/>
              <a:t>共</a:t>
            </a:r>
            <a:r>
              <a:rPr lang="en-US" altLang="zh-TW" smtClean="0"/>
              <a:t>4</a:t>
            </a:r>
            <a:r>
              <a:rPr lang="zh-TW" altLang="en-US" smtClean="0"/>
              <a:t>萬餘件，</a:t>
            </a:r>
            <a:r>
              <a:rPr lang="zh-TW" altLang="zh-TW" smtClean="0"/>
              <a:t>未有輻射檢測值不符合我國及日本標準者。</a:t>
            </a:r>
            <a:endParaRPr lang="en-US" altLang="zh-TW" smtClean="0"/>
          </a:p>
        </p:txBody>
      </p:sp>
      <p:graphicFrame>
        <p:nvGraphicFramePr>
          <p:cNvPr id="4" name="表格 3"/>
          <p:cNvGraphicFramePr>
            <a:graphicFrameLocks noGrp="1"/>
          </p:cNvGraphicFramePr>
          <p:nvPr/>
        </p:nvGraphicFramePr>
        <p:xfrm>
          <a:off x="684213" y="2924175"/>
          <a:ext cx="7488237" cy="3465513"/>
        </p:xfrm>
        <a:graphic>
          <a:graphicData uri="http://schemas.openxmlformats.org/drawingml/2006/table">
            <a:tbl>
              <a:tblPr>
                <a:tableStyleId>{5C22544A-7EE6-4342-B048-85BDC9FD1C3A}</a:tableStyleId>
              </a:tblPr>
              <a:tblGrid>
                <a:gridCol w="2989369"/>
                <a:gridCol w="2280550"/>
                <a:gridCol w="2218913"/>
              </a:tblGrid>
              <a:tr h="258049">
                <a:tc>
                  <a:txBody>
                    <a:bodyPr/>
                    <a:lstStyle/>
                    <a:p>
                      <a:pPr algn="ctr" fontAlgn="ctr"/>
                      <a:r>
                        <a:rPr lang="zh-TW" sz="2000" b="1" u="none" strike="noStrike" dirty="0">
                          <a:effectLst/>
                          <a:latin typeface="標楷體" panose="03000509000000000000" pitchFamily="65" charset="-120"/>
                          <a:ea typeface="標楷體" panose="03000509000000000000" pitchFamily="65" charset="-120"/>
                        </a:rPr>
                        <a:t>類別</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sz="2000" b="1" u="none" strike="noStrike">
                          <a:effectLst/>
                          <a:latin typeface="標楷體" panose="03000509000000000000" pitchFamily="65" charset="-120"/>
                          <a:ea typeface="標楷體" panose="03000509000000000000" pitchFamily="65" charset="-120"/>
                        </a:rPr>
                        <a:t>檢驗件數</a:t>
                      </a:r>
                      <a:endParaRPr lang="zh-TW" sz="2000" b="1" i="0" u="none" strike="noStrike">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sz="2000" b="1" u="none" strike="noStrike">
                          <a:effectLst/>
                          <a:latin typeface="標楷體" panose="03000509000000000000" pitchFamily="65" charset="-120"/>
                          <a:ea typeface="標楷體" panose="03000509000000000000" pitchFamily="65" charset="-120"/>
                        </a:rPr>
                        <a:t>不合格件數</a:t>
                      </a:r>
                      <a:endParaRPr lang="zh-TW" sz="2000" b="1" i="0" u="none" strike="noStrike">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8371">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水產</a:t>
                      </a:r>
                      <a:r>
                        <a:rPr lang="zh-TW" sz="2000" b="1" u="none" strike="noStrike" dirty="0">
                          <a:effectLst/>
                          <a:latin typeface="標楷體" panose="03000509000000000000" pitchFamily="65" charset="-120"/>
                          <a:ea typeface="標楷體" panose="03000509000000000000" pitchFamily="65" charset="-120"/>
                        </a:rPr>
                        <a:t>類</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smtClean="0">
                          <a:effectLst/>
                          <a:latin typeface="Times New Roman" pitchFamily="18" charset="0"/>
                          <a:ea typeface="標楷體" panose="03000509000000000000" pitchFamily="65" charset="-120"/>
                          <a:cs typeface="Times New Roman" pitchFamily="18" charset="0"/>
                        </a:rPr>
                        <a:t>12,090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a:effectLst/>
                          <a:latin typeface="Times New Roman" pitchFamily="18" charset="0"/>
                          <a:ea typeface="標楷體" panose="03000509000000000000" pitchFamily="65" charset="-120"/>
                          <a:cs typeface="Times New Roman" pitchFamily="18" charset="0"/>
                        </a:rPr>
                        <a:t>0</a:t>
                      </a:r>
                      <a:endParaRPr lang="zh-TW" sz="2000" b="1" i="0" u="none" strike="noStrike">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8371">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水果</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smtClean="0">
                          <a:effectLst/>
                          <a:latin typeface="Times New Roman" pitchFamily="18" charset="0"/>
                          <a:ea typeface="標楷體" panose="03000509000000000000" pitchFamily="65" charset="-120"/>
                          <a:cs typeface="Times New Roman" pitchFamily="18" charset="0"/>
                        </a:rPr>
                        <a:t>5,050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a:effectLst/>
                          <a:latin typeface="Times New Roman" pitchFamily="18" charset="0"/>
                          <a:ea typeface="標楷體" panose="03000509000000000000" pitchFamily="65" charset="-120"/>
                          <a:cs typeface="Times New Roman" pitchFamily="18" charset="0"/>
                        </a:rPr>
                        <a:t>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8371">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蔬菜</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smtClean="0">
                          <a:effectLst/>
                          <a:latin typeface="Times New Roman" pitchFamily="18" charset="0"/>
                          <a:ea typeface="標楷體" panose="03000509000000000000" pitchFamily="65" charset="-120"/>
                          <a:cs typeface="Times New Roman" pitchFamily="18" charset="0"/>
                        </a:rPr>
                        <a:t>1,757</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a:effectLst/>
                          <a:latin typeface="Times New Roman" pitchFamily="18" charset="0"/>
                          <a:ea typeface="標楷體" panose="03000509000000000000" pitchFamily="65" charset="-120"/>
                          <a:cs typeface="Times New Roman" pitchFamily="18" charset="0"/>
                        </a:rPr>
                        <a:t>0</a:t>
                      </a:r>
                      <a:endParaRPr lang="zh-TW" sz="2000" b="1" i="0" u="none" strike="noStrike">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8693">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嬰幼兒</a:t>
                      </a:r>
                      <a:r>
                        <a:rPr lang="zh-TW" sz="2000" b="1" u="none" strike="noStrike" dirty="0">
                          <a:effectLst/>
                          <a:latin typeface="標楷體" panose="03000509000000000000" pitchFamily="65" charset="-120"/>
                          <a:ea typeface="標楷體" panose="03000509000000000000" pitchFamily="65" charset="-120"/>
                        </a:rPr>
                        <a:t>食品</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smtClean="0">
                          <a:effectLst/>
                          <a:latin typeface="Times New Roman" pitchFamily="18" charset="0"/>
                          <a:ea typeface="標楷體" panose="03000509000000000000" pitchFamily="65" charset="-120"/>
                          <a:cs typeface="Times New Roman" pitchFamily="18" charset="0"/>
                        </a:rPr>
                        <a:t>3,759</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a:effectLst/>
                          <a:latin typeface="Times New Roman" pitchFamily="18" charset="0"/>
                          <a:ea typeface="標楷體" panose="03000509000000000000" pitchFamily="65" charset="-120"/>
                          <a:cs typeface="Times New Roman" pitchFamily="18" charset="0"/>
                        </a:rPr>
                        <a:t>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8371">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乳</a:t>
                      </a:r>
                      <a:r>
                        <a:rPr lang="zh-TW" sz="2000" b="1" u="none" strike="noStrike" dirty="0">
                          <a:effectLst/>
                          <a:latin typeface="標楷體" panose="03000509000000000000" pitchFamily="65" charset="-120"/>
                          <a:ea typeface="標楷體" panose="03000509000000000000" pitchFamily="65" charset="-120"/>
                        </a:rPr>
                        <a:t>製品</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smtClean="0">
                          <a:effectLst/>
                          <a:latin typeface="Times New Roman" pitchFamily="18" charset="0"/>
                          <a:ea typeface="標楷體" panose="03000509000000000000" pitchFamily="65" charset="-120"/>
                          <a:cs typeface="Times New Roman" pitchFamily="18" charset="0"/>
                        </a:rPr>
                        <a:t>1,699</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a:effectLst/>
                          <a:latin typeface="Times New Roman" pitchFamily="18" charset="0"/>
                          <a:ea typeface="標楷體" panose="03000509000000000000" pitchFamily="65" charset="-120"/>
                          <a:cs typeface="Times New Roman" pitchFamily="18" charset="0"/>
                        </a:rPr>
                        <a:t>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8371">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海草</a:t>
                      </a:r>
                      <a:r>
                        <a:rPr lang="zh-TW" sz="2000" b="1" u="none" strike="noStrike" dirty="0">
                          <a:effectLst/>
                          <a:latin typeface="標楷體" panose="03000509000000000000" pitchFamily="65" charset="-120"/>
                          <a:ea typeface="標楷體" panose="03000509000000000000" pitchFamily="65" charset="-120"/>
                        </a:rPr>
                        <a:t>類</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smtClean="0">
                          <a:effectLst/>
                          <a:latin typeface="Times New Roman" pitchFamily="18" charset="0"/>
                          <a:ea typeface="標楷體" panose="03000509000000000000" pitchFamily="65" charset="-120"/>
                          <a:cs typeface="Times New Roman" pitchFamily="18" charset="0"/>
                        </a:rPr>
                        <a:t>1,092</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a:effectLst/>
                          <a:latin typeface="Times New Roman" pitchFamily="18" charset="0"/>
                          <a:ea typeface="標楷體" panose="03000509000000000000" pitchFamily="65" charset="-120"/>
                          <a:cs typeface="Times New Roman" pitchFamily="18" charset="0"/>
                        </a:rPr>
                        <a:t>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8371">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米</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a:effectLst/>
                          <a:latin typeface="Times New Roman" pitchFamily="18" charset="0"/>
                          <a:ea typeface="標楷體" panose="03000509000000000000" pitchFamily="65" charset="-120"/>
                          <a:cs typeface="Times New Roman" pitchFamily="18" charset="0"/>
                        </a:rPr>
                        <a:t>117</a:t>
                      </a:r>
                      <a:endParaRPr lang="zh-TW" sz="2000" b="1" i="0" u="none" strike="noStrike">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a:effectLst/>
                          <a:latin typeface="Times New Roman" pitchFamily="18" charset="0"/>
                          <a:ea typeface="標楷體" panose="03000509000000000000" pitchFamily="65" charset="-120"/>
                          <a:cs typeface="Times New Roman" pitchFamily="18" charset="0"/>
                        </a:rPr>
                        <a:t>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8371">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礦泉水</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a:effectLst/>
                          <a:latin typeface="Times New Roman" pitchFamily="18" charset="0"/>
                          <a:ea typeface="標楷體" panose="03000509000000000000" pitchFamily="65" charset="-120"/>
                          <a:cs typeface="Times New Roman" pitchFamily="18" charset="0"/>
                        </a:rPr>
                        <a:t>385</a:t>
                      </a:r>
                      <a:endParaRPr lang="zh-TW" sz="2000" b="1" i="0" u="none" strike="noStrike">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a:effectLst/>
                          <a:latin typeface="Times New Roman" pitchFamily="18" charset="0"/>
                          <a:ea typeface="標楷體" panose="03000509000000000000" pitchFamily="65" charset="-120"/>
                          <a:cs typeface="Times New Roman" pitchFamily="18" charset="0"/>
                        </a:rPr>
                        <a:t>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0625">
                <a:tc>
                  <a:txBody>
                    <a:bodyPr/>
                    <a:lstStyle/>
                    <a:p>
                      <a:pPr algn="l" fontAlgn="ctr"/>
                      <a:r>
                        <a:rPr lang="zh-TW" altLang="en-US" sz="2000" b="1" u="none" strike="noStrike" dirty="0" smtClean="0">
                          <a:effectLst/>
                          <a:latin typeface="標楷體" panose="03000509000000000000" pitchFamily="65" charset="-120"/>
                          <a:ea typeface="標楷體" panose="03000509000000000000" pitchFamily="65" charset="-120"/>
                        </a:rPr>
                        <a:t> </a:t>
                      </a:r>
                      <a:r>
                        <a:rPr lang="zh-TW" sz="2000" b="1" u="none" strike="noStrike" dirty="0" smtClean="0">
                          <a:effectLst/>
                          <a:latin typeface="標楷體" panose="03000509000000000000" pitchFamily="65" charset="-120"/>
                          <a:ea typeface="標楷體" panose="03000509000000000000" pitchFamily="65" charset="-120"/>
                        </a:rPr>
                        <a:t>加工</a:t>
                      </a:r>
                      <a:r>
                        <a:rPr lang="zh-TW" sz="2000" b="1" u="none" strike="noStrike" dirty="0">
                          <a:effectLst/>
                          <a:latin typeface="標楷體" panose="03000509000000000000" pitchFamily="65" charset="-120"/>
                          <a:ea typeface="標楷體" panose="03000509000000000000" pitchFamily="65" charset="-120"/>
                        </a:rPr>
                        <a:t>食品/茶類</a:t>
                      </a:r>
                      <a:endParaRPr lang="zh-TW" sz="2000" b="1" i="0" u="none" strike="noStrike" dirty="0">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smtClean="0">
                          <a:effectLst/>
                          <a:latin typeface="Times New Roman" pitchFamily="18" charset="0"/>
                          <a:ea typeface="標楷體" panose="03000509000000000000" pitchFamily="65" charset="-120"/>
                          <a:cs typeface="Times New Roman" pitchFamily="18" charset="0"/>
                        </a:rPr>
                        <a:t>16,815</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a:effectLst/>
                          <a:latin typeface="Times New Roman" pitchFamily="18" charset="0"/>
                          <a:ea typeface="標楷體" panose="03000509000000000000" pitchFamily="65" charset="-120"/>
                          <a:cs typeface="Times New Roman" pitchFamily="18" charset="0"/>
                        </a:rPr>
                        <a:t>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8371">
                <a:tc>
                  <a:txBody>
                    <a:bodyPr/>
                    <a:lstStyle/>
                    <a:p>
                      <a:pPr algn="ctr" fontAlgn="ctr"/>
                      <a:r>
                        <a:rPr lang="zh-TW" sz="2000" b="1" u="none" strike="noStrike">
                          <a:effectLst/>
                          <a:latin typeface="標楷體" panose="03000509000000000000" pitchFamily="65" charset="-120"/>
                          <a:ea typeface="標楷體" panose="03000509000000000000" pitchFamily="65" charset="-120"/>
                        </a:rPr>
                        <a:t>總      計</a:t>
                      </a:r>
                      <a:endParaRPr lang="zh-TW" sz="2000" b="1" i="0" u="none" strike="noStrike">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smtClean="0">
                          <a:effectLst/>
                          <a:latin typeface="Times New Roman" pitchFamily="18" charset="0"/>
                          <a:ea typeface="標楷體" panose="03000509000000000000" pitchFamily="65" charset="-120"/>
                          <a:cs typeface="Times New Roman" pitchFamily="18" charset="0"/>
                        </a:rPr>
                        <a:t>42,764</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2000" b="1" u="none" strike="noStrike" dirty="0">
                          <a:effectLst/>
                          <a:latin typeface="Times New Roman" pitchFamily="18" charset="0"/>
                          <a:ea typeface="標楷體" panose="03000509000000000000" pitchFamily="65" charset="-120"/>
                          <a:cs typeface="Times New Roman" pitchFamily="18" charset="0"/>
                        </a:rPr>
                        <a:t>0</a:t>
                      </a:r>
                      <a:endParaRPr lang="zh-TW" sz="2000" b="1" i="0" u="none" strike="noStrike" dirty="0">
                        <a:effectLst/>
                        <a:latin typeface="Times New Roman" pitchFamily="18" charset="0"/>
                        <a:ea typeface="標楷體" panose="03000509000000000000" pitchFamily="65" charset="-120"/>
                        <a:cs typeface="Times New Roman"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投影片編號版面配置區 4"/>
          <p:cNvSpPr>
            <a:spLocks noGrp="1"/>
          </p:cNvSpPr>
          <p:nvPr>
            <p:ph type="sldNum" sz="quarter" idx="12"/>
          </p:nvPr>
        </p:nvSpPr>
        <p:spPr/>
        <p:txBody>
          <a:bodyPr/>
          <a:lstStyle/>
          <a:p>
            <a:pPr>
              <a:defRPr/>
            </a:pPr>
            <a:fld id="{E98150D5-E338-48DF-BF3B-12EEE16EB7EE}" type="slidenum">
              <a:rPr lang="zh-TW" altLang="en-US"/>
              <a:pPr>
                <a:defRPr/>
              </a:pPr>
              <a:t>43</a:t>
            </a:fld>
            <a:endParaRPr lang="zh-TW" alt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標題 1"/>
          <p:cNvSpPr>
            <a:spLocks noGrp="1"/>
          </p:cNvSpPr>
          <p:nvPr>
            <p:ph type="title"/>
          </p:nvPr>
        </p:nvSpPr>
        <p:spPr>
          <a:xfrm>
            <a:off x="0" y="0"/>
            <a:ext cx="9144000" cy="908050"/>
          </a:xfrm>
        </p:spPr>
        <p:txBody>
          <a:bodyPr/>
          <a:lstStyle/>
          <a:p>
            <a:r>
              <a:rPr lang="zh-TW" altLang="en-US" smtClean="0">
                <a:latin typeface="標楷體" pitchFamily="65" charset="-120"/>
              </a:rPr>
              <a:t>結語</a:t>
            </a:r>
          </a:p>
        </p:txBody>
      </p:sp>
      <p:graphicFrame>
        <p:nvGraphicFramePr>
          <p:cNvPr id="4" name="內容版面配置區 3"/>
          <p:cNvGraphicFramePr>
            <a:graphicFrameLocks noGrp="1"/>
          </p:cNvGraphicFramePr>
          <p:nvPr>
            <p:ph idx="1"/>
          </p:nvPr>
        </p:nvGraphicFramePr>
        <p:xfrm>
          <a:off x="755650" y="1196975"/>
          <a:ext cx="7643813" cy="4662488"/>
        </p:xfrm>
        <a:graphic>
          <a:graphicData uri="http://schemas.openxmlformats.org/drawingml/2006/table">
            <a:tbl>
              <a:tblPr firstRow="1" bandRow="1">
                <a:tableStyleId>{5C22544A-7EE6-4342-B048-85BDC9FD1C3A}</a:tableStyleId>
              </a:tblPr>
              <a:tblGrid>
                <a:gridCol w="3106688"/>
                <a:gridCol w="4536504"/>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baseline="0" dirty="0" smtClean="0">
                          <a:latin typeface="Times New Roman" pitchFamily="18" charset="0"/>
                          <a:ea typeface="標楷體" panose="03000509000000000000" pitchFamily="65" charset="-120"/>
                        </a:rPr>
                        <a:t>媒體報導</a:t>
                      </a:r>
                    </a:p>
                    <a:p>
                      <a:endParaRPr lang="zh-TW" altLang="en-US" sz="2000" b="1" baseline="0" dirty="0">
                        <a:latin typeface="Times New Roman" pitchFamily="18" charset="0"/>
                        <a:ea typeface="標楷體" panose="03000509000000000000" pitchFamily="65" charset="-120"/>
                      </a:endParaRPr>
                    </a:p>
                  </a:txBody>
                  <a:tcPr/>
                </a:tc>
                <a:tc>
                  <a:txBody>
                    <a:bodyPr/>
                    <a:lstStyle/>
                    <a:p>
                      <a:r>
                        <a:rPr lang="zh-TW" altLang="en-US" sz="2000" b="1" baseline="0" dirty="0" smtClean="0">
                          <a:latin typeface="Times New Roman" pitchFamily="18" charset="0"/>
                          <a:ea typeface="標楷體" panose="03000509000000000000" pitchFamily="65" charset="-120"/>
                        </a:rPr>
                        <a:t>說明</a:t>
                      </a:r>
                      <a:endParaRPr lang="zh-TW" altLang="en-US" sz="2000" b="1" baseline="0" dirty="0">
                        <a:latin typeface="Times New Roman" pitchFamily="18" charset="0"/>
                        <a:ea typeface="標楷體" panose="03000509000000000000" pitchFamily="65" charset="-120"/>
                      </a:endParaRPr>
                    </a:p>
                  </a:txBody>
                  <a:tcPr/>
                </a:tc>
              </a:tr>
              <a:tr h="370840">
                <a:tc>
                  <a:txBody>
                    <a:bodyPr/>
                    <a:lstStyle/>
                    <a:p>
                      <a:r>
                        <a:rPr lang="zh-TW" altLang="en-US" sz="2000" b="1" baseline="0" dirty="0" smtClean="0">
                          <a:latin typeface="Times New Roman" pitchFamily="18" charset="0"/>
                          <a:ea typeface="標楷體" panose="03000509000000000000" pitchFamily="65" charset="-120"/>
                        </a:rPr>
                        <a:t>標準較日韓寬鬆</a:t>
                      </a:r>
                      <a:endParaRPr lang="zh-TW" altLang="en-US" sz="2000" b="1" baseline="0" dirty="0">
                        <a:latin typeface="Times New Roman" pitchFamily="18" charset="0"/>
                        <a:ea typeface="標楷體" panose="03000509000000000000" pitchFamily="65" charset="-120"/>
                      </a:endParaRPr>
                    </a:p>
                  </a:txBody>
                  <a:tcPr/>
                </a:tc>
                <a:tc>
                  <a:txBody>
                    <a:bodyPr/>
                    <a:lstStyle/>
                    <a:p>
                      <a:r>
                        <a:rPr lang="zh-TW" altLang="en-US" sz="2000" b="1" kern="1200" baseline="0" dirty="0" smtClean="0">
                          <a:solidFill>
                            <a:schemeClr val="dk1"/>
                          </a:solidFill>
                          <a:effectLst/>
                          <a:latin typeface="Times New Roman" pitchFamily="18" charset="0"/>
                          <a:ea typeface="標楷體" panose="03000509000000000000" pitchFamily="65" charset="-120"/>
                          <a:cs typeface="+mn-cs"/>
                        </a:rPr>
                        <a:t>台灣對日本輸台產品，</a:t>
                      </a:r>
                      <a:r>
                        <a:rPr lang="zh-TW" altLang="en-US" sz="2400" b="1" kern="1200" baseline="0" dirty="0" smtClean="0">
                          <a:solidFill>
                            <a:srgbClr val="FF0000"/>
                          </a:solidFill>
                          <a:effectLst/>
                          <a:latin typeface="Times New Roman" pitchFamily="18" charset="0"/>
                          <a:ea typeface="標楷體" panose="03000509000000000000" pitchFamily="65" charset="-120"/>
                          <a:cs typeface="+mn-cs"/>
                        </a:rPr>
                        <a:t>銫的標準仍然和日本、韓國相同為</a:t>
                      </a:r>
                      <a:r>
                        <a:rPr lang="en-US" altLang="zh-TW" sz="2400" b="1" kern="1200" baseline="0" dirty="0" smtClean="0">
                          <a:solidFill>
                            <a:srgbClr val="FF0000"/>
                          </a:solidFill>
                          <a:effectLst/>
                          <a:latin typeface="Times New Roman" pitchFamily="18" charset="0"/>
                          <a:ea typeface="標楷體" panose="03000509000000000000" pitchFamily="65" charset="-120"/>
                          <a:cs typeface="+mn-cs"/>
                        </a:rPr>
                        <a:t>100</a:t>
                      </a:r>
                      <a:r>
                        <a:rPr lang="zh-TW" altLang="en-US" sz="2400" b="1" kern="1200" baseline="0" dirty="0" smtClean="0">
                          <a:solidFill>
                            <a:srgbClr val="FF0000"/>
                          </a:solidFill>
                          <a:effectLst/>
                          <a:latin typeface="Times New Roman" pitchFamily="18" charset="0"/>
                          <a:ea typeface="標楷體" panose="03000509000000000000" pitchFamily="65" charset="-120"/>
                          <a:cs typeface="+mn-cs"/>
                        </a:rPr>
                        <a:t>貝克</a:t>
                      </a:r>
                      <a:r>
                        <a:rPr lang="zh-TW" altLang="en-US" sz="2000" b="1" kern="1200" baseline="0" dirty="0" smtClean="0">
                          <a:solidFill>
                            <a:schemeClr val="dk1"/>
                          </a:solidFill>
                          <a:effectLst/>
                          <a:latin typeface="Times New Roman" pitchFamily="18" charset="0"/>
                          <a:ea typeface="標楷體" panose="03000509000000000000" pitchFamily="65" charset="-120"/>
                          <a:cs typeface="+mn-cs"/>
                        </a:rPr>
                        <a:t>。</a:t>
                      </a:r>
                      <a:endParaRPr lang="zh-TW" altLang="en-US" sz="2000" b="1" baseline="0" dirty="0">
                        <a:latin typeface="Times New Roman" pitchFamily="18" charset="0"/>
                        <a:ea typeface="標楷體" panose="03000509000000000000" pitchFamily="65" charset="-120"/>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1" kern="1200" baseline="0" dirty="0" smtClean="0">
                          <a:solidFill>
                            <a:schemeClr val="dk1"/>
                          </a:solidFill>
                          <a:effectLst/>
                          <a:latin typeface="Times New Roman" pitchFamily="18" charset="0"/>
                          <a:ea typeface="標楷體" panose="03000509000000000000" pitchFamily="65" charset="-120"/>
                          <a:cs typeface="+mn-cs"/>
                        </a:rPr>
                        <a:t>絕不公開檢驗輻射食品名稱、絕不公布廠商名稱以及絕不說出鋪貨通路</a:t>
                      </a:r>
                      <a:endParaRPr lang="zh-TW" altLang="en-US" sz="2000" b="1" baseline="0" dirty="0">
                        <a:latin typeface="Times New Roman" pitchFamily="18" charset="0"/>
                        <a:ea typeface="標楷體" panose="03000509000000000000" pitchFamily="65" charset="-120"/>
                      </a:endParaRPr>
                    </a:p>
                  </a:txBody>
                  <a:tcPr/>
                </a:tc>
                <a:tc>
                  <a:txBody>
                    <a:bodyPr/>
                    <a:lstStyle/>
                    <a:p>
                      <a:r>
                        <a:rPr lang="zh-TW" altLang="en-US" sz="2000" b="1" kern="1200" baseline="0" dirty="0" smtClean="0">
                          <a:solidFill>
                            <a:schemeClr val="dk1"/>
                          </a:solidFill>
                          <a:effectLst/>
                          <a:latin typeface="Times New Roman" pitchFamily="18" charset="0"/>
                          <a:ea typeface="標楷體" panose="03000509000000000000" pitchFamily="65" charset="-120"/>
                          <a:cs typeface="+mn-cs"/>
                        </a:rPr>
                        <a:t>基於保障消費者知的權益，</a:t>
                      </a:r>
                      <a:r>
                        <a:rPr lang="en-US" altLang="zh-TW" sz="2000" b="1" kern="1200" baseline="0" dirty="0" smtClean="0">
                          <a:solidFill>
                            <a:schemeClr val="dk1"/>
                          </a:solidFill>
                          <a:effectLst/>
                          <a:latin typeface="Times New Roman" pitchFamily="18" charset="0"/>
                          <a:ea typeface="標楷體" panose="03000509000000000000" pitchFamily="65" charset="-120"/>
                          <a:cs typeface="+mn-cs"/>
                        </a:rPr>
                        <a:t>TFDA</a:t>
                      </a:r>
                      <a:r>
                        <a:rPr lang="zh-TW" altLang="en-US" sz="2000" b="1" kern="1200" baseline="0" dirty="0" smtClean="0">
                          <a:solidFill>
                            <a:schemeClr val="dk1"/>
                          </a:solidFill>
                          <a:effectLst/>
                          <a:latin typeface="Times New Roman" pitchFamily="18" charset="0"/>
                          <a:ea typeface="標楷體" panose="03000509000000000000" pitchFamily="65" charset="-120"/>
                          <a:cs typeface="+mn-cs"/>
                        </a:rPr>
                        <a:t>均將</a:t>
                      </a:r>
                      <a:r>
                        <a:rPr lang="zh-TW" altLang="en-US" sz="2400" b="1" kern="1200" baseline="0" dirty="0" smtClean="0">
                          <a:solidFill>
                            <a:srgbClr val="FF0000"/>
                          </a:solidFill>
                          <a:effectLst/>
                          <a:latin typeface="Times New Roman" pitchFamily="18" charset="0"/>
                          <a:ea typeface="標楷體" panose="03000509000000000000" pitchFamily="65" charset="-120"/>
                          <a:cs typeface="+mn-cs"/>
                        </a:rPr>
                        <a:t>進口食品查驗不合格者之相關資訊</a:t>
                      </a:r>
                      <a:r>
                        <a:rPr lang="en-US" altLang="zh-TW" sz="2000" b="1" kern="1200" baseline="0" dirty="0" smtClean="0">
                          <a:solidFill>
                            <a:schemeClr val="dk1"/>
                          </a:solidFill>
                          <a:effectLst/>
                          <a:latin typeface="Times New Roman" pitchFamily="18" charset="0"/>
                          <a:ea typeface="標楷體" panose="03000509000000000000" pitchFamily="65" charset="-120"/>
                          <a:cs typeface="+mn-cs"/>
                        </a:rPr>
                        <a:t>(</a:t>
                      </a:r>
                      <a:r>
                        <a:rPr lang="zh-TW" altLang="en-US" sz="2000" b="1" kern="1200" baseline="0" dirty="0" smtClean="0">
                          <a:solidFill>
                            <a:schemeClr val="dk1"/>
                          </a:solidFill>
                          <a:effectLst/>
                          <a:latin typeface="Times New Roman" pitchFamily="18" charset="0"/>
                          <a:ea typeface="標楷體" panose="03000509000000000000" pitchFamily="65" charset="-120"/>
                          <a:cs typeface="+mn-cs"/>
                        </a:rPr>
                        <a:t>包括產品進口商之商號、商品名稱及違法情節等資料</a:t>
                      </a:r>
                      <a:r>
                        <a:rPr lang="en-US" altLang="zh-TW" sz="2000" b="1" kern="1200" baseline="0" dirty="0" smtClean="0">
                          <a:solidFill>
                            <a:schemeClr val="dk1"/>
                          </a:solidFill>
                          <a:effectLst/>
                          <a:latin typeface="Times New Roman" pitchFamily="18" charset="0"/>
                          <a:ea typeface="標楷體" panose="03000509000000000000" pitchFamily="65" charset="-120"/>
                          <a:cs typeface="+mn-cs"/>
                        </a:rPr>
                        <a:t>)</a:t>
                      </a:r>
                      <a:r>
                        <a:rPr lang="zh-TW" altLang="en-US" sz="2000" b="1" kern="1200" baseline="0" dirty="0" smtClean="0">
                          <a:solidFill>
                            <a:schemeClr val="dk1"/>
                          </a:solidFill>
                          <a:effectLst/>
                          <a:latin typeface="Times New Roman" pitchFamily="18" charset="0"/>
                          <a:ea typeface="標楷體" panose="03000509000000000000" pitchFamily="65" charset="-120"/>
                          <a:cs typeface="+mn-cs"/>
                        </a:rPr>
                        <a:t>，</a:t>
                      </a:r>
                      <a:r>
                        <a:rPr lang="zh-TW" altLang="en-US" sz="2400" b="1" kern="1200" baseline="0" dirty="0" smtClean="0">
                          <a:solidFill>
                            <a:srgbClr val="FF0000"/>
                          </a:solidFill>
                          <a:effectLst/>
                          <a:latin typeface="Times New Roman" pitchFamily="18" charset="0"/>
                          <a:ea typeface="標楷體" panose="03000509000000000000" pitchFamily="65" charset="-120"/>
                          <a:cs typeface="+mn-cs"/>
                        </a:rPr>
                        <a:t>公布於</a:t>
                      </a:r>
                      <a:r>
                        <a:rPr lang="en-US" altLang="zh-TW" sz="2400" b="1" kern="1200" baseline="0" dirty="0" smtClean="0">
                          <a:solidFill>
                            <a:srgbClr val="FF0000"/>
                          </a:solidFill>
                          <a:effectLst/>
                          <a:latin typeface="Times New Roman" pitchFamily="18" charset="0"/>
                          <a:ea typeface="標楷體" panose="03000509000000000000" pitchFamily="65" charset="-120"/>
                          <a:cs typeface="+mn-cs"/>
                        </a:rPr>
                        <a:t>TFDA</a:t>
                      </a:r>
                      <a:r>
                        <a:rPr lang="zh-TW" altLang="en-US" sz="2400" b="1" kern="1200" baseline="0" dirty="0" smtClean="0">
                          <a:solidFill>
                            <a:srgbClr val="FF0000"/>
                          </a:solidFill>
                          <a:effectLst/>
                          <a:latin typeface="Times New Roman" pitchFamily="18" charset="0"/>
                          <a:ea typeface="標楷體" panose="03000509000000000000" pitchFamily="65" charset="-120"/>
                          <a:cs typeface="+mn-cs"/>
                        </a:rPr>
                        <a:t>網站上不合格資訊專區</a:t>
                      </a:r>
                      <a:r>
                        <a:rPr lang="zh-TW" altLang="en-US" sz="2000" b="1" kern="1200" baseline="0" dirty="0" smtClean="0">
                          <a:solidFill>
                            <a:schemeClr val="dk1"/>
                          </a:solidFill>
                          <a:effectLst/>
                          <a:latin typeface="Times New Roman" pitchFamily="18" charset="0"/>
                          <a:ea typeface="標楷體" panose="03000509000000000000" pitchFamily="65" charset="-120"/>
                          <a:cs typeface="+mn-cs"/>
                        </a:rPr>
                        <a:t>。並無報載所謂「絕不公開檢驗輻射食品名稱、絕不公布廠商名稱以及絕不說出鋪貨通路」之情事。</a:t>
                      </a:r>
                      <a:endParaRPr lang="zh-TW" altLang="en-US" sz="2000" b="1" baseline="0" dirty="0">
                        <a:latin typeface="Times New Roman" pitchFamily="18" charset="0"/>
                        <a:ea typeface="標楷體" panose="03000509000000000000" pitchFamily="65" charset="-120"/>
                      </a:endParaRPr>
                    </a:p>
                  </a:txBody>
                  <a:tcPr/>
                </a:tc>
              </a:tr>
            </a:tbl>
          </a:graphicData>
        </a:graphic>
      </p:graphicFrame>
      <p:sp>
        <p:nvSpPr>
          <p:cNvPr id="3" name="投影片編號版面配置區 2"/>
          <p:cNvSpPr>
            <a:spLocks noGrp="1"/>
          </p:cNvSpPr>
          <p:nvPr>
            <p:ph type="sldNum" sz="quarter" idx="12"/>
          </p:nvPr>
        </p:nvSpPr>
        <p:spPr/>
        <p:txBody>
          <a:bodyPr/>
          <a:lstStyle/>
          <a:p>
            <a:pPr>
              <a:defRPr/>
            </a:pPr>
            <a:fld id="{12882A99-EC0E-4096-AA01-73E66E3B6A80}" type="slidenum">
              <a:rPr lang="zh-TW" altLang="en-US"/>
              <a:pPr>
                <a:defRPr/>
              </a:pPr>
              <a:t>44</a:t>
            </a:fld>
            <a:endParaRPr lang="zh-TW" alt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45E8A08-EA67-4105-A481-796CB071952E}" type="slidenum">
              <a:rPr kumimoji="1" lang="zh-TW" altLang="en-US">
                <a:solidFill>
                  <a:schemeClr val="tx1"/>
                </a:solidFill>
                <a:latin typeface="Arial" charset="0"/>
                <a:ea typeface="新細明體" charset="-120"/>
              </a:rPr>
              <a:pPr fontAlgn="base">
                <a:spcBef>
                  <a:spcPct val="0"/>
                </a:spcBef>
                <a:spcAft>
                  <a:spcPct val="0"/>
                </a:spcAft>
              </a:pPr>
              <a:t>45</a:t>
            </a:fld>
            <a:endParaRPr kumimoji="1" lang="en-US" altLang="zh-TW">
              <a:solidFill>
                <a:schemeClr val="tx1"/>
              </a:solidFill>
              <a:latin typeface="Arial" charset="0"/>
              <a:ea typeface="新細明體" charset="-120"/>
            </a:endParaRPr>
          </a:p>
        </p:txBody>
      </p:sp>
      <p:sp>
        <p:nvSpPr>
          <p:cNvPr id="62466" name="標題 1"/>
          <p:cNvSpPr>
            <a:spLocks noGrp="1"/>
          </p:cNvSpPr>
          <p:nvPr>
            <p:ph type="title" idx="4294967295"/>
          </p:nvPr>
        </p:nvSpPr>
        <p:spPr>
          <a:xfrm>
            <a:off x="-36513" y="1989138"/>
            <a:ext cx="9144001" cy="974725"/>
          </a:xfrm>
        </p:spPr>
        <p:txBody>
          <a:bodyPr/>
          <a:lstStyle/>
          <a:p>
            <a:r>
              <a:rPr lang="zh-TW" altLang="en-US" sz="4000" smtClean="0"/>
              <a:t>四、生技達人股份有限公司廣告不實案</a:t>
            </a:r>
          </a:p>
        </p:txBody>
      </p:sp>
    </p:spTree>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139AC2E-AA81-48D2-8CCC-ED49BAC8D9F7}" type="slidenum">
              <a:rPr kumimoji="1" lang="zh-TW" altLang="en-US">
                <a:solidFill>
                  <a:schemeClr val="tx1"/>
                </a:solidFill>
                <a:latin typeface="Arial" charset="0"/>
                <a:ea typeface="新細明體" charset="-120"/>
              </a:rPr>
              <a:pPr fontAlgn="base">
                <a:spcBef>
                  <a:spcPct val="0"/>
                </a:spcBef>
                <a:spcAft>
                  <a:spcPct val="0"/>
                </a:spcAft>
              </a:pPr>
              <a:t>46</a:t>
            </a:fld>
            <a:endParaRPr kumimoji="1" lang="en-US" altLang="zh-TW">
              <a:solidFill>
                <a:schemeClr val="tx1"/>
              </a:solidFill>
              <a:latin typeface="Arial" charset="0"/>
              <a:ea typeface="新細明體" charset="-120"/>
            </a:endParaRPr>
          </a:p>
        </p:txBody>
      </p:sp>
      <p:sp>
        <p:nvSpPr>
          <p:cNvPr id="63490" name="標題 1"/>
          <p:cNvSpPr>
            <a:spLocks noGrp="1"/>
          </p:cNvSpPr>
          <p:nvPr>
            <p:ph type="title" idx="4294967295"/>
          </p:nvPr>
        </p:nvSpPr>
        <p:spPr>
          <a:xfrm>
            <a:off x="468313" y="404813"/>
            <a:ext cx="8534400" cy="720725"/>
          </a:xfrm>
        </p:spPr>
        <p:txBody>
          <a:bodyPr/>
          <a:lstStyle/>
          <a:p>
            <a:r>
              <a:rPr lang="zh-TW" altLang="en-US" smtClean="0"/>
              <a:t>背景說明</a:t>
            </a:r>
          </a:p>
        </p:txBody>
      </p:sp>
      <p:sp>
        <p:nvSpPr>
          <p:cNvPr id="37892" name="內容版面配置區 2"/>
          <p:cNvSpPr>
            <a:spLocks noGrp="1"/>
          </p:cNvSpPr>
          <p:nvPr>
            <p:ph idx="4294967295"/>
          </p:nvPr>
        </p:nvSpPr>
        <p:spPr>
          <a:xfrm>
            <a:off x="468313" y="1341438"/>
            <a:ext cx="8208962" cy="4824412"/>
          </a:xfrm>
        </p:spPr>
        <p:txBody>
          <a:bodyPr rtlCol="0">
            <a:noAutofit/>
          </a:bodyPr>
          <a:lstStyle/>
          <a:p>
            <a:pPr algn="just" fontAlgn="auto">
              <a:spcAft>
                <a:spcPts val="0"/>
              </a:spcAft>
              <a:defRPr/>
            </a:pPr>
            <a:r>
              <a:rPr lang="zh-TW" altLang="en-US" dirty="0" smtClean="0">
                <a:cs typeface="Times New Roman" pitchFamily="18" charset="0"/>
              </a:rPr>
              <a:t>民眾</a:t>
            </a:r>
            <a:r>
              <a:rPr lang="en-US" altLang="zh-TW" dirty="0" smtClean="0">
                <a:cs typeface="Times New Roman" pitchFamily="18" charset="0"/>
              </a:rPr>
              <a:t>(</a:t>
            </a:r>
            <a:r>
              <a:rPr lang="zh-TW" altLang="en-US" dirty="0" smtClean="0">
                <a:cs typeface="Times New Roman" pitchFamily="18" charset="0"/>
              </a:rPr>
              <a:t>香港</a:t>
            </a:r>
            <a:r>
              <a:rPr lang="en-US" altLang="zh-TW" dirty="0" smtClean="0">
                <a:cs typeface="Times New Roman" pitchFamily="18" charset="0"/>
              </a:rPr>
              <a:t>)</a:t>
            </a:r>
            <a:r>
              <a:rPr lang="zh-TW" altLang="en-US" dirty="0" smtClean="0">
                <a:cs typeface="Times New Roman" pitchFamily="18" charset="0"/>
              </a:rPr>
              <a:t>檢舉</a:t>
            </a:r>
            <a:r>
              <a:rPr lang="zh-TW" altLang="en-US" dirty="0">
                <a:cs typeface="Times New Roman" pitchFamily="18" charset="0"/>
              </a:rPr>
              <a:t>「胖達人手感烘焙」</a:t>
            </a:r>
            <a:r>
              <a:rPr lang="zh-TW" altLang="en-US" dirty="0">
                <a:solidFill>
                  <a:srgbClr val="FF0000"/>
                </a:solidFill>
                <a:cs typeface="Times New Roman" pitchFamily="18" charset="0"/>
              </a:rPr>
              <a:t>標榜其產品為天然酵母製作、無化學添加物</a:t>
            </a:r>
            <a:r>
              <a:rPr lang="zh-TW" altLang="en-US" dirty="0">
                <a:cs typeface="Times New Roman" pitchFamily="18" charset="0"/>
              </a:rPr>
              <a:t>，惟麵包實際有添加人工</a:t>
            </a:r>
            <a:r>
              <a:rPr lang="zh-TW" altLang="en-US" dirty="0" smtClean="0">
                <a:cs typeface="Times New Roman" pitchFamily="18" charset="0"/>
              </a:rPr>
              <a:t>香精。</a:t>
            </a:r>
            <a:endParaRPr lang="zh-TW" altLang="en-US" dirty="0">
              <a:cs typeface="Times New Roman" pitchFamily="18" charset="0"/>
            </a:endParaRPr>
          </a:p>
          <a:p>
            <a:pPr algn="just" fontAlgn="auto">
              <a:spcAft>
                <a:spcPts val="0"/>
              </a:spcAft>
              <a:defRPr/>
            </a:pPr>
            <a:r>
              <a:rPr lang="zh-TW" altLang="en-US" dirty="0" smtClean="0">
                <a:cs typeface="Times New Roman" pitchFamily="18" charset="0"/>
              </a:rPr>
              <a:t>臺北市政府衛生局進行查察：</a:t>
            </a:r>
            <a:endParaRPr lang="zh-TW" altLang="en-US" dirty="0">
              <a:cs typeface="Times New Roman" pitchFamily="18" charset="0"/>
            </a:endParaRPr>
          </a:p>
          <a:p>
            <a:pPr lvl="1" algn="just" fontAlgn="auto">
              <a:spcAft>
                <a:spcPts val="0"/>
              </a:spcAft>
              <a:defRPr/>
            </a:pPr>
            <a:r>
              <a:rPr lang="zh-TW" altLang="en-US" dirty="0" smtClean="0">
                <a:cs typeface="Times New Roman" pitchFamily="18" charset="0"/>
              </a:rPr>
              <a:t>該公司宣稱「</a:t>
            </a:r>
            <a:r>
              <a:rPr lang="zh-TW" altLang="en-US" dirty="0">
                <a:cs typeface="Times New Roman" pitchFamily="18" charset="0"/>
              </a:rPr>
              <a:t>使用天然食材製造的香料（香精）及更不添加使用</a:t>
            </a:r>
            <a:r>
              <a:rPr lang="en-US" altLang="zh-TW" dirty="0">
                <a:cs typeface="Times New Roman" pitchFamily="18" charset="0"/>
              </a:rPr>
              <a:t>『</a:t>
            </a:r>
            <a:r>
              <a:rPr lang="zh-TW" altLang="en-US" dirty="0">
                <a:cs typeface="Times New Roman" pitchFamily="18" charset="0"/>
              </a:rPr>
              <a:t>化學製造的人工香精</a:t>
            </a:r>
            <a:r>
              <a:rPr lang="en-US" altLang="zh-TW" dirty="0">
                <a:cs typeface="Times New Roman" pitchFamily="18" charset="0"/>
              </a:rPr>
              <a:t>』</a:t>
            </a:r>
            <a:r>
              <a:rPr lang="zh-TW" altLang="en-US" dirty="0" smtClean="0">
                <a:cs typeface="Times New Roman" pitchFamily="18" charset="0"/>
              </a:rPr>
              <a:t>」 ，現場查核發現使用人工香精。</a:t>
            </a:r>
            <a:endParaRPr lang="zh-TW" altLang="en-US" dirty="0">
              <a:cs typeface="Times New Roman" pitchFamily="18" charset="0"/>
            </a:endParaRPr>
          </a:p>
          <a:p>
            <a:pPr marL="0" indent="0" algn="just" fontAlgn="auto">
              <a:spcAft>
                <a:spcPts val="0"/>
              </a:spcAft>
              <a:buFont typeface="Wingdings" pitchFamily="2" charset="2"/>
              <a:buNone/>
              <a:defRPr/>
            </a:pPr>
            <a:endParaRPr lang="en-US" altLang="zh-TW" sz="2800" dirty="0">
              <a:cs typeface="Times New Roman" pitchFamily="18" charset="0"/>
            </a:endParaRPr>
          </a:p>
        </p:txBody>
      </p:sp>
    </p:spTree>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D292BEB-5D9E-4CB3-97D3-7AF3E882D5D7}" type="slidenum">
              <a:rPr kumimoji="1" lang="zh-TW" altLang="en-US">
                <a:solidFill>
                  <a:schemeClr val="tx1"/>
                </a:solidFill>
                <a:latin typeface="Arial" charset="0"/>
                <a:ea typeface="新細明體" charset="-120"/>
              </a:rPr>
              <a:pPr fontAlgn="base">
                <a:spcBef>
                  <a:spcPct val="0"/>
                </a:spcBef>
                <a:spcAft>
                  <a:spcPct val="0"/>
                </a:spcAft>
              </a:pPr>
              <a:t>47</a:t>
            </a:fld>
            <a:endParaRPr kumimoji="1" lang="en-US" altLang="zh-TW">
              <a:solidFill>
                <a:schemeClr val="tx1"/>
              </a:solidFill>
              <a:latin typeface="Arial" charset="0"/>
              <a:ea typeface="新細明體" charset="-120"/>
            </a:endParaRPr>
          </a:p>
        </p:txBody>
      </p:sp>
      <p:sp>
        <p:nvSpPr>
          <p:cNvPr id="64514" name="標題 1"/>
          <p:cNvSpPr>
            <a:spLocks noGrp="1"/>
          </p:cNvSpPr>
          <p:nvPr>
            <p:ph type="title" idx="4294967295"/>
          </p:nvPr>
        </p:nvSpPr>
        <p:spPr>
          <a:xfrm>
            <a:off x="0" y="476250"/>
            <a:ext cx="9144000" cy="504825"/>
          </a:xfrm>
        </p:spPr>
        <p:txBody>
          <a:bodyPr/>
          <a:lstStyle/>
          <a:p>
            <a:r>
              <a:rPr lang="zh-TW" altLang="zh-TW" smtClean="0"/>
              <a:t>目前執行情形</a:t>
            </a:r>
            <a:r>
              <a:rPr lang="zh-TW" altLang="en-US" smtClean="0"/>
              <a:t>（</a:t>
            </a:r>
            <a:r>
              <a:rPr lang="en-US" altLang="zh-TW" smtClean="0"/>
              <a:t>1/3</a:t>
            </a:r>
            <a:r>
              <a:rPr lang="zh-TW" altLang="en-US" smtClean="0"/>
              <a:t>）</a:t>
            </a:r>
          </a:p>
        </p:txBody>
      </p:sp>
      <p:sp>
        <p:nvSpPr>
          <p:cNvPr id="64515" name="內容版面配置區 2"/>
          <p:cNvSpPr>
            <a:spLocks noGrp="1"/>
          </p:cNvSpPr>
          <p:nvPr>
            <p:ph idx="4294967295"/>
          </p:nvPr>
        </p:nvSpPr>
        <p:spPr>
          <a:xfrm>
            <a:off x="323850" y="1196975"/>
            <a:ext cx="8496300" cy="5761038"/>
          </a:xfrm>
        </p:spPr>
        <p:txBody>
          <a:bodyPr/>
          <a:lstStyle/>
          <a:p>
            <a:pPr algn="just"/>
            <a:r>
              <a:rPr lang="zh-TW" altLang="en-US" sz="2800" smtClean="0">
                <a:cs typeface="Times New Roman" pitchFamily="18" charset="0"/>
              </a:rPr>
              <a:t> </a:t>
            </a:r>
            <a:r>
              <a:rPr lang="zh-TW" altLang="en-US" smtClean="0">
                <a:cs typeface="Times New Roman" pitchFamily="18" charset="0"/>
              </a:rPr>
              <a:t>第一波稽查（</a:t>
            </a:r>
            <a:r>
              <a:rPr lang="en-US" altLang="zh-TW" smtClean="0">
                <a:cs typeface="Times New Roman" pitchFamily="18" charset="0"/>
              </a:rPr>
              <a:t>102</a:t>
            </a:r>
            <a:r>
              <a:rPr lang="zh-TW" altLang="en-US" smtClean="0">
                <a:cs typeface="Times New Roman" pitchFamily="18" charset="0"/>
              </a:rPr>
              <a:t>年</a:t>
            </a:r>
            <a:r>
              <a:rPr lang="en-US" altLang="zh-TW" smtClean="0">
                <a:cs typeface="Times New Roman" pitchFamily="18" charset="0"/>
              </a:rPr>
              <a:t>8</a:t>
            </a:r>
            <a:r>
              <a:rPr lang="zh-TW" altLang="en-US" smtClean="0">
                <a:cs typeface="Times New Roman" pitchFamily="18" charset="0"/>
              </a:rPr>
              <a:t>月</a:t>
            </a:r>
            <a:r>
              <a:rPr lang="en-US" altLang="zh-TW" smtClean="0">
                <a:cs typeface="Times New Roman" pitchFamily="18" charset="0"/>
              </a:rPr>
              <a:t>22</a:t>
            </a:r>
            <a:r>
              <a:rPr lang="zh-TW" altLang="en-US" smtClean="0">
                <a:cs typeface="Times New Roman" pitchFamily="18" charset="0"/>
              </a:rPr>
              <a:t>日</a:t>
            </a:r>
            <a:r>
              <a:rPr lang="en-US" altLang="zh-TW" smtClean="0">
                <a:cs typeface="Times New Roman" pitchFamily="18" charset="0"/>
              </a:rPr>
              <a:t>~102</a:t>
            </a:r>
            <a:r>
              <a:rPr lang="zh-TW" altLang="en-US" smtClean="0">
                <a:cs typeface="Times New Roman" pitchFamily="18" charset="0"/>
              </a:rPr>
              <a:t>年</a:t>
            </a:r>
            <a:r>
              <a:rPr lang="en-US" altLang="zh-TW" smtClean="0">
                <a:cs typeface="Times New Roman" pitchFamily="18" charset="0"/>
              </a:rPr>
              <a:t>9</a:t>
            </a:r>
            <a:r>
              <a:rPr lang="zh-TW" altLang="en-US" smtClean="0">
                <a:cs typeface="Times New Roman" pitchFamily="18" charset="0"/>
              </a:rPr>
              <a:t>月</a:t>
            </a:r>
            <a:r>
              <a:rPr lang="en-US" altLang="zh-TW" smtClean="0">
                <a:cs typeface="Times New Roman" pitchFamily="18" charset="0"/>
              </a:rPr>
              <a:t>8</a:t>
            </a:r>
            <a:r>
              <a:rPr lang="zh-TW" altLang="en-US" smtClean="0">
                <a:cs typeface="Times New Roman" pitchFamily="18" charset="0"/>
              </a:rPr>
              <a:t>日）</a:t>
            </a:r>
          </a:p>
          <a:p>
            <a:pPr lvl="1" algn="just"/>
            <a:r>
              <a:rPr lang="zh-TW" altLang="en-US" smtClean="0">
                <a:cs typeface="Times New Roman" pitchFamily="18" charset="0"/>
              </a:rPr>
              <a:t>胖達人分店總計</a:t>
            </a:r>
            <a:r>
              <a:rPr lang="en-US" altLang="zh-TW" smtClean="0">
                <a:cs typeface="Times New Roman" pitchFamily="18" charset="0"/>
              </a:rPr>
              <a:t>18</a:t>
            </a:r>
            <a:r>
              <a:rPr lang="zh-TW" altLang="en-US" smtClean="0">
                <a:cs typeface="Times New Roman" pitchFamily="18" charset="0"/>
              </a:rPr>
              <a:t>家，分別位於</a:t>
            </a:r>
            <a:r>
              <a:rPr lang="en-US" altLang="zh-TW" smtClean="0">
                <a:cs typeface="Times New Roman" pitchFamily="18" charset="0"/>
              </a:rPr>
              <a:t>8</a:t>
            </a:r>
            <a:r>
              <a:rPr lang="zh-TW" altLang="en-US" smtClean="0">
                <a:cs typeface="Times New Roman" pitchFamily="18" charset="0"/>
              </a:rPr>
              <a:t>縣市。</a:t>
            </a:r>
          </a:p>
          <a:p>
            <a:pPr lvl="1" algn="just"/>
            <a:r>
              <a:rPr lang="zh-TW" altLang="en-US" smtClean="0">
                <a:cs typeface="Times New Roman" pitchFamily="18" charset="0"/>
              </a:rPr>
              <a:t>稽查結果及裁處情形：</a:t>
            </a:r>
          </a:p>
          <a:p>
            <a:pPr lvl="2" algn="just">
              <a:buClr>
                <a:srgbClr val="FF0000"/>
              </a:buClr>
              <a:buFont typeface="Wingdings" pitchFamily="2" charset="2"/>
              <a:buChar char="u"/>
            </a:pPr>
            <a:r>
              <a:rPr lang="zh-TW" altLang="en-US" smtClean="0">
                <a:cs typeface="Times New Roman" pitchFamily="18" charset="0"/>
              </a:rPr>
              <a:t>台北市政府衛生局依據其現場使用</a:t>
            </a:r>
            <a:r>
              <a:rPr lang="en-US" altLang="zh-TW" smtClean="0">
                <a:cs typeface="Times New Roman" pitchFamily="18" charset="0"/>
              </a:rPr>
              <a:t>15</a:t>
            </a:r>
            <a:r>
              <a:rPr lang="zh-TW" altLang="en-US" smtClean="0">
                <a:cs typeface="Times New Roman" pitchFamily="18" charset="0"/>
              </a:rPr>
              <a:t>種人工合成香料卻對外以</a:t>
            </a:r>
            <a:r>
              <a:rPr lang="zh-TW" altLang="en-US" b="1" smtClean="0">
                <a:solidFill>
                  <a:srgbClr val="FF0000"/>
                </a:solidFill>
                <a:cs typeface="Times New Roman" pitchFamily="18" charset="0"/>
              </a:rPr>
              <a:t>網頁宣稱使用天然香料之違反事實</a:t>
            </a:r>
            <a:r>
              <a:rPr lang="zh-TW" altLang="en-US" smtClean="0">
                <a:cs typeface="Times New Roman" pitchFamily="18" charset="0"/>
              </a:rPr>
              <a:t>，於</a:t>
            </a:r>
            <a:r>
              <a:rPr lang="en-US" altLang="zh-TW" smtClean="0">
                <a:cs typeface="Times New Roman" pitchFamily="18" charset="0"/>
              </a:rPr>
              <a:t>102</a:t>
            </a:r>
            <a:r>
              <a:rPr lang="zh-TW" altLang="en-US" smtClean="0">
                <a:cs typeface="Times New Roman" pitchFamily="18" charset="0"/>
              </a:rPr>
              <a:t>年</a:t>
            </a:r>
            <a:r>
              <a:rPr lang="en-US" altLang="zh-TW" smtClean="0">
                <a:cs typeface="Times New Roman" pitchFamily="18" charset="0"/>
              </a:rPr>
              <a:t>8</a:t>
            </a:r>
            <a:r>
              <a:rPr lang="zh-TW" altLang="en-US" smtClean="0">
                <a:cs typeface="Times New Roman" pitchFamily="18" charset="0"/>
              </a:rPr>
              <a:t>月</a:t>
            </a:r>
            <a:r>
              <a:rPr lang="en-US" altLang="zh-TW" smtClean="0">
                <a:cs typeface="Times New Roman" pitchFamily="18" charset="0"/>
              </a:rPr>
              <a:t>26</a:t>
            </a:r>
            <a:r>
              <a:rPr lang="zh-TW" altLang="en-US" smtClean="0">
                <a:cs typeface="Times New Roman" pitchFamily="18" charset="0"/>
              </a:rPr>
              <a:t>日予以裁處罰鍰新台幣</a:t>
            </a:r>
            <a:r>
              <a:rPr lang="en-US" altLang="zh-TW" smtClean="0">
                <a:cs typeface="Times New Roman" pitchFamily="18" charset="0"/>
              </a:rPr>
              <a:t>18</a:t>
            </a:r>
            <a:r>
              <a:rPr lang="zh-TW" altLang="en-US" smtClean="0">
                <a:cs typeface="Times New Roman" pitchFamily="18" charset="0"/>
              </a:rPr>
              <a:t>萬元整。</a:t>
            </a:r>
            <a:endParaRPr lang="zh-TW" altLang="en-US" b="1" smtClean="0">
              <a:solidFill>
                <a:srgbClr val="FF0000"/>
              </a:solidFill>
              <a:cs typeface="Times New Roman" pitchFamily="18" charset="0"/>
            </a:endParaRPr>
          </a:p>
          <a:p>
            <a:pPr lvl="2" algn="just">
              <a:buClr>
                <a:srgbClr val="FF0000"/>
              </a:buClr>
              <a:buFont typeface="Wingdings" pitchFamily="2" charset="2"/>
              <a:buChar char="u"/>
            </a:pPr>
            <a:r>
              <a:rPr lang="en-US" altLang="zh-TW" smtClean="0">
                <a:cs typeface="Times New Roman" pitchFamily="18" charset="0"/>
              </a:rPr>
              <a:t>5</a:t>
            </a:r>
            <a:r>
              <a:rPr lang="zh-TW" altLang="en-US" smtClean="0">
                <a:cs typeface="Times New Roman" pitchFamily="18" charset="0"/>
              </a:rPr>
              <a:t>家分店之市招或宣傳單出現「天然酵母」，但未宣稱使用天然香料。</a:t>
            </a:r>
          </a:p>
          <a:p>
            <a:pPr lvl="2" algn="just">
              <a:buClr>
                <a:srgbClr val="FF0000"/>
              </a:buClr>
              <a:buFont typeface="Wingdings" pitchFamily="2" charset="2"/>
              <a:buChar char="u"/>
            </a:pPr>
            <a:r>
              <a:rPr lang="en-US" altLang="zh-TW" smtClean="0">
                <a:cs typeface="Times New Roman" pitchFamily="18" charset="0"/>
              </a:rPr>
              <a:t>1</a:t>
            </a:r>
            <a:r>
              <a:rPr lang="zh-TW" altLang="en-US" smtClean="0">
                <a:cs typeface="Times New Roman" pitchFamily="18" charset="0"/>
              </a:rPr>
              <a:t>家分店（桃園縣衛生局）之宣傳單述及「天然素材」，已當場改善。</a:t>
            </a:r>
          </a:p>
          <a:p>
            <a:pPr lvl="2" algn="just">
              <a:buClr>
                <a:srgbClr val="FF0000"/>
              </a:buClr>
              <a:buFont typeface="Wingdings" pitchFamily="2" charset="2"/>
              <a:buChar char="u"/>
            </a:pPr>
            <a:r>
              <a:rPr lang="zh-TW" altLang="en-US" smtClean="0">
                <a:cs typeface="Times New Roman" pitchFamily="18" charset="0"/>
              </a:rPr>
              <a:t>其他縣市衛生局則未發現有違反前述事實之標示、宣傳或廣告。</a:t>
            </a:r>
          </a:p>
          <a:p>
            <a:pPr algn="just"/>
            <a:endParaRPr lang="zh-TW" altLang="zh-TW" sz="2800" smtClean="0">
              <a:cs typeface="Times New Roman" pitchFamily="18" charset="0"/>
            </a:endParaRPr>
          </a:p>
        </p:txBody>
      </p:sp>
    </p:spTree>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95CA0A4-34F4-45A1-900A-C8A03A70DC26}" type="slidenum">
              <a:rPr kumimoji="1" lang="zh-TW" altLang="en-US">
                <a:solidFill>
                  <a:schemeClr val="tx1"/>
                </a:solidFill>
                <a:latin typeface="Arial" charset="0"/>
                <a:ea typeface="新細明體" charset="-120"/>
              </a:rPr>
              <a:pPr fontAlgn="base">
                <a:spcBef>
                  <a:spcPct val="0"/>
                </a:spcBef>
                <a:spcAft>
                  <a:spcPct val="0"/>
                </a:spcAft>
              </a:pPr>
              <a:t>48</a:t>
            </a:fld>
            <a:endParaRPr kumimoji="1" lang="en-US" altLang="zh-TW">
              <a:solidFill>
                <a:schemeClr val="tx1"/>
              </a:solidFill>
              <a:latin typeface="Arial" charset="0"/>
              <a:ea typeface="新細明體" charset="-120"/>
            </a:endParaRPr>
          </a:p>
        </p:txBody>
      </p:sp>
      <p:sp>
        <p:nvSpPr>
          <p:cNvPr id="65538" name="標題 1"/>
          <p:cNvSpPr>
            <a:spLocks noGrp="1"/>
          </p:cNvSpPr>
          <p:nvPr>
            <p:ph type="title" idx="4294967295"/>
          </p:nvPr>
        </p:nvSpPr>
        <p:spPr>
          <a:xfrm>
            <a:off x="468313" y="404813"/>
            <a:ext cx="8534400" cy="720725"/>
          </a:xfrm>
        </p:spPr>
        <p:txBody>
          <a:bodyPr/>
          <a:lstStyle/>
          <a:p>
            <a:r>
              <a:rPr lang="zh-TW" altLang="zh-TW" smtClean="0"/>
              <a:t>目前執行情形</a:t>
            </a:r>
            <a:r>
              <a:rPr lang="zh-TW" altLang="en-US" smtClean="0"/>
              <a:t>（</a:t>
            </a:r>
            <a:r>
              <a:rPr lang="en-US" altLang="zh-TW" smtClean="0"/>
              <a:t>2/3</a:t>
            </a:r>
            <a:r>
              <a:rPr lang="zh-TW" altLang="en-US" smtClean="0"/>
              <a:t>）</a:t>
            </a:r>
          </a:p>
        </p:txBody>
      </p:sp>
      <p:sp>
        <p:nvSpPr>
          <p:cNvPr id="65539" name="內容版面配置區 2"/>
          <p:cNvSpPr>
            <a:spLocks noGrp="1"/>
          </p:cNvSpPr>
          <p:nvPr>
            <p:ph idx="4294967295"/>
          </p:nvPr>
        </p:nvSpPr>
        <p:spPr>
          <a:xfrm>
            <a:off x="250825" y="1125538"/>
            <a:ext cx="8497888" cy="5399087"/>
          </a:xfrm>
        </p:spPr>
        <p:txBody>
          <a:bodyPr/>
          <a:lstStyle/>
          <a:p>
            <a:pPr algn="just"/>
            <a:r>
              <a:rPr lang="zh-TW" altLang="en-US" smtClean="0">
                <a:cs typeface="Times New Roman" pitchFamily="18" charset="0"/>
              </a:rPr>
              <a:t>行文</a:t>
            </a:r>
            <a:r>
              <a:rPr lang="en-US" altLang="zh-TW" smtClean="0">
                <a:cs typeface="Times New Roman" pitchFamily="18" charset="0"/>
              </a:rPr>
              <a:t>8</a:t>
            </a:r>
            <a:r>
              <a:rPr lang="zh-TW" altLang="en-US" smtClean="0">
                <a:cs typeface="Times New Roman" pitchFamily="18" charset="0"/>
              </a:rPr>
              <a:t>縣市衛生局，就轄內生技達人股份有限公司相關分店是否涉嫌違反食品衛生管理法第</a:t>
            </a:r>
            <a:r>
              <a:rPr lang="en-US" altLang="zh-TW" smtClean="0">
                <a:cs typeface="Times New Roman" pitchFamily="18" charset="0"/>
              </a:rPr>
              <a:t>28</a:t>
            </a:r>
            <a:r>
              <a:rPr lang="zh-TW" altLang="en-US" smtClean="0">
                <a:cs typeface="Times New Roman" pitchFamily="18" charset="0"/>
              </a:rPr>
              <a:t>條規定之情事再予查察。</a:t>
            </a:r>
            <a:endParaRPr lang="en-US" altLang="zh-TW" smtClean="0">
              <a:cs typeface="Times New Roman" pitchFamily="18" charset="0"/>
            </a:endParaRPr>
          </a:p>
          <a:p>
            <a:pPr algn="just"/>
            <a:r>
              <a:rPr lang="zh-TW" altLang="en-US" smtClean="0">
                <a:cs typeface="Times New Roman" pitchFamily="18" charset="0"/>
              </a:rPr>
              <a:t>第二波稽查結果（</a:t>
            </a:r>
            <a:r>
              <a:rPr lang="en-US" altLang="zh-TW" smtClean="0">
                <a:cs typeface="Times New Roman" pitchFamily="18" charset="0"/>
              </a:rPr>
              <a:t>102</a:t>
            </a:r>
            <a:r>
              <a:rPr lang="zh-TW" altLang="en-US" smtClean="0">
                <a:cs typeface="Times New Roman" pitchFamily="18" charset="0"/>
              </a:rPr>
              <a:t>年</a:t>
            </a:r>
            <a:r>
              <a:rPr lang="en-US" altLang="zh-TW" smtClean="0">
                <a:cs typeface="Times New Roman" pitchFamily="18" charset="0"/>
              </a:rPr>
              <a:t>9</a:t>
            </a:r>
            <a:r>
              <a:rPr lang="zh-TW" altLang="en-US" smtClean="0">
                <a:cs typeface="Times New Roman" pitchFamily="18" charset="0"/>
              </a:rPr>
              <a:t>月</a:t>
            </a:r>
            <a:r>
              <a:rPr lang="en-US" altLang="zh-TW" smtClean="0">
                <a:cs typeface="Times New Roman" pitchFamily="18" charset="0"/>
              </a:rPr>
              <a:t>9</a:t>
            </a:r>
            <a:r>
              <a:rPr lang="zh-TW" altLang="en-US" smtClean="0">
                <a:cs typeface="Times New Roman" pitchFamily="18" charset="0"/>
              </a:rPr>
              <a:t>日</a:t>
            </a:r>
            <a:r>
              <a:rPr lang="en-US" altLang="zh-TW" smtClean="0">
                <a:cs typeface="Times New Roman" pitchFamily="18" charset="0"/>
              </a:rPr>
              <a:t>~</a:t>
            </a:r>
            <a:r>
              <a:rPr lang="zh-TW" altLang="en-US" smtClean="0">
                <a:cs typeface="Times New Roman" pitchFamily="18" charset="0"/>
              </a:rPr>
              <a:t>）</a:t>
            </a:r>
          </a:p>
          <a:p>
            <a:pPr lvl="1" algn="just"/>
            <a:r>
              <a:rPr lang="zh-TW" altLang="en-US" smtClean="0">
                <a:cs typeface="Times New Roman" pitchFamily="18" charset="0"/>
              </a:rPr>
              <a:t>經稽查，各家分店均未發現標示、宣傳或廣告有違反標示「天然」之行為。</a:t>
            </a:r>
          </a:p>
          <a:p>
            <a:pPr lvl="1" algn="just"/>
            <a:endParaRPr lang="zh-TW" altLang="en-US" smtClean="0">
              <a:cs typeface="Times New Roman" pitchFamily="18" charset="0"/>
            </a:endParaRPr>
          </a:p>
          <a:p>
            <a:pPr algn="just"/>
            <a:endParaRPr lang="zh-TW" altLang="zh-TW" sz="2800" smtClean="0">
              <a:cs typeface="Times New Roman" pitchFamily="18" charset="0"/>
            </a:endParaRPr>
          </a:p>
        </p:txBody>
      </p:sp>
    </p:spTree>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DEAC76-D464-46E1-AF8F-C028C8F4D19F}" type="slidenum">
              <a:rPr kumimoji="1" lang="zh-TW" altLang="en-US">
                <a:solidFill>
                  <a:schemeClr val="tx1"/>
                </a:solidFill>
                <a:latin typeface="Arial" charset="0"/>
                <a:ea typeface="新細明體" charset="-120"/>
              </a:rPr>
              <a:pPr fontAlgn="base">
                <a:spcBef>
                  <a:spcPct val="0"/>
                </a:spcBef>
                <a:spcAft>
                  <a:spcPct val="0"/>
                </a:spcAft>
              </a:pPr>
              <a:t>49</a:t>
            </a:fld>
            <a:endParaRPr kumimoji="1" lang="en-US" altLang="zh-TW">
              <a:solidFill>
                <a:schemeClr val="tx1"/>
              </a:solidFill>
              <a:latin typeface="Arial" charset="0"/>
              <a:ea typeface="新細明體" charset="-120"/>
            </a:endParaRPr>
          </a:p>
        </p:txBody>
      </p:sp>
      <p:sp>
        <p:nvSpPr>
          <p:cNvPr id="66562" name="標題 1"/>
          <p:cNvSpPr>
            <a:spLocks noGrp="1"/>
          </p:cNvSpPr>
          <p:nvPr>
            <p:ph type="title" idx="4294967295"/>
          </p:nvPr>
        </p:nvSpPr>
        <p:spPr>
          <a:xfrm>
            <a:off x="468313" y="333375"/>
            <a:ext cx="8534400" cy="719138"/>
          </a:xfrm>
        </p:spPr>
        <p:txBody>
          <a:bodyPr/>
          <a:lstStyle/>
          <a:p>
            <a:r>
              <a:rPr lang="zh-TW" altLang="zh-TW" smtClean="0"/>
              <a:t>目前執行情形</a:t>
            </a:r>
            <a:r>
              <a:rPr lang="zh-TW" altLang="en-US" smtClean="0"/>
              <a:t>（</a:t>
            </a:r>
            <a:r>
              <a:rPr lang="en-US" altLang="zh-TW" smtClean="0"/>
              <a:t>3/3</a:t>
            </a:r>
            <a:r>
              <a:rPr lang="zh-TW" altLang="en-US" smtClean="0"/>
              <a:t>）</a:t>
            </a:r>
          </a:p>
        </p:txBody>
      </p:sp>
      <p:sp>
        <p:nvSpPr>
          <p:cNvPr id="66563" name="內容版面配置區 2"/>
          <p:cNvSpPr>
            <a:spLocks noGrp="1"/>
          </p:cNvSpPr>
          <p:nvPr>
            <p:ph idx="4294967295"/>
          </p:nvPr>
        </p:nvSpPr>
        <p:spPr>
          <a:xfrm>
            <a:off x="468313" y="1557338"/>
            <a:ext cx="8208962" cy="4824412"/>
          </a:xfrm>
        </p:spPr>
        <p:txBody>
          <a:bodyPr/>
          <a:lstStyle/>
          <a:p>
            <a:pPr algn="just"/>
            <a:r>
              <a:rPr lang="zh-TW" altLang="en-US" smtClean="0">
                <a:cs typeface="Times New Roman" pitchFamily="18" charset="0"/>
              </a:rPr>
              <a:t>稽查結果統計</a:t>
            </a:r>
          </a:p>
          <a:p>
            <a:pPr lvl="1" algn="just"/>
            <a:r>
              <a:rPr lang="zh-TW" altLang="en-US" smtClean="0">
                <a:cs typeface="Times New Roman" pitchFamily="18" charset="0"/>
              </a:rPr>
              <a:t>第一波及第二波稽查總計稽查</a:t>
            </a:r>
            <a:r>
              <a:rPr lang="en-US" altLang="zh-TW" smtClean="0">
                <a:cs typeface="Times New Roman" pitchFamily="18" charset="0"/>
              </a:rPr>
              <a:t>37</a:t>
            </a:r>
            <a:r>
              <a:rPr lang="zh-TW" altLang="en-US" smtClean="0">
                <a:cs typeface="Times New Roman" pitchFamily="18" charset="0"/>
              </a:rPr>
              <a:t>家次，除台北市政府衛生局依食品衛生管理法第</a:t>
            </a:r>
            <a:r>
              <a:rPr lang="en-US" altLang="zh-TW" smtClean="0">
                <a:cs typeface="Times New Roman" pitchFamily="18" charset="0"/>
              </a:rPr>
              <a:t>28</a:t>
            </a:r>
            <a:r>
              <a:rPr lang="zh-TW" altLang="en-US" smtClean="0">
                <a:cs typeface="Times New Roman" pitchFamily="18" charset="0"/>
              </a:rPr>
              <a:t>條第</a:t>
            </a:r>
            <a:r>
              <a:rPr lang="en-US" altLang="zh-TW" smtClean="0">
                <a:cs typeface="Times New Roman" pitchFamily="18" charset="0"/>
              </a:rPr>
              <a:t>1</a:t>
            </a:r>
            <a:r>
              <a:rPr lang="zh-TW" altLang="en-US" smtClean="0">
                <a:cs typeface="Times New Roman" pitchFamily="18" charset="0"/>
              </a:rPr>
              <a:t>項裁處</a:t>
            </a:r>
            <a:r>
              <a:rPr lang="en-US" altLang="zh-TW" smtClean="0">
                <a:cs typeface="Times New Roman" pitchFamily="18" charset="0"/>
              </a:rPr>
              <a:t>18</a:t>
            </a:r>
            <a:r>
              <a:rPr lang="zh-TW" altLang="en-US" smtClean="0">
                <a:cs typeface="Times New Roman" pitchFamily="18" charset="0"/>
              </a:rPr>
              <a:t>萬元整罰鍰外，各分店未發現標示、宣傳或廣告有違反標示「天然香料」之行為，而未予裁處。</a:t>
            </a:r>
          </a:p>
          <a:p>
            <a:pPr lvl="1" algn="just"/>
            <a:r>
              <a:rPr lang="zh-TW" altLang="en-US" smtClean="0">
                <a:cs typeface="Times New Roman" pitchFamily="18" charset="0"/>
              </a:rPr>
              <a:t>在食品業者良好衛生規範</a:t>
            </a:r>
            <a:r>
              <a:rPr lang="en-US" altLang="zh-TW" smtClean="0">
                <a:cs typeface="Times New Roman" pitchFamily="18" charset="0"/>
              </a:rPr>
              <a:t>(GHP)</a:t>
            </a:r>
            <a:r>
              <a:rPr lang="zh-TW" altLang="en-US" smtClean="0">
                <a:cs typeface="Times New Roman" pitchFamily="18" charset="0"/>
              </a:rPr>
              <a:t>部分，不合規定者計</a:t>
            </a:r>
            <a:r>
              <a:rPr lang="en-US" altLang="zh-TW" smtClean="0">
                <a:cs typeface="Times New Roman" pitchFamily="18" charset="0"/>
              </a:rPr>
              <a:t>16</a:t>
            </a:r>
            <a:r>
              <a:rPr lang="zh-TW" altLang="en-US" smtClean="0">
                <a:cs typeface="Times New Roman" pitchFamily="18" charset="0"/>
              </a:rPr>
              <a:t>家，因</a:t>
            </a:r>
            <a:r>
              <a:rPr lang="en-US" altLang="zh-TW" smtClean="0">
                <a:solidFill>
                  <a:srgbClr val="FF0000"/>
                </a:solidFill>
                <a:cs typeface="Times New Roman" pitchFamily="18" charset="0"/>
              </a:rPr>
              <a:t>GHP</a:t>
            </a:r>
            <a:r>
              <a:rPr lang="zh-TW" altLang="en-US" smtClean="0">
                <a:solidFill>
                  <a:srgbClr val="FF0000"/>
                </a:solidFill>
                <a:cs typeface="Times New Roman" pitchFamily="18" charset="0"/>
              </a:rPr>
              <a:t>屬於限期改善</a:t>
            </a:r>
            <a:r>
              <a:rPr lang="zh-TW" altLang="en-US" smtClean="0">
                <a:cs typeface="Times New Roman" pitchFamily="18" charset="0"/>
              </a:rPr>
              <a:t>，後經</a:t>
            </a:r>
            <a:r>
              <a:rPr lang="zh-TW" altLang="en-US" smtClean="0">
                <a:solidFill>
                  <a:srgbClr val="FF0000"/>
                </a:solidFill>
                <a:cs typeface="Times New Roman" pitchFamily="18" charset="0"/>
              </a:rPr>
              <a:t>複查皆已合格</a:t>
            </a:r>
            <a:r>
              <a:rPr lang="zh-TW" altLang="en-US" smtClean="0">
                <a:cs typeface="Times New Roman" pitchFamily="18" charset="0"/>
              </a:rPr>
              <a:t>。</a:t>
            </a:r>
          </a:p>
        </p:txBody>
      </p:sp>
    </p:spTree>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59D3C9-4C30-4EFD-8506-5B0968A72B5F}" type="slidenum">
              <a:rPr kumimoji="1" lang="zh-TW" altLang="en-US">
                <a:solidFill>
                  <a:schemeClr val="tx1"/>
                </a:solidFill>
                <a:latin typeface="Arial" charset="0"/>
                <a:ea typeface="新細明體" charset="-120"/>
              </a:rPr>
              <a:pPr fontAlgn="base">
                <a:spcBef>
                  <a:spcPct val="0"/>
                </a:spcBef>
                <a:spcAft>
                  <a:spcPct val="0"/>
                </a:spcAft>
              </a:pPr>
              <a:t>50</a:t>
            </a:fld>
            <a:endParaRPr kumimoji="1" lang="en-US" altLang="zh-TW">
              <a:solidFill>
                <a:schemeClr val="tx1"/>
              </a:solidFill>
              <a:latin typeface="Arial" charset="0"/>
              <a:ea typeface="新細明體" charset="-120"/>
            </a:endParaRPr>
          </a:p>
        </p:txBody>
      </p:sp>
      <p:sp>
        <p:nvSpPr>
          <p:cNvPr id="67586" name="標題 1"/>
          <p:cNvSpPr>
            <a:spLocks noGrp="1"/>
          </p:cNvSpPr>
          <p:nvPr>
            <p:ph type="title" idx="4294967295"/>
          </p:nvPr>
        </p:nvSpPr>
        <p:spPr>
          <a:xfrm>
            <a:off x="395288" y="6350"/>
            <a:ext cx="8534400" cy="758825"/>
          </a:xfrm>
        </p:spPr>
        <p:txBody>
          <a:bodyPr/>
          <a:lstStyle/>
          <a:p>
            <a:r>
              <a:rPr lang="zh-TW" altLang="zh-TW" smtClean="0"/>
              <a:t>未來工作重點</a:t>
            </a:r>
            <a:endParaRPr lang="zh-TW" altLang="en-US" smtClean="0"/>
          </a:p>
        </p:txBody>
      </p:sp>
      <p:sp>
        <p:nvSpPr>
          <p:cNvPr id="67587" name="內容版面配置區 2"/>
          <p:cNvSpPr>
            <a:spLocks noGrp="1"/>
          </p:cNvSpPr>
          <p:nvPr>
            <p:ph idx="4294967295"/>
          </p:nvPr>
        </p:nvSpPr>
        <p:spPr>
          <a:xfrm>
            <a:off x="323850" y="1196975"/>
            <a:ext cx="8640763" cy="5400675"/>
          </a:xfrm>
        </p:spPr>
        <p:txBody>
          <a:bodyPr/>
          <a:lstStyle/>
          <a:p>
            <a:r>
              <a:rPr lang="zh-TW" altLang="en-US" smtClean="0">
                <a:cs typeface="Times New Roman" pitchFamily="18" charset="0"/>
              </a:rPr>
              <a:t>消費者求償處理 </a:t>
            </a:r>
            <a:endParaRPr lang="en-US" altLang="zh-TW" smtClean="0">
              <a:cs typeface="Times New Roman" pitchFamily="18" charset="0"/>
            </a:endParaRPr>
          </a:p>
          <a:p>
            <a:pPr lvl="1"/>
            <a:r>
              <a:rPr lang="zh-TW" altLang="zh-TW" smtClean="0">
                <a:cs typeface="Times New Roman" pitchFamily="18" charset="0"/>
              </a:rPr>
              <a:t>臺北市政府法務局與業者於</a:t>
            </a:r>
            <a:r>
              <a:rPr lang="en-US" altLang="zh-TW" smtClean="0">
                <a:cs typeface="Times New Roman" pitchFamily="18" charset="0"/>
              </a:rPr>
              <a:t>102</a:t>
            </a:r>
            <a:r>
              <a:rPr lang="zh-TW" altLang="zh-TW" smtClean="0">
                <a:cs typeface="Times New Roman" pitchFamily="18" charset="0"/>
              </a:rPr>
              <a:t>年</a:t>
            </a:r>
            <a:r>
              <a:rPr lang="en-US" altLang="zh-TW" smtClean="0">
                <a:cs typeface="Times New Roman" pitchFamily="18" charset="0"/>
              </a:rPr>
              <a:t>8</a:t>
            </a:r>
            <a:r>
              <a:rPr lang="zh-TW" altLang="zh-TW" smtClean="0">
                <a:cs typeface="Times New Roman" pitchFamily="18" charset="0"/>
              </a:rPr>
              <a:t>月</a:t>
            </a:r>
            <a:r>
              <a:rPr lang="en-US" altLang="zh-TW" smtClean="0">
                <a:cs typeface="Times New Roman" pitchFamily="18" charset="0"/>
              </a:rPr>
              <a:t>26</a:t>
            </a:r>
            <a:r>
              <a:rPr lang="zh-TW" altLang="zh-TW" smtClean="0">
                <a:cs typeface="Times New Roman" pitchFamily="18" charset="0"/>
              </a:rPr>
              <a:t>日進行協商</a:t>
            </a:r>
            <a:r>
              <a:rPr lang="zh-TW" altLang="en-US" smtClean="0">
                <a:cs typeface="Times New Roman" pitchFamily="18" charset="0"/>
              </a:rPr>
              <a:t>，惟該局無法接受廠商提出之賠償，故自</a:t>
            </a:r>
            <a:r>
              <a:rPr lang="en-US" altLang="zh-TW" smtClean="0">
                <a:cs typeface="Times New Roman" pitchFamily="18" charset="0"/>
              </a:rPr>
              <a:t>8</a:t>
            </a:r>
            <a:r>
              <a:rPr lang="zh-TW" altLang="en-US" smtClean="0">
                <a:cs typeface="Times New Roman" pitchFamily="18" charset="0"/>
              </a:rPr>
              <a:t>月</a:t>
            </a:r>
            <a:r>
              <a:rPr lang="en-US" altLang="zh-TW" smtClean="0">
                <a:cs typeface="Times New Roman" pitchFamily="18" charset="0"/>
              </a:rPr>
              <a:t>28</a:t>
            </a:r>
            <a:r>
              <a:rPr lang="zh-TW" altLang="en-US" smtClean="0">
                <a:cs typeface="Times New Roman" pitchFamily="18" charset="0"/>
              </a:rPr>
              <a:t>日起受理</a:t>
            </a:r>
            <a:r>
              <a:rPr lang="zh-TW" altLang="zh-TW" smtClean="0">
                <a:cs typeface="Times New Roman" pitchFamily="18" charset="0"/>
              </a:rPr>
              <a:t>消費者提出消費團體訴訟申請，並依規定達</a:t>
            </a:r>
            <a:r>
              <a:rPr lang="en-US" altLang="zh-TW" smtClean="0">
                <a:cs typeface="Times New Roman" pitchFamily="18" charset="0"/>
              </a:rPr>
              <a:t>20</a:t>
            </a:r>
            <a:r>
              <a:rPr lang="zh-TW" altLang="zh-TW" smtClean="0">
                <a:cs typeface="Times New Roman" pitchFamily="18" charset="0"/>
              </a:rPr>
              <a:t>人以上門檻，移請</a:t>
            </a:r>
            <a:r>
              <a:rPr lang="zh-TW" altLang="en-US" smtClean="0">
                <a:cs typeface="Times New Roman" pitchFamily="18" charset="0"/>
              </a:rPr>
              <a:t>消基會</a:t>
            </a:r>
            <a:r>
              <a:rPr lang="zh-TW" altLang="zh-TW" smtClean="0">
                <a:cs typeface="Times New Roman" pitchFamily="18" charset="0"/>
              </a:rPr>
              <a:t>提起團體訴訟</a:t>
            </a:r>
            <a:r>
              <a:rPr lang="zh-TW" altLang="en-US" smtClean="0">
                <a:cs typeface="Times New Roman" pitchFamily="18" charset="0"/>
              </a:rPr>
              <a:t>。</a:t>
            </a:r>
            <a:endParaRPr lang="en-US" altLang="zh-TW" smtClean="0">
              <a:cs typeface="Times New Roman" pitchFamily="18" charset="0"/>
            </a:endParaRPr>
          </a:p>
          <a:p>
            <a:r>
              <a:rPr lang="zh-TW" altLang="en-US" smtClean="0">
                <a:cs typeface="Times New Roman" pitchFamily="18" charset="0"/>
              </a:rPr>
              <a:t>依一行為不二罰原則，難以再追繳不當利得</a:t>
            </a:r>
            <a:endParaRPr lang="en-US" altLang="zh-TW" smtClean="0">
              <a:cs typeface="Times New Roman" pitchFamily="18" charset="0"/>
            </a:endParaRPr>
          </a:p>
          <a:p>
            <a:pPr lvl="1"/>
            <a:r>
              <a:rPr lang="zh-TW" altLang="en-US" smtClean="0">
                <a:cs typeface="Times New Roman" pitchFamily="18" charset="0"/>
              </a:rPr>
              <a:t>台北市政府衛生局於</a:t>
            </a:r>
            <a:r>
              <a:rPr lang="en-US" altLang="zh-TW" smtClean="0">
                <a:cs typeface="Times New Roman" pitchFamily="18" charset="0"/>
              </a:rPr>
              <a:t>102</a:t>
            </a:r>
            <a:r>
              <a:rPr lang="zh-TW" altLang="en-US" smtClean="0">
                <a:cs typeface="Times New Roman" pitchFamily="18" charset="0"/>
              </a:rPr>
              <a:t>年</a:t>
            </a:r>
            <a:r>
              <a:rPr lang="en-US" altLang="zh-TW" smtClean="0">
                <a:cs typeface="Times New Roman" pitchFamily="18" charset="0"/>
              </a:rPr>
              <a:t>8</a:t>
            </a:r>
            <a:r>
              <a:rPr lang="zh-TW" altLang="en-US" smtClean="0">
                <a:cs typeface="Times New Roman" pitchFamily="18" charset="0"/>
              </a:rPr>
              <a:t>月</a:t>
            </a:r>
            <a:r>
              <a:rPr lang="en-US" altLang="zh-TW" smtClean="0">
                <a:cs typeface="Times New Roman" pitchFamily="18" charset="0"/>
              </a:rPr>
              <a:t>26</a:t>
            </a:r>
            <a:r>
              <a:rPr lang="zh-TW" altLang="en-US" smtClean="0">
                <a:cs typeface="Times New Roman" pitchFamily="18" charset="0"/>
              </a:rPr>
              <a:t>日依本案廣告違反食品衛生管理法第</a:t>
            </a:r>
            <a:r>
              <a:rPr lang="en-US" altLang="zh-TW" smtClean="0">
                <a:cs typeface="Times New Roman" pitchFamily="18" charset="0"/>
              </a:rPr>
              <a:t>28</a:t>
            </a:r>
            <a:r>
              <a:rPr lang="zh-TW" altLang="en-US" smtClean="0">
                <a:cs typeface="Times New Roman" pitchFamily="18" charset="0"/>
              </a:rPr>
              <a:t>條第</a:t>
            </a:r>
            <a:r>
              <a:rPr lang="en-US" altLang="zh-TW" smtClean="0">
                <a:cs typeface="Times New Roman" pitchFamily="18" charset="0"/>
              </a:rPr>
              <a:t>1</a:t>
            </a:r>
            <a:r>
              <a:rPr lang="zh-TW" altLang="en-US" smtClean="0">
                <a:cs typeface="Times New Roman" pitchFamily="18" charset="0"/>
              </a:rPr>
              <a:t>項規定，處違規廠商新台幣</a:t>
            </a:r>
            <a:r>
              <a:rPr lang="en-US" altLang="zh-TW" smtClean="0">
                <a:cs typeface="Times New Roman" pitchFamily="18" charset="0"/>
              </a:rPr>
              <a:t>18</a:t>
            </a:r>
            <a:r>
              <a:rPr lang="zh-TW" altLang="en-US" smtClean="0">
                <a:cs typeface="Times New Roman" pitchFamily="18" charset="0"/>
              </a:rPr>
              <a:t>萬元罰鍰。依據</a:t>
            </a:r>
            <a:r>
              <a:rPr lang="zh-TW" altLang="en-US" smtClean="0">
                <a:latin typeface="新細明體" charset="-120"/>
                <a:ea typeface="新細明體" charset="-120"/>
                <a:cs typeface="Times New Roman" pitchFamily="18" charset="0"/>
              </a:rPr>
              <a:t>「</a:t>
            </a:r>
            <a:r>
              <a:rPr lang="zh-TW" altLang="en-US" b="1" smtClean="0">
                <a:solidFill>
                  <a:srgbClr val="FF0000"/>
                </a:solidFill>
                <a:ea typeface="新細明體" charset="-120"/>
                <a:cs typeface="Times New Roman" pitchFamily="18" charset="0"/>
              </a:rPr>
              <a:t>一行為不二罰</a:t>
            </a:r>
            <a:r>
              <a:rPr lang="zh-TW" altLang="en-US" b="1" smtClean="0">
                <a:solidFill>
                  <a:srgbClr val="FF0000"/>
                </a:solidFill>
                <a:latin typeface="新細明體" charset="-120"/>
                <a:ea typeface="新細明體" charset="-120"/>
                <a:cs typeface="Times New Roman" pitchFamily="18" charset="0"/>
              </a:rPr>
              <a:t>」</a:t>
            </a:r>
            <a:r>
              <a:rPr lang="zh-TW" altLang="en-US" b="1" smtClean="0">
                <a:solidFill>
                  <a:srgbClr val="FF0000"/>
                </a:solidFill>
                <a:ea typeface="新細明體" charset="-120"/>
                <a:cs typeface="Times New Roman" pitchFamily="18" charset="0"/>
              </a:rPr>
              <a:t>原則</a:t>
            </a:r>
            <a:r>
              <a:rPr lang="zh-TW" altLang="en-US" smtClean="0">
                <a:ea typeface="新細明體" charset="-120"/>
                <a:cs typeface="Times New Roman" pitchFamily="18" charset="0"/>
              </a:rPr>
              <a:t>，難以對該行為人之同一行為作不當利得之處罰。</a:t>
            </a:r>
          </a:p>
          <a:p>
            <a:pPr lvl="1"/>
            <a:endParaRPr lang="en-US" altLang="zh-TW" sz="2400" smtClean="0">
              <a:ea typeface="新細明體" charset="-120"/>
              <a:cs typeface="Times New Roman" pitchFamily="18" charset="0"/>
            </a:endParaRPr>
          </a:p>
        </p:txBody>
      </p:sp>
    </p:spTree>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標題 2"/>
          <p:cNvSpPr>
            <a:spLocks noGrp="1"/>
          </p:cNvSpPr>
          <p:nvPr>
            <p:ph type="ctrTitle"/>
          </p:nvPr>
        </p:nvSpPr>
        <p:spPr>
          <a:xfrm>
            <a:off x="468313" y="2130425"/>
            <a:ext cx="8207375" cy="1470025"/>
          </a:xfrm>
        </p:spPr>
        <p:txBody>
          <a:bodyPr/>
          <a:lstStyle/>
          <a:p>
            <a:r>
              <a:rPr lang="zh-TW" altLang="en-US" smtClean="0"/>
              <a:t>五、免洗餐盒使用甲苯擦拭事件</a:t>
            </a:r>
          </a:p>
        </p:txBody>
      </p:sp>
      <p:sp>
        <p:nvSpPr>
          <p:cNvPr id="2" name="投影片編號版面配置區 1"/>
          <p:cNvSpPr>
            <a:spLocks noGrp="1"/>
          </p:cNvSpPr>
          <p:nvPr>
            <p:ph type="sldNum" sz="quarter" idx="12"/>
          </p:nvPr>
        </p:nvSpPr>
        <p:spPr/>
        <p:txBody>
          <a:bodyPr/>
          <a:lstStyle/>
          <a:p>
            <a:pPr>
              <a:defRPr/>
            </a:pPr>
            <a:fld id="{4465B8E3-5499-468B-AB2C-E9E9A34E8497}" type="slidenum">
              <a:rPr lang="zh-TW" altLang="en-US"/>
              <a:pPr>
                <a:defRPr/>
              </a:pPr>
              <a:t>51</a:t>
            </a:fld>
            <a:endParaRPr lang="zh-TW" alt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5C63E4F-6D73-4053-9480-50F714DE7EF1}" type="slidenum">
              <a:rPr kumimoji="1" lang="zh-TW" altLang="en-US">
                <a:solidFill>
                  <a:schemeClr val="tx1"/>
                </a:solidFill>
                <a:latin typeface="Arial" charset="0"/>
                <a:ea typeface="新細明體" charset="-120"/>
              </a:rPr>
              <a:pPr fontAlgn="base">
                <a:spcBef>
                  <a:spcPct val="0"/>
                </a:spcBef>
                <a:spcAft>
                  <a:spcPct val="0"/>
                </a:spcAft>
              </a:pPr>
              <a:t>52</a:t>
            </a:fld>
            <a:endParaRPr kumimoji="1" lang="en-US" altLang="zh-TW">
              <a:solidFill>
                <a:schemeClr val="tx1"/>
              </a:solidFill>
              <a:latin typeface="Arial" charset="0"/>
              <a:ea typeface="新細明體" charset="-120"/>
            </a:endParaRPr>
          </a:p>
        </p:txBody>
      </p:sp>
      <p:sp>
        <p:nvSpPr>
          <p:cNvPr id="69634" name="標題 1"/>
          <p:cNvSpPr>
            <a:spLocks noGrp="1"/>
          </p:cNvSpPr>
          <p:nvPr>
            <p:ph type="title" idx="4294967295"/>
          </p:nvPr>
        </p:nvSpPr>
        <p:spPr>
          <a:xfrm>
            <a:off x="4763" y="333375"/>
            <a:ext cx="9031287" cy="719138"/>
          </a:xfrm>
        </p:spPr>
        <p:txBody>
          <a:bodyPr/>
          <a:lstStyle/>
          <a:p>
            <a:r>
              <a:rPr lang="zh-TW" altLang="en-US" smtClean="0"/>
              <a:t>背景說明</a:t>
            </a:r>
          </a:p>
        </p:txBody>
      </p:sp>
      <p:sp>
        <p:nvSpPr>
          <p:cNvPr id="69635" name="內容版面配置區 2"/>
          <p:cNvSpPr>
            <a:spLocks noGrp="1"/>
          </p:cNvSpPr>
          <p:nvPr>
            <p:ph idx="4294967295"/>
          </p:nvPr>
        </p:nvSpPr>
        <p:spPr>
          <a:xfrm>
            <a:off x="539750" y="1484313"/>
            <a:ext cx="8135938" cy="4572000"/>
          </a:xfrm>
        </p:spPr>
        <p:txBody>
          <a:bodyPr/>
          <a:lstStyle/>
          <a:p>
            <a:pPr algn="just"/>
            <a:r>
              <a:rPr lang="en-US" altLang="zh-TW" smtClean="0">
                <a:cs typeface="Times New Roman" pitchFamily="18" charset="0"/>
              </a:rPr>
              <a:t>8</a:t>
            </a:r>
            <a:r>
              <a:rPr lang="zh-TW" altLang="en-US" smtClean="0">
                <a:cs typeface="Times New Roman" pitchFamily="18" charset="0"/>
              </a:rPr>
              <a:t>月 </a:t>
            </a:r>
            <a:r>
              <a:rPr lang="en-US" altLang="zh-TW" smtClean="0">
                <a:cs typeface="Times New Roman" pitchFamily="18" charset="0"/>
              </a:rPr>
              <a:t>14 </a:t>
            </a:r>
            <a:r>
              <a:rPr lang="zh-TW" altLang="en-US" smtClean="0">
                <a:cs typeface="Times New Roman" pitchFamily="18" charset="0"/>
              </a:rPr>
              <a:t>日媒體報導「踢爆毒餐盒流市面」，台中市皇冠特殊印刷公司於餐盒製程，將受沾染污漬的紙容器，以有毒溶劑甲苯擦拭。</a:t>
            </a:r>
            <a:endParaRPr lang="en-US" altLang="zh-TW" smtClean="0">
              <a:cs typeface="Times New Roman" pitchFamily="18" charset="0"/>
            </a:endParaRPr>
          </a:p>
          <a:p>
            <a:pPr algn="just"/>
            <a:r>
              <a:rPr lang="en-US" altLang="zh-TW" smtClean="0">
                <a:cs typeface="Times New Roman" pitchFamily="18" charset="0"/>
              </a:rPr>
              <a:t>8</a:t>
            </a:r>
            <a:r>
              <a:rPr lang="zh-TW" altLang="en-US" smtClean="0">
                <a:cs typeface="Times New Roman" pitchFamily="18" charset="0"/>
              </a:rPr>
              <a:t>月</a:t>
            </a:r>
            <a:r>
              <a:rPr lang="en-US" altLang="zh-TW" smtClean="0">
                <a:cs typeface="Times New Roman" pitchFamily="18" charset="0"/>
              </a:rPr>
              <a:t>13</a:t>
            </a:r>
            <a:r>
              <a:rPr lang="zh-TW" altLang="en-US" smtClean="0">
                <a:cs typeface="Times New Roman" pitchFamily="18" charset="0"/>
              </a:rPr>
              <a:t>日台中市政府衛生局至廠商倉庫稽查，發現一桶甲苯。</a:t>
            </a:r>
            <a:endParaRPr lang="en-US" altLang="zh-TW" smtClean="0">
              <a:cs typeface="Times New Roman" pitchFamily="18" charset="0"/>
            </a:endParaRPr>
          </a:p>
        </p:txBody>
      </p:sp>
    </p:spTree>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投影片編號版面配置區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504AFC1-9229-4D05-AAD6-41EBEB8509C4}" type="slidenum">
              <a:rPr kumimoji="1" lang="zh-TW" altLang="en-US">
                <a:solidFill>
                  <a:schemeClr val="tx1"/>
                </a:solidFill>
                <a:latin typeface="Arial" charset="0"/>
                <a:ea typeface="新細明體" charset="-120"/>
              </a:rPr>
              <a:pPr fontAlgn="base">
                <a:spcBef>
                  <a:spcPct val="0"/>
                </a:spcBef>
                <a:spcAft>
                  <a:spcPct val="0"/>
                </a:spcAft>
              </a:pPr>
              <a:t>53</a:t>
            </a:fld>
            <a:endParaRPr kumimoji="1" lang="en-US" altLang="zh-TW">
              <a:solidFill>
                <a:schemeClr val="tx1"/>
              </a:solidFill>
              <a:latin typeface="Arial" charset="0"/>
              <a:ea typeface="新細明體" charset="-120"/>
            </a:endParaRPr>
          </a:p>
        </p:txBody>
      </p:sp>
      <p:sp>
        <p:nvSpPr>
          <p:cNvPr id="70658" name="標題 1"/>
          <p:cNvSpPr>
            <a:spLocks noGrp="1"/>
          </p:cNvSpPr>
          <p:nvPr>
            <p:ph type="title" idx="4294967295"/>
          </p:nvPr>
        </p:nvSpPr>
        <p:spPr>
          <a:xfrm>
            <a:off x="323850" y="188913"/>
            <a:ext cx="8534400" cy="719137"/>
          </a:xfrm>
        </p:spPr>
        <p:txBody>
          <a:bodyPr/>
          <a:lstStyle/>
          <a:p>
            <a:r>
              <a:rPr lang="zh-TW" altLang="en-US" smtClean="0">
                <a:cs typeface="Times New Roman" pitchFamily="18" charset="0"/>
              </a:rPr>
              <a:t>甲苯之危害風險</a:t>
            </a:r>
          </a:p>
        </p:txBody>
      </p:sp>
      <p:sp>
        <p:nvSpPr>
          <p:cNvPr id="34820" name="內容版面配置區 2"/>
          <p:cNvSpPr>
            <a:spLocks noGrp="1"/>
          </p:cNvSpPr>
          <p:nvPr>
            <p:ph idx="4294967295"/>
          </p:nvPr>
        </p:nvSpPr>
        <p:spPr>
          <a:xfrm>
            <a:off x="539750" y="908050"/>
            <a:ext cx="7993063" cy="6121400"/>
          </a:xfrm>
        </p:spPr>
        <p:txBody>
          <a:bodyPr rtlCol="0">
            <a:normAutofit fontScale="85000" lnSpcReduction="10000"/>
          </a:bodyPr>
          <a:lstStyle/>
          <a:p>
            <a:pPr fontAlgn="auto">
              <a:spcAft>
                <a:spcPts val="0"/>
              </a:spcAft>
              <a:defRPr/>
            </a:pPr>
            <a:r>
              <a:rPr lang="zh-TW" altLang="en-US" dirty="0">
                <a:cs typeface="Times New Roman" panose="02020603050405020304" pitchFamily="18" charset="0"/>
              </a:rPr>
              <a:t>暴露途徑：皮膚接觸、吸入、食入、眼睛接觸</a:t>
            </a:r>
            <a:r>
              <a:rPr lang="zh-TW" altLang="en-US" dirty="0" smtClean="0">
                <a:cs typeface="Times New Roman" panose="02020603050405020304" pitchFamily="18" charset="0"/>
              </a:rPr>
              <a:t>。</a:t>
            </a:r>
            <a:endParaRPr lang="en-US" altLang="zh-TW" dirty="0" smtClean="0">
              <a:cs typeface="Times New Roman" panose="02020603050405020304" pitchFamily="18" charset="0"/>
            </a:endParaRPr>
          </a:p>
          <a:p>
            <a:pPr fontAlgn="auto">
              <a:spcAft>
                <a:spcPts val="0"/>
              </a:spcAft>
              <a:defRPr/>
            </a:pPr>
            <a:r>
              <a:rPr lang="en-US" altLang="zh-TW" dirty="0" smtClean="0">
                <a:cs typeface="Times New Roman" panose="02020603050405020304" pitchFamily="18" charset="0"/>
              </a:rPr>
              <a:t>IARC </a:t>
            </a:r>
            <a:r>
              <a:rPr lang="zh-TW" altLang="en-US" dirty="0" smtClean="0">
                <a:cs typeface="Times New Roman" panose="02020603050405020304" pitchFamily="18" charset="0"/>
              </a:rPr>
              <a:t>將其列為</a:t>
            </a:r>
            <a:r>
              <a:rPr lang="en-US" altLang="zh-TW" dirty="0" smtClean="0">
                <a:cs typeface="Times New Roman" panose="02020603050405020304" pitchFamily="18" charset="0"/>
              </a:rPr>
              <a:t>Group 3</a:t>
            </a:r>
            <a:r>
              <a:rPr lang="zh-TW" altLang="en-US" dirty="0" smtClean="0">
                <a:cs typeface="Times New Roman" panose="02020603050405020304" pitchFamily="18" charset="0"/>
              </a:rPr>
              <a:t>：無法判斷</a:t>
            </a:r>
            <a:r>
              <a:rPr lang="zh-TW" altLang="en-US" dirty="0">
                <a:cs typeface="Times New Roman" panose="02020603050405020304" pitchFamily="18" charset="0"/>
              </a:rPr>
              <a:t>對</a:t>
            </a:r>
            <a:r>
              <a:rPr lang="zh-TW" altLang="en-US" dirty="0" smtClean="0">
                <a:cs typeface="Times New Roman" panose="02020603050405020304" pitchFamily="18" charset="0"/>
              </a:rPr>
              <a:t>人體致癌性。</a:t>
            </a:r>
            <a:endParaRPr lang="en-US" altLang="zh-TW" dirty="0" smtClean="0">
              <a:cs typeface="Times New Roman" panose="02020603050405020304" pitchFamily="18" charset="0"/>
            </a:endParaRPr>
          </a:p>
          <a:p>
            <a:pPr fontAlgn="auto">
              <a:spcAft>
                <a:spcPts val="0"/>
              </a:spcAft>
              <a:defRPr/>
            </a:pPr>
            <a:r>
              <a:rPr lang="zh-TW" altLang="en-US" dirty="0">
                <a:cs typeface="Times New Roman" panose="02020603050405020304" pitchFamily="18" charset="0"/>
              </a:rPr>
              <a:t>急毒性：</a:t>
            </a:r>
          </a:p>
          <a:p>
            <a:pPr lvl="1" fontAlgn="auto">
              <a:spcAft>
                <a:spcPts val="0"/>
              </a:spcAft>
              <a:defRPr/>
            </a:pPr>
            <a:r>
              <a:rPr lang="zh-TW" altLang="en-US" dirty="0">
                <a:cs typeface="Times New Roman" panose="02020603050405020304" pitchFamily="18" charset="0"/>
              </a:rPr>
              <a:t>皮膚：長期接觸可能導致皮膚炎</a:t>
            </a:r>
            <a:r>
              <a:rPr lang="en-US" altLang="zh-TW" dirty="0">
                <a:cs typeface="Times New Roman" panose="02020603050405020304" pitchFamily="18" charset="0"/>
              </a:rPr>
              <a:t>(</a:t>
            </a:r>
            <a:r>
              <a:rPr lang="zh-TW" altLang="en-US" dirty="0">
                <a:cs typeface="Times New Roman" panose="02020603050405020304" pitchFamily="18" charset="0"/>
              </a:rPr>
              <a:t>皮膚乾、紅</a:t>
            </a:r>
            <a:r>
              <a:rPr lang="en-US" altLang="zh-TW" dirty="0">
                <a:cs typeface="Times New Roman" panose="02020603050405020304" pitchFamily="18" charset="0"/>
              </a:rPr>
              <a:t>)</a:t>
            </a:r>
            <a:r>
              <a:rPr lang="zh-TW" altLang="en-US" dirty="0">
                <a:cs typeface="Times New Roman" panose="02020603050405020304" pitchFamily="18" charset="0"/>
              </a:rPr>
              <a:t>。</a:t>
            </a:r>
          </a:p>
          <a:p>
            <a:pPr lvl="1" fontAlgn="auto">
              <a:spcAft>
                <a:spcPts val="0"/>
              </a:spcAft>
              <a:defRPr/>
            </a:pPr>
            <a:r>
              <a:rPr lang="zh-TW" altLang="en-US" dirty="0" smtClean="0">
                <a:cs typeface="Times New Roman" panose="02020603050405020304" pitchFamily="18" charset="0"/>
              </a:rPr>
              <a:t>吸入：</a:t>
            </a:r>
          </a:p>
          <a:p>
            <a:pPr lvl="2" fontAlgn="auto">
              <a:spcAft>
                <a:spcPts val="0"/>
              </a:spcAft>
              <a:defRPr/>
            </a:pPr>
            <a:r>
              <a:rPr lang="zh-TW" altLang="en-US" dirty="0" smtClean="0">
                <a:cs typeface="Times New Roman" panose="02020603050405020304" pitchFamily="18" charset="0"/>
              </a:rPr>
              <a:t>蒸氣</a:t>
            </a:r>
            <a:r>
              <a:rPr lang="zh-TW" altLang="en-US" dirty="0">
                <a:cs typeface="Times New Roman" panose="02020603050405020304" pitchFamily="18" charset="0"/>
              </a:rPr>
              <a:t>濃度約</a:t>
            </a:r>
            <a:r>
              <a:rPr lang="en-US" altLang="zh-TW" dirty="0">
                <a:cs typeface="Times New Roman" panose="02020603050405020304" pitchFamily="18" charset="0"/>
              </a:rPr>
              <a:t>50ppm</a:t>
            </a:r>
            <a:r>
              <a:rPr lang="zh-TW" altLang="en-US" dirty="0">
                <a:cs typeface="Times New Roman" panose="02020603050405020304" pitchFamily="18" charset="0"/>
              </a:rPr>
              <a:t>：輕微嗜睡和頭痛；超過</a:t>
            </a:r>
            <a:r>
              <a:rPr lang="en-US" altLang="zh-TW" dirty="0">
                <a:cs typeface="Times New Roman" panose="02020603050405020304" pitchFamily="18" charset="0"/>
              </a:rPr>
              <a:t>200ppm</a:t>
            </a:r>
            <a:r>
              <a:rPr lang="zh-TW" altLang="en-US" dirty="0">
                <a:cs typeface="Times New Roman" panose="02020603050405020304" pitchFamily="18" charset="0"/>
              </a:rPr>
              <a:t>：引起之症狀與酒醉類似，眼花、麻木和輕微噁心。</a:t>
            </a:r>
          </a:p>
          <a:p>
            <a:pPr lvl="2" fontAlgn="auto">
              <a:spcAft>
                <a:spcPts val="0"/>
              </a:spcAft>
              <a:defRPr/>
            </a:pPr>
            <a:r>
              <a:rPr lang="zh-TW" altLang="en-US" dirty="0">
                <a:cs typeface="Times New Roman" panose="02020603050405020304" pitchFamily="18" charset="0"/>
              </a:rPr>
              <a:t>超過</a:t>
            </a:r>
            <a:r>
              <a:rPr lang="en-US" altLang="zh-TW" dirty="0">
                <a:cs typeface="Times New Roman" panose="02020603050405020304" pitchFamily="18" charset="0"/>
              </a:rPr>
              <a:t>500ppm </a:t>
            </a:r>
            <a:r>
              <a:rPr lang="zh-TW" altLang="en-US" dirty="0">
                <a:cs typeface="Times New Roman" panose="02020603050405020304" pitchFamily="18" charset="0"/>
              </a:rPr>
              <a:t>引起精神混亂和不協調。</a:t>
            </a:r>
          </a:p>
          <a:p>
            <a:pPr lvl="2" fontAlgn="auto">
              <a:spcAft>
                <a:spcPts val="0"/>
              </a:spcAft>
              <a:defRPr/>
            </a:pPr>
            <a:r>
              <a:rPr lang="zh-TW" altLang="en-US" dirty="0">
                <a:cs typeface="Times New Roman" panose="02020603050405020304" pitchFamily="18" charset="0"/>
              </a:rPr>
              <a:t>更高濃度</a:t>
            </a:r>
            <a:r>
              <a:rPr lang="en-US" altLang="zh-TW" dirty="0">
                <a:cs typeface="Times New Roman" panose="02020603050405020304" pitchFamily="18" charset="0"/>
              </a:rPr>
              <a:t>(10000ppm)</a:t>
            </a:r>
            <a:r>
              <a:rPr lang="zh-TW" altLang="en-US" dirty="0">
                <a:cs typeface="Times New Roman" panose="02020603050405020304" pitchFamily="18" charset="0"/>
              </a:rPr>
              <a:t>則更進一步抑制中樞神經系統</a:t>
            </a:r>
            <a:r>
              <a:rPr lang="zh-TW" altLang="en-US" dirty="0" smtClean="0">
                <a:cs typeface="Times New Roman" panose="02020603050405020304" pitchFamily="18" charset="0"/>
              </a:rPr>
              <a:t>，會導致無意識和死亡；更嚴重暴露可能引起腎臟衰竭。</a:t>
            </a:r>
          </a:p>
          <a:p>
            <a:pPr lvl="2" fontAlgn="auto">
              <a:spcAft>
                <a:spcPts val="0"/>
              </a:spcAft>
              <a:defRPr/>
            </a:pPr>
            <a:r>
              <a:rPr lang="zh-TW" altLang="en-US" dirty="0" smtClean="0">
                <a:cs typeface="Times New Roman" panose="02020603050405020304" pitchFamily="18" charset="0"/>
              </a:rPr>
              <a:t>可能導致肺部刺激，肺部組織受損和死亡。</a:t>
            </a:r>
          </a:p>
          <a:p>
            <a:pPr fontAlgn="auto">
              <a:spcAft>
                <a:spcPts val="0"/>
              </a:spcAft>
              <a:defRPr/>
            </a:pPr>
            <a:r>
              <a:rPr lang="zh-TW" altLang="en-US" dirty="0" smtClean="0">
                <a:cs typeface="Times New Roman" panose="02020603050405020304" pitchFamily="18" charset="0"/>
              </a:rPr>
              <a:t> </a:t>
            </a:r>
            <a:r>
              <a:rPr lang="zh-TW" altLang="en-US" dirty="0">
                <a:cs typeface="Times New Roman" panose="02020603050405020304" pitchFamily="18" charset="0"/>
              </a:rPr>
              <a:t>慢毒性或長期毒性：</a:t>
            </a:r>
          </a:p>
          <a:p>
            <a:pPr lvl="1" fontAlgn="auto">
              <a:spcAft>
                <a:spcPts val="0"/>
              </a:spcAft>
              <a:defRPr/>
            </a:pPr>
            <a:r>
              <a:rPr lang="zh-TW" altLang="en-US" dirty="0">
                <a:cs typeface="Times New Roman" panose="02020603050405020304" pitchFamily="18" charset="0"/>
              </a:rPr>
              <a:t>慢速中樞神經系統受損，記憶力喪失、睡眠不安、意志力不集中和動作不協調</a:t>
            </a:r>
            <a:r>
              <a:rPr lang="zh-TW" altLang="en-US" dirty="0" smtClean="0">
                <a:cs typeface="Times New Roman" panose="02020603050405020304" pitchFamily="18" charset="0"/>
              </a:rPr>
              <a:t>。長期暴露</a:t>
            </a:r>
            <a:r>
              <a:rPr lang="zh-TW" altLang="en-US" dirty="0">
                <a:cs typeface="Times New Roman" panose="02020603050405020304" pitchFamily="18" charset="0"/>
              </a:rPr>
              <a:t>可能影響聽力。</a:t>
            </a:r>
          </a:p>
          <a:p>
            <a:pPr lvl="1" fontAlgn="auto">
              <a:spcAft>
                <a:spcPts val="0"/>
              </a:spcAft>
              <a:defRPr/>
            </a:pPr>
            <a:r>
              <a:rPr lang="zh-TW" altLang="en-US" dirty="0">
                <a:cs typeface="Times New Roman" panose="02020603050405020304" pitchFamily="18" charset="0"/>
              </a:rPr>
              <a:t>長期暴露於</a:t>
            </a:r>
            <a:r>
              <a:rPr lang="en-US" altLang="zh-TW" dirty="0">
                <a:cs typeface="Times New Roman" panose="02020603050405020304" pitchFamily="18" charset="0"/>
              </a:rPr>
              <a:t>200ppm </a:t>
            </a:r>
            <a:r>
              <a:rPr lang="zh-TW" altLang="en-US" dirty="0">
                <a:cs typeface="Times New Roman" panose="02020603050405020304" pitchFamily="18" charset="0"/>
              </a:rPr>
              <a:t>以下無明顯腎臟受損；</a:t>
            </a:r>
            <a:r>
              <a:rPr lang="en-US" altLang="zh-TW" dirty="0">
                <a:cs typeface="Times New Roman" panose="02020603050405020304" pitchFamily="18" charset="0"/>
              </a:rPr>
              <a:t>500ppm </a:t>
            </a:r>
            <a:r>
              <a:rPr lang="zh-TW" altLang="en-US" dirty="0">
                <a:cs typeface="Times New Roman" panose="02020603050405020304" pitchFamily="18" charset="0"/>
              </a:rPr>
              <a:t>以下無肝臟影響</a:t>
            </a:r>
            <a:r>
              <a:rPr lang="zh-TW" altLang="en-US" dirty="0" smtClean="0">
                <a:cs typeface="Times New Roman" panose="02020603050405020304" pitchFamily="18" charset="0"/>
              </a:rPr>
              <a:t>。</a:t>
            </a:r>
            <a:endParaRPr lang="en-US" altLang="zh-TW" sz="3600" dirty="0">
              <a:cs typeface="Times New Roman" pitchFamily="18" charset="0"/>
            </a:endParaRPr>
          </a:p>
          <a:p>
            <a:pPr fontAlgn="auto">
              <a:spcAft>
                <a:spcPts val="0"/>
              </a:spcAft>
              <a:defRPr/>
            </a:pPr>
            <a:endParaRPr lang="zh-TW" altLang="en-US" sz="3600" dirty="0" smtClean="0">
              <a:cs typeface="Times New Roman" pitchFamily="18" charset="0"/>
            </a:endParaRPr>
          </a:p>
        </p:txBody>
      </p:sp>
    </p:spTree>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投影片編號版面配置區 5"/>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62447C4-B78E-451D-B911-985742A5828E}" type="slidenum">
              <a:rPr kumimoji="1" lang="zh-TW" altLang="en-US">
                <a:solidFill>
                  <a:schemeClr val="tx1"/>
                </a:solidFill>
                <a:latin typeface="Arial" charset="0"/>
                <a:ea typeface="新細明體" charset="-120"/>
              </a:rPr>
              <a:pPr fontAlgn="base">
                <a:spcBef>
                  <a:spcPct val="0"/>
                </a:spcBef>
                <a:spcAft>
                  <a:spcPct val="0"/>
                </a:spcAft>
              </a:pPr>
              <a:t>54</a:t>
            </a:fld>
            <a:endParaRPr kumimoji="1" lang="en-US" altLang="zh-TW">
              <a:solidFill>
                <a:schemeClr val="tx1"/>
              </a:solidFill>
              <a:latin typeface="Arial" charset="0"/>
              <a:ea typeface="新細明體" charset="-120"/>
            </a:endParaRPr>
          </a:p>
        </p:txBody>
      </p:sp>
      <p:sp>
        <p:nvSpPr>
          <p:cNvPr id="71682" name="Rectangle 3"/>
          <p:cNvSpPr>
            <a:spLocks noGrp="1" noChangeArrowheads="1"/>
          </p:cNvSpPr>
          <p:nvPr>
            <p:ph type="body" idx="4294967295"/>
          </p:nvPr>
        </p:nvSpPr>
        <p:spPr>
          <a:xfrm>
            <a:off x="539750" y="1412875"/>
            <a:ext cx="8064500" cy="4572000"/>
          </a:xfrm>
        </p:spPr>
        <p:txBody>
          <a:bodyPr/>
          <a:lstStyle/>
          <a:p>
            <a:r>
              <a:rPr lang="zh-TW" altLang="en-US" smtClean="0">
                <a:latin typeface="標楷體" pitchFamily="65" charset="-120"/>
              </a:rPr>
              <a:t>臺中市政府衛生局處該業者新台幣</a:t>
            </a:r>
            <a:r>
              <a:rPr lang="en-US" altLang="zh-TW" smtClean="0">
                <a:latin typeface="標楷體" pitchFamily="65" charset="-120"/>
              </a:rPr>
              <a:t>150</a:t>
            </a:r>
            <a:r>
              <a:rPr lang="zh-TW" altLang="en-US" smtClean="0">
                <a:latin typeface="標楷體" pitchFamily="65" charset="-120"/>
              </a:rPr>
              <a:t>萬元罰鍰，並勒令停業。</a:t>
            </a:r>
          </a:p>
          <a:p>
            <a:r>
              <a:rPr lang="zh-TW" altLang="en-US" smtClean="0">
                <a:latin typeface="標楷體" pitchFamily="65" charset="-120"/>
              </a:rPr>
              <a:t>要求業者透過</a:t>
            </a:r>
            <a:r>
              <a:rPr lang="en-US" altLang="zh-TW" smtClean="0">
                <a:latin typeface="標楷體" pitchFamily="65" charset="-120"/>
              </a:rPr>
              <a:t>50</a:t>
            </a:r>
            <a:r>
              <a:rPr lang="zh-TW" altLang="en-US" smtClean="0">
                <a:latin typeface="標楷體" pitchFamily="65" charset="-120"/>
              </a:rPr>
              <a:t>家下游盤商全力回收，總計焚化銷毀</a:t>
            </a:r>
            <a:r>
              <a:rPr lang="en-US" altLang="zh-TW" smtClean="0">
                <a:latin typeface="標楷體" pitchFamily="65" charset="-120"/>
              </a:rPr>
              <a:t>1,185</a:t>
            </a:r>
            <a:r>
              <a:rPr lang="zh-TW" altLang="en-US" smtClean="0">
                <a:latin typeface="標楷體" pitchFamily="65" charset="-120"/>
              </a:rPr>
              <a:t>萬</a:t>
            </a:r>
            <a:r>
              <a:rPr lang="en-US" altLang="zh-TW" smtClean="0">
                <a:latin typeface="標楷體" pitchFamily="65" charset="-120"/>
              </a:rPr>
              <a:t>7,181</a:t>
            </a:r>
            <a:r>
              <a:rPr lang="zh-TW" altLang="en-US" smtClean="0">
                <a:latin typeface="標楷體" pitchFamily="65" charset="-120"/>
              </a:rPr>
              <a:t>個。</a:t>
            </a:r>
          </a:p>
          <a:p>
            <a:r>
              <a:rPr lang="zh-TW" altLang="en-US" smtClean="0">
                <a:latin typeface="標楷體" pitchFamily="65" charset="-120"/>
              </a:rPr>
              <a:t>經抽驗</a:t>
            </a:r>
            <a:r>
              <a:rPr lang="en-US" altLang="zh-TW" smtClean="0">
                <a:latin typeface="標楷體" pitchFamily="65" charset="-120"/>
              </a:rPr>
              <a:t>19</a:t>
            </a:r>
            <a:r>
              <a:rPr lang="zh-TW" altLang="en-US" smtClean="0">
                <a:latin typeface="標楷體" pitchFamily="65" charset="-120"/>
              </a:rPr>
              <a:t>個種類</a:t>
            </a:r>
            <a:r>
              <a:rPr lang="en-US" altLang="zh-TW" smtClean="0">
                <a:latin typeface="標楷體" pitchFamily="65" charset="-120"/>
              </a:rPr>
              <a:t>100</a:t>
            </a:r>
            <a:r>
              <a:rPr lang="zh-TW" altLang="en-US" smtClean="0">
                <a:latin typeface="標楷體" pitchFamily="65" charset="-120"/>
              </a:rPr>
              <a:t>件檢體，經本部協助檢驗，確認紙餐盒並無甲苯殘留。</a:t>
            </a:r>
          </a:p>
          <a:p>
            <a:pPr algn="just"/>
            <a:endParaRPr lang="zh-TW" altLang="en-US" sz="3600" smtClean="0">
              <a:cs typeface="Times New Roman" pitchFamily="18" charset="0"/>
            </a:endParaRPr>
          </a:p>
        </p:txBody>
      </p:sp>
      <p:sp>
        <p:nvSpPr>
          <p:cNvPr id="71683" name="Rectangle 2"/>
          <p:cNvSpPr txBox="1">
            <a:spLocks noChangeArrowheads="1"/>
          </p:cNvSpPr>
          <p:nvPr/>
        </p:nvSpPr>
        <p:spPr bwMode="auto">
          <a:xfrm>
            <a:off x="179388" y="620713"/>
            <a:ext cx="8534400" cy="758825"/>
          </a:xfrm>
          <a:prstGeom prst="rect">
            <a:avLst/>
          </a:prstGeom>
          <a:noFill/>
          <a:ln w="9525">
            <a:noFill/>
            <a:miter lim="800000"/>
            <a:headEnd/>
            <a:tailEnd/>
          </a:ln>
        </p:spPr>
        <p:txBody>
          <a:bodyPr anchor="ctr"/>
          <a:lstStyle/>
          <a:p>
            <a:pPr algn="ctr"/>
            <a:r>
              <a:rPr kumimoji="0" lang="zh-TW" altLang="en-US" sz="4400" b="1">
                <a:solidFill>
                  <a:srgbClr val="0000CC"/>
                </a:solidFill>
                <a:latin typeface="Constantia" pitchFamily="18" charset="0"/>
                <a:ea typeface="標楷體" pitchFamily="65" charset="-120"/>
              </a:rPr>
              <a:t>目前執行情形</a:t>
            </a:r>
          </a:p>
        </p:txBody>
      </p:sp>
    </p:spTree>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投影片編號版面配置區 5"/>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88F9C4-F846-4FBA-A8FE-0D3E57F7BA71}" type="slidenum">
              <a:rPr kumimoji="1" lang="zh-TW" altLang="en-US">
                <a:solidFill>
                  <a:schemeClr val="tx1"/>
                </a:solidFill>
                <a:latin typeface="Arial" charset="0"/>
                <a:ea typeface="新細明體" charset="-120"/>
              </a:rPr>
              <a:pPr fontAlgn="base">
                <a:spcBef>
                  <a:spcPct val="0"/>
                </a:spcBef>
                <a:spcAft>
                  <a:spcPct val="0"/>
                </a:spcAft>
              </a:pPr>
              <a:t>55</a:t>
            </a:fld>
            <a:endParaRPr kumimoji="1" lang="en-US" altLang="zh-TW">
              <a:solidFill>
                <a:schemeClr val="tx1"/>
              </a:solidFill>
              <a:latin typeface="Arial" charset="0"/>
              <a:ea typeface="新細明體" charset="-120"/>
            </a:endParaRPr>
          </a:p>
        </p:txBody>
      </p:sp>
      <p:sp>
        <p:nvSpPr>
          <p:cNvPr id="39940" name="Rectangle 3"/>
          <p:cNvSpPr>
            <a:spLocks noGrp="1" noChangeArrowheads="1"/>
          </p:cNvSpPr>
          <p:nvPr>
            <p:ph type="body" idx="4294967295"/>
          </p:nvPr>
        </p:nvSpPr>
        <p:spPr>
          <a:xfrm>
            <a:off x="441325" y="1125538"/>
            <a:ext cx="8299450" cy="5543550"/>
          </a:xfrm>
        </p:spPr>
        <p:txBody>
          <a:bodyPr rtlCol="0">
            <a:noAutofit/>
          </a:bodyPr>
          <a:lstStyle/>
          <a:p>
            <a:pPr algn="just" fontAlgn="auto">
              <a:spcAft>
                <a:spcPts val="0"/>
              </a:spcAft>
              <a:defRPr/>
            </a:pPr>
            <a:r>
              <a:rPr lang="zh-TW" altLang="en-US" sz="3000" dirty="0" smtClean="0">
                <a:cs typeface="Times New Roman" panose="02020603050405020304" pitchFamily="18" charset="0"/>
              </a:rPr>
              <a:t>研擬修正「食品之良好衛生規範準則」，增訂第</a:t>
            </a:r>
            <a:r>
              <a:rPr lang="en-US" altLang="zh-TW" sz="3000" dirty="0" smtClean="0">
                <a:cs typeface="Times New Roman" panose="02020603050405020304" pitchFamily="18" charset="0"/>
              </a:rPr>
              <a:t>10</a:t>
            </a:r>
            <a:r>
              <a:rPr lang="zh-TW" altLang="en-US" sz="3000" dirty="0" smtClean="0">
                <a:cs typeface="Times New Roman" panose="02020603050405020304" pitchFamily="18" charset="0"/>
              </a:rPr>
              <a:t>章，</a:t>
            </a:r>
            <a:r>
              <a:rPr lang="zh-TW" altLang="en-US" sz="3000" dirty="0" smtClean="0">
                <a:ea typeface="標楷體"/>
                <a:cs typeface="Times New Roman" panose="02020603050405020304" pitchFamily="18" charset="0"/>
              </a:rPr>
              <a:t>規範塑膠</a:t>
            </a:r>
            <a:r>
              <a:rPr lang="zh-TW" altLang="en-US" sz="3000" dirty="0">
                <a:ea typeface="標楷體"/>
                <a:cs typeface="Times New Roman" panose="02020603050405020304" pitchFamily="18" charset="0"/>
              </a:rPr>
              <a:t>類食品器具、食品容器或包裝</a:t>
            </a:r>
            <a:r>
              <a:rPr lang="zh-TW" altLang="en-US" sz="3000" dirty="0" smtClean="0">
                <a:ea typeface="標楷體"/>
                <a:cs typeface="Times New Roman" panose="02020603050405020304" pitchFamily="18" charset="0"/>
              </a:rPr>
              <a:t>之製造業者應符合相關規範規定</a:t>
            </a:r>
            <a:r>
              <a:rPr lang="zh-TW" altLang="en-US" sz="3000" dirty="0" smtClean="0">
                <a:cs typeface="Times New Roman" panose="02020603050405020304" pitchFamily="18" charset="0"/>
              </a:rPr>
              <a:t>。</a:t>
            </a:r>
            <a:endParaRPr lang="en-US" altLang="zh-TW" sz="3000" dirty="0" smtClean="0">
              <a:cs typeface="Times New Roman" panose="02020603050405020304" pitchFamily="18" charset="0"/>
            </a:endParaRPr>
          </a:p>
          <a:p>
            <a:pPr algn="just" fontAlgn="auto">
              <a:spcAft>
                <a:spcPts val="0"/>
              </a:spcAft>
              <a:defRPr/>
            </a:pPr>
            <a:r>
              <a:rPr lang="zh-TW" altLang="en-US" sz="3000" dirty="0" smtClean="0">
                <a:cs typeface="Times New Roman" panose="02020603050405020304" pitchFamily="18" charset="0"/>
              </a:rPr>
              <a:t>未來若業者違反</a:t>
            </a:r>
            <a:r>
              <a:rPr lang="zh-TW" altLang="en-US" sz="3000" dirty="0">
                <a:ea typeface="標楷體"/>
                <a:cs typeface="Times New Roman" panose="02020603050405020304" pitchFamily="18" charset="0"/>
              </a:rPr>
              <a:t>相關</a:t>
            </a:r>
            <a:r>
              <a:rPr lang="zh-TW" altLang="en-US" sz="3000" dirty="0" smtClean="0">
                <a:ea typeface="標楷體"/>
                <a:cs typeface="Times New Roman" panose="02020603050405020304" pitchFamily="18" charset="0"/>
              </a:rPr>
              <a:t>生產製造規定，可</a:t>
            </a:r>
            <a:r>
              <a:rPr lang="zh-TW" altLang="en-US" sz="3000" dirty="0" smtClean="0">
                <a:cs typeface="Times New Roman" panose="02020603050405020304" pitchFamily="18" charset="0"/>
              </a:rPr>
              <a:t>處</a:t>
            </a:r>
            <a:r>
              <a:rPr lang="en-US" altLang="zh-TW" sz="3000" dirty="0" smtClean="0">
                <a:cs typeface="Times New Roman" panose="02020603050405020304" pitchFamily="18" charset="0"/>
              </a:rPr>
              <a:t>6~1500</a:t>
            </a:r>
            <a:r>
              <a:rPr lang="zh-TW" altLang="en-US" sz="3000" dirty="0">
                <a:cs typeface="Times New Roman" panose="02020603050405020304" pitchFamily="18" charset="0"/>
              </a:rPr>
              <a:t>萬</a:t>
            </a:r>
            <a:r>
              <a:rPr lang="zh-TW" altLang="en-US" sz="3000" dirty="0" smtClean="0">
                <a:cs typeface="Times New Roman" panose="02020603050405020304" pitchFamily="18" charset="0"/>
              </a:rPr>
              <a:t>元。</a:t>
            </a:r>
            <a:endParaRPr lang="en-US" altLang="zh-TW" sz="3000" dirty="0" smtClean="0">
              <a:cs typeface="Times New Roman" panose="02020603050405020304" pitchFamily="18" charset="0"/>
            </a:endParaRPr>
          </a:p>
          <a:p>
            <a:pPr algn="just" fontAlgn="auto">
              <a:spcAft>
                <a:spcPts val="0"/>
              </a:spcAft>
              <a:defRPr/>
            </a:pPr>
            <a:r>
              <a:rPr lang="zh-TW" altLang="en-US" sz="3000" dirty="0" smtClean="0">
                <a:cs typeface="Times New Roman" panose="02020603050405020304" pitchFamily="18" charset="0"/>
              </a:rPr>
              <a:t>責成衛生局加強稽查轄區紙</a:t>
            </a:r>
            <a:r>
              <a:rPr lang="zh-TW" altLang="en-US" sz="3000" dirty="0">
                <a:cs typeface="Times New Roman" panose="02020603050405020304" pitchFamily="18" charset="0"/>
              </a:rPr>
              <a:t>製食品容器製造</a:t>
            </a:r>
            <a:r>
              <a:rPr lang="zh-TW" altLang="en-US" sz="3000" dirty="0" smtClean="0">
                <a:cs typeface="Times New Roman" panose="02020603050405020304" pitchFamily="18" charset="0"/>
              </a:rPr>
              <a:t>業者，以及加強教育訓練，杜絕</a:t>
            </a:r>
            <a:r>
              <a:rPr lang="zh-TW" altLang="en-US" sz="3000" dirty="0">
                <a:cs typeface="Times New Roman" panose="02020603050405020304" pitchFamily="18" charset="0"/>
              </a:rPr>
              <a:t>產品製造過程中有違反衛生安全之情形</a:t>
            </a:r>
            <a:r>
              <a:rPr lang="zh-TW" altLang="en-US" sz="3000" dirty="0" smtClean="0">
                <a:cs typeface="Times New Roman" panose="02020603050405020304" pitchFamily="18" charset="0"/>
              </a:rPr>
              <a:t>。</a:t>
            </a:r>
            <a:endParaRPr lang="en-US" altLang="zh-TW" sz="3000" dirty="0">
              <a:cs typeface="Times New Roman" panose="02020603050405020304" pitchFamily="18" charset="0"/>
            </a:endParaRPr>
          </a:p>
          <a:p>
            <a:pPr marL="0" indent="0" algn="just" fontAlgn="auto">
              <a:spcAft>
                <a:spcPts val="0"/>
              </a:spcAft>
              <a:buFont typeface="Wingdings" pitchFamily="2" charset="2"/>
              <a:buNone/>
              <a:defRPr/>
            </a:pPr>
            <a:endParaRPr lang="zh-TW" altLang="en-US" sz="2900" dirty="0" smtClean="0">
              <a:cs typeface="Times New Roman" pitchFamily="18" charset="0"/>
            </a:endParaRPr>
          </a:p>
        </p:txBody>
      </p:sp>
      <p:sp>
        <p:nvSpPr>
          <p:cNvPr id="72707" name="Rectangle 2"/>
          <p:cNvSpPr txBox="1">
            <a:spLocks noChangeArrowheads="1"/>
          </p:cNvSpPr>
          <p:nvPr/>
        </p:nvSpPr>
        <p:spPr bwMode="auto">
          <a:xfrm>
            <a:off x="323850" y="352425"/>
            <a:ext cx="8534400" cy="758825"/>
          </a:xfrm>
          <a:prstGeom prst="rect">
            <a:avLst/>
          </a:prstGeom>
          <a:noFill/>
          <a:ln w="9525">
            <a:noFill/>
            <a:miter lim="800000"/>
            <a:headEnd/>
            <a:tailEnd/>
          </a:ln>
        </p:spPr>
        <p:txBody>
          <a:bodyPr anchor="ctr"/>
          <a:lstStyle/>
          <a:p>
            <a:pPr algn="ctr"/>
            <a:r>
              <a:rPr kumimoji="0" lang="zh-TW" altLang="en-US" sz="4400" b="1">
                <a:solidFill>
                  <a:srgbClr val="0000CC"/>
                </a:solidFill>
                <a:latin typeface="Constantia" pitchFamily="18" charset="0"/>
                <a:ea typeface="標楷體" pitchFamily="65" charset="-120"/>
              </a:rPr>
              <a:t>未來工作重點</a:t>
            </a:r>
          </a:p>
        </p:txBody>
      </p:sp>
    </p:spTree>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標題 1"/>
          <p:cNvSpPr>
            <a:spLocks noGrp="1"/>
          </p:cNvSpPr>
          <p:nvPr>
            <p:ph type="title"/>
          </p:nvPr>
        </p:nvSpPr>
        <p:spPr>
          <a:xfrm>
            <a:off x="468313" y="0"/>
            <a:ext cx="8675687" cy="1052513"/>
          </a:xfrm>
        </p:spPr>
        <p:txBody>
          <a:bodyPr/>
          <a:lstStyle/>
          <a:p>
            <a:r>
              <a:rPr lang="zh-TW" altLang="en-US" sz="3600" smtClean="0"/>
              <a:t>結語（</a:t>
            </a:r>
            <a:r>
              <a:rPr lang="en-US" altLang="zh-TW" sz="3600" smtClean="0"/>
              <a:t>1/3</a:t>
            </a:r>
            <a:r>
              <a:rPr lang="zh-TW" altLang="en-US" sz="3600" smtClean="0"/>
              <a:t>）</a:t>
            </a:r>
            <a:r>
              <a:rPr lang="en-US" altLang="zh-TW" sz="3200" smtClean="0"/>
              <a:t/>
            </a:r>
            <a:br>
              <a:rPr lang="en-US" altLang="zh-TW" sz="3200" smtClean="0"/>
            </a:br>
            <a:r>
              <a:rPr lang="zh-TW" altLang="en-US" sz="2800" smtClean="0"/>
              <a:t>近期食品事件之概述（</a:t>
            </a:r>
            <a:r>
              <a:rPr lang="en-US" altLang="zh-TW" sz="2800" smtClean="0"/>
              <a:t>102</a:t>
            </a:r>
            <a:r>
              <a:rPr lang="zh-TW" altLang="en-US" sz="2800" smtClean="0"/>
              <a:t>年</a:t>
            </a:r>
            <a:r>
              <a:rPr lang="en-US" altLang="zh-TW" sz="2800" smtClean="0"/>
              <a:t>5</a:t>
            </a:r>
            <a:r>
              <a:rPr lang="zh-TW" altLang="en-US" sz="2800" smtClean="0"/>
              <a:t>月迄今，含塑化劑）</a:t>
            </a:r>
          </a:p>
        </p:txBody>
      </p:sp>
      <p:graphicFrame>
        <p:nvGraphicFramePr>
          <p:cNvPr id="79929" name="Group 57"/>
          <p:cNvGraphicFramePr>
            <a:graphicFrameLocks noGrp="1"/>
          </p:cNvGraphicFramePr>
          <p:nvPr>
            <p:ph idx="1"/>
          </p:nvPr>
        </p:nvGraphicFramePr>
        <p:xfrm>
          <a:off x="250825" y="1052513"/>
          <a:ext cx="8713788" cy="5578475"/>
        </p:xfrm>
        <a:graphic>
          <a:graphicData uri="http://schemas.openxmlformats.org/drawingml/2006/table">
            <a:tbl>
              <a:tblPr/>
              <a:tblGrid>
                <a:gridCol w="1714500"/>
                <a:gridCol w="2971800"/>
                <a:gridCol w="4027488"/>
              </a:tblGrid>
              <a:tr h="371475">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FFFFFF"/>
                          </a:solidFill>
                          <a:effectLst/>
                          <a:latin typeface="Times New Roman" panose="02020603050405020304" pitchFamily="18" charset="0"/>
                          <a:ea typeface="標楷體" pitchFamily="65" charset="-120"/>
                        </a:rPr>
                        <a:t>事件舉發途徑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FFFFFF"/>
                          </a:solidFill>
                          <a:effectLst/>
                          <a:latin typeface="Times New Roman" panose="02020603050405020304" pitchFamily="18" charset="0"/>
                          <a:ea typeface="標楷體" pitchFamily="65" charset="-120"/>
                        </a:rPr>
                        <a:t>事件名稱</a:t>
                      </a:r>
                      <a:r>
                        <a:rPr kumimoji="0" lang="en-US" altLang="zh-TW" sz="2000" b="1" i="0" u="none" strike="noStrike" cap="none" normalizeH="0" baseline="0" dirty="0" smtClean="0">
                          <a:ln>
                            <a:noFill/>
                          </a:ln>
                          <a:solidFill>
                            <a:srgbClr val="FFFFFF"/>
                          </a:solidFill>
                          <a:effectLst/>
                          <a:latin typeface="Times New Roman" panose="02020603050405020304" pitchFamily="18" charset="0"/>
                          <a:ea typeface="標楷體" pitchFamily="65" charset="-120"/>
                        </a:rPr>
                        <a:t>(</a:t>
                      </a:r>
                      <a:r>
                        <a:rPr kumimoji="0" lang="zh-TW" altLang="en-US" sz="2000" b="1" i="0" u="none" strike="noStrike" cap="none" normalizeH="0" baseline="0" dirty="0" smtClean="0">
                          <a:ln>
                            <a:noFill/>
                          </a:ln>
                          <a:solidFill>
                            <a:srgbClr val="FFFFFF"/>
                          </a:solidFill>
                          <a:effectLst/>
                          <a:latin typeface="Times New Roman" panose="02020603050405020304" pitchFamily="18" charset="0"/>
                          <a:ea typeface="標楷體" pitchFamily="65" charset="-120"/>
                        </a:rPr>
                        <a:t>日期</a:t>
                      </a:r>
                      <a:r>
                        <a:rPr kumimoji="0" lang="en-US" altLang="zh-TW" sz="2000" b="1" i="0" u="none" strike="noStrike" cap="none" normalizeH="0" baseline="0" dirty="0" smtClean="0">
                          <a:ln>
                            <a:noFill/>
                          </a:ln>
                          <a:solidFill>
                            <a:srgbClr val="FFFFFF"/>
                          </a:solidFill>
                          <a:effectLst/>
                          <a:latin typeface="Times New Roman" panose="02020603050405020304" pitchFamily="18" charset="0"/>
                          <a:ea typeface="標楷體" pitchFamily="65" charset="-120"/>
                        </a:rPr>
                        <a:t>)</a:t>
                      </a:r>
                      <a:endParaRPr kumimoji="0" lang="zh-TW" altLang="en-US" sz="2000" b="1" i="0" u="none" strike="noStrike" cap="none" normalizeH="0" baseline="0" dirty="0" smtClean="0">
                        <a:ln>
                          <a:noFill/>
                        </a:ln>
                        <a:solidFill>
                          <a:srgbClr val="FFFFFF"/>
                        </a:solidFill>
                        <a:effectLst/>
                        <a:latin typeface="Times New Roman" panose="02020603050405020304" pitchFamily="18" charset="0"/>
                        <a:ea typeface="標楷體" pitchFamily="65" charset="-12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smtClean="0">
                          <a:ln>
                            <a:noFill/>
                          </a:ln>
                          <a:solidFill>
                            <a:srgbClr val="FFFFFF"/>
                          </a:solidFill>
                          <a:effectLst/>
                          <a:latin typeface="Times New Roman" panose="02020603050405020304" pitchFamily="18" charset="0"/>
                          <a:ea typeface="標楷體" pitchFamily="65" charset="-120"/>
                        </a:rPr>
                        <a:t>違規事項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95679">
                <a:tc row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民眾檢舉</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胖達人案</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-102.8.22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易生誤解、廣告不實</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95679">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義美泡芙案</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-102.5.20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使用過期原料</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59479">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kern="1200" cap="none" normalizeH="0" baseline="0" dirty="0" smtClean="0">
                          <a:ln>
                            <a:noFill/>
                          </a:ln>
                          <a:solidFill>
                            <a:srgbClr val="000000"/>
                          </a:solidFill>
                          <a:effectLst/>
                          <a:latin typeface="Times New Roman" panose="02020603050405020304" pitchFamily="18" charset="0"/>
                          <a:ea typeface="標楷體" pitchFamily="65" charset="-120"/>
                          <a:cs typeface="+mn-cs"/>
                        </a:rPr>
                        <a:t>蘿蔔乾</a:t>
                      </a:r>
                      <a:r>
                        <a:rPr kumimoji="0" lang="en-US" altLang="zh-TW" sz="2000" b="1" i="0" u="none" strike="noStrike" kern="1200" cap="none" normalizeH="0" baseline="0" dirty="0" smtClean="0">
                          <a:ln>
                            <a:noFill/>
                          </a:ln>
                          <a:solidFill>
                            <a:srgbClr val="000000"/>
                          </a:solidFill>
                          <a:effectLst/>
                          <a:latin typeface="Times New Roman" panose="02020603050405020304" pitchFamily="18" charset="0"/>
                          <a:ea typeface="標楷體" pitchFamily="65" charset="-120"/>
                          <a:cs typeface="+mn-cs"/>
                        </a:rPr>
                        <a:t>(</a:t>
                      </a:r>
                      <a:r>
                        <a:rPr kumimoji="0" lang="zh-TW" altLang="en-US" sz="2000" b="1" i="0" u="none" strike="noStrike" kern="1200" cap="none" normalizeH="0" baseline="0" dirty="0" smtClean="0">
                          <a:ln>
                            <a:noFill/>
                          </a:ln>
                          <a:solidFill>
                            <a:srgbClr val="000000"/>
                          </a:solidFill>
                          <a:effectLst/>
                          <a:latin typeface="Times New Roman" panose="02020603050405020304" pitchFamily="18" charset="0"/>
                          <a:ea typeface="標楷體" pitchFamily="65" charset="-120"/>
                          <a:cs typeface="+mn-cs"/>
                        </a:rPr>
                        <a:t>菜脯</a:t>
                      </a:r>
                      <a:r>
                        <a:rPr kumimoji="0" lang="en-US" altLang="zh-TW" sz="2000" b="1" i="0" u="none" strike="noStrike" kern="1200" cap="none" normalizeH="0" baseline="0" dirty="0" smtClean="0">
                          <a:ln>
                            <a:noFill/>
                          </a:ln>
                          <a:solidFill>
                            <a:srgbClr val="000000"/>
                          </a:solidFill>
                          <a:effectLst/>
                          <a:latin typeface="Times New Roman" panose="02020603050405020304" pitchFamily="18" charset="0"/>
                          <a:ea typeface="標楷體" pitchFamily="65" charset="-120"/>
                          <a:cs typeface="+mn-cs"/>
                        </a:rPr>
                        <a:t>)</a:t>
                      </a:r>
                      <a:r>
                        <a:rPr kumimoji="0" lang="zh-TW" altLang="en-US" sz="2000" b="1" i="0" u="none" strike="noStrike" kern="1200" cap="none" normalizeH="0" baseline="0" dirty="0" smtClean="0">
                          <a:ln>
                            <a:noFill/>
                          </a:ln>
                          <a:solidFill>
                            <a:srgbClr val="000000"/>
                          </a:solidFill>
                          <a:effectLst/>
                          <a:latin typeface="Times New Roman" panose="02020603050405020304" pitchFamily="18" charset="0"/>
                          <a:ea typeface="標楷體" pitchFamily="65" charset="-120"/>
                          <a:cs typeface="+mn-cs"/>
                        </a:rPr>
                        <a:t>案</a:t>
                      </a:r>
                      <a:r>
                        <a:rPr kumimoji="0" lang="en-US" altLang="zh-TW" sz="2000" b="1" i="0" u="none" strike="noStrike" kern="1200" cap="none" normalizeH="0" baseline="0" dirty="0" smtClean="0">
                          <a:ln>
                            <a:noFill/>
                          </a:ln>
                          <a:solidFill>
                            <a:srgbClr val="000000"/>
                          </a:solidFill>
                          <a:effectLst/>
                          <a:latin typeface="Times New Roman" panose="02020603050405020304" pitchFamily="18" charset="0"/>
                          <a:ea typeface="標楷體" pitchFamily="65" charset="-120"/>
                          <a:cs typeface="+mn-cs"/>
                        </a:rPr>
                        <a:t>-102.5.29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DF6"/>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kern="1200" cap="none" normalizeH="0" baseline="0" dirty="0" smtClean="0">
                          <a:ln>
                            <a:noFill/>
                          </a:ln>
                          <a:solidFill>
                            <a:srgbClr val="000000"/>
                          </a:solidFill>
                          <a:effectLst/>
                          <a:latin typeface="Times New Roman" panose="02020603050405020304" pitchFamily="18" charset="0"/>
                          <a:ea typeface="標楷體" pitchFamily="65" charset="-120"/>
                          <a:cs typeface="+mn-cs"/>
                        </a:rPr>
                        <a:t>苯甲酸含量超過標準</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DF6"/>
                    </a:solidFill>
                  </a:tcPr>
                </a:tc>
              </a:tr>
              <a:tr h="531813">
                <a:tc vMerge="1">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順丁烯二酸酐案</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-102.5.13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販售未經查驗登記之添加物順丁烯二酸酐化製澱粉</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639763">
                <a:tc vMerge="1">
                  <a:txBody>
                    <a:bodyPr/>
                    <a:lstStyle/>
                    <a:p>
                      <a:endParaRPr lang="zh-TW" altLang="en-US"/>
                    </a:p>
                  </a:txBody>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大統油品</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-102.10.17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橄欖油混充其他油且違法添加銅葉綠素，卻標示</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100%</a:t>
                      </a: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橄欖油</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71475">
                <a:tc rowSpan="4">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衛生機關主動發現</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禹昌粽子案</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-102.6.7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變造有效日期</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71475">
                <a:tc vMerge="1">
                  <a:txBody>
                    <a:bodyPr/>
                    <a:lstStyle/>
                    <a:p>
                      <a:endParaRPr lang="zh-TW" altLang="en-US"/>
                    </a:p>
                  </a:txBody>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smtClean="0">
                          <a:ln>
                            <a:noFill/>
                          </a:ln>
                          <a:solidFill>
                            <a:srgbClr val="000000"/>
                          </a:solidFill>
                          <a:effectLst/>
                          <a:latin typeface="Times New Roman" panose="02020603050405020304" pitchFamily="18" charset="0"/>
                          <a:ea typeface="標楷體" pitchFamily="65" charset="-120"/>
                        </a:rPr>
                        <a:t>立光農工案</a:t>
                      </a:r>
                      <a:r>
                        <a:rPr kumimoji="0" lang="en-US" altLang="zh-TW" sz="2000" b="1" i="0" u="none" strike="noStrike" cap="none" normalizeH="0" baseline="0" smtClean="0">
                          <a:ln>
                            <a:noFill/>
                          </a:ln>
                          <a:solidFill>
                            <a:srgbClr val="000000"/>
                          </a:solidFill>
                          <a:effectLst/>
                          <a:latin typeface="Times New Roman" panose="02020603050405020304" pitchFamily="18" charset="0"/>
                          <a:ea typeface="標楷體" pitchFamily="65" charset="-120"/>
                        </a:rPr>
                        <a:t>-102.5.31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marL="177800" indent="-177800">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177800" marR="0" lvl="0" indent="-17780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a:t>
                      </a: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販售未查驗登記之添加物</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EDTA</a:t>
                      </a:r>
                    </a:p>
                    <a:p>
                      <a:pPr marL="177800" marR="0" lvl="0" indent="-17780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2.</a:t>
                      </a: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假冒查驗登記證</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71475">
                <a:tc vMerge="1">
                  <a:txBody>
                    <a:bodyPr/>
                    <a:lstStyle/>
                    <a:p>
                      <a:endParaRPr lang="zh-TW" altLang="en-US"/>
                    </a:p>
                  </a:txBody>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豆干案</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-102.6.7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豆干案</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a:t>
                      </a: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含工業用染料</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a:t>
                      </a: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皂黃</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a:t>
                      </a: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，屬違法添加物</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71475">
                <a:tc vMerge="1">
                  <a:txBody>
                    <a:bodyPr/>
                    <a:lstStyle/>
                    <a:p>
                      <a:endParaRPr lang="zh-TW" altLang="en-US"/>
                    </a:p>
                  </a:txBody>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塑化劑案</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-100.5.23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添加工業原料塑化劑於食品添加物</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71475">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媒體報導</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醬油超標案</a:t>
                      </a:r>
                      <a:r>
                        <a:rPr kumimoji="0" lang="en-US" altLang="zh-TW"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-102.5.15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itchFamily="34" charset="0"/>
                        <a:defRPr sz="2800" b="1">
                          <a:solidFill>
                            <a:schemeClr val="tx1"/>
                          </a:solidFill>
                          <a:latin typeface="Times New Roman" pitchFamily="18" charset="0"/>
                          <a:ea typeface="標楷體" pitchFamily="65" charset="-120"/>
                        </a:defRPr>
                      </a:lvl1pPr>
                      <a:lvl2pPr marL="742950" indent="-285750">
                        <a:spcBef>
                          <a:spcPct val="20000"/>
                        </a:spcBef>
                        <a:buFont typeface="Wingdings" pitchFamily="2" charset="2"/>
                        <a:defRPr sz="2400" b="1">
                          <a:solidFill>
                            <a:schemeClr val="tx1"/>
                          </a:solidFill>
                          <a:latin typeface="Times New Roman" pitchFamily="18" charset="0"/>
                          <a:ea typeface="標楷體" pitchFamily="65" charset="-120"/>
                        </a:defRPr>
                      </a:lvl2pPr>
                      <a:lvl3pPr marL="1143000" indent="-228600">
                        <a:spcBef>
                          <a:spcPct val="20000"/>
                        </a:spcBef>
                        <a:buFont typeface="Constantia" pitchFamily="18" charset="0"/>
                        <a:defRPr sz="2000" b="1">
                          <a:solidFill>
                            <a:schemeClr val="tx1"/>
                          </a:solidFill>
                          <a:latin typeface="Times New Roman" pitchFamily="18" charset="0"/>
                          <a:ea typeface="標楷體" pitchFamily="65" charset="-120"/>
                        </a:defRPr>
                      </a:lvl3pPr>
                      <a:lvl4pPr marL="1600200" indent="-228600">
                        <a:spcBef>
                          <a:spcPct val="20000"/>
                        </a:spcBef>
                        <a:buFont typeface="Wingdings" pitchFamily="2" charset="2"/>
                        <a:defRPr b="1">
                          <a:solidFill>
                            <a:schemeClr val="tx1"/>
                          </a:solidFill>
                          <a:latin typeface="Times New Roman" pitchFamily="18" charset="0"/>
                          <a:ea typeface="標楷體" pitchFamily="65" charset="-120"/>
                        </a:defRPr>
                      </a:lvl4pPr>
                      <a:lvl5pPr marL="2057400" indent="-228600">
                        <a:spcBef>
                          <a:spcPct val="20000"/>
                        </a:spcBef>
                        <a:buFont typeface="Arial" pitchFamily="34" charset="0"/>
                        <a:defRPr b="1">
                          <a:solidFill>
                            <a:schemeClr val="tx1"/>
                          </a:solidFill>
                          <a:latin typeface="Times New Roman" pitchFamily="18" charset="0"/>
                          <a:ea typeface="標楷體" pitchFamily="65" charset="-120"/>
                        </a:defRPr>
                      </a:lvl5pPr>
                      <a:lvl6pPr marL="25146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6pPr>
                      <a:lvl7pPr marL="29718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7pPr>
                      <a:lvl8pPr marL="34290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8pPr>
                      <a:lvl9pPr marL="3886200" indent="-228600" fontAlgn="base">
                        <a:spcBef>
                          <a:spcPct val="20000"/>
                        </a:spcBef>
                        <a:spcAft>
                          <a:spcPct val="0"/>
                        </a:spcAft>
                        <a:buFont typeface="Arial" pitchFamily="34" charset="0"/>
                        <a:defRPr b="1">
                          <a:solidFill>
                            <a:schemeClr val="tx1"/>
                          </a:solidFill>
                          <a:latin typeface="Times New Roman" pitchFamily="18" charset="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000000"/>
                          </a:solidFill>
                          <a:effectLst/>
                          <a:latin typeface="Times New Roman" panose="02020603050405020304" pitchFamily="18" charset="0"/>
                          <a:ea typeface="標楷體" pitchFamily="65" charset="-120"/>
                        </a:rPr>
                        <a:t>單氯丙二醇超過標準</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4" name="投影片編號版面配置區 3"/>
          <p:cNvSpPr>
            <a:spLocks noGrp="1"/>
          </p:cNvSpPr>
          <p:nvPr>
            <p:ph type="sldNum" sz="quarter" idx="12"/>
          </p:nvPr>
        </p:nvSpPr>
        <p:spPr>
          <a:xfrm>
            <a:off x="7010400" y="6521450"/>
            <a:ext cx="2133600" cy="365125"/>
          </a:xfrm>
        </p:spPr>
        <p:txBody>
          <a:bodyPr/>
          <a:lstStyle/>
          <a:p>
            <a:pPr>
              <a:defRPr/>
            </a:pPr>
            <a:fld id="{82B8389A-69CE-408B-8A48-A9CB99187B26}" type="slidenum">
              <a:rPr lang="zh-TW" altLang="en-US"/>
              <a:pPr>
                <a:defRPr/>
              </a:pPr>
              <a:t>56</a:t>
            </a:fld>
            <a:endParaRPr lang="zh-TW" alt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矩形 4"/>
          <p:cNvSpPr>
            <a:spLocks noChangeArrowheads="1"/>
          </p:cNvSpPr>
          <p:nvPr/>
        </p:nvSpPr>
        <p:spPr bwMode="auto">
          <a:xfrm>
            <a:off x="393700" y="1628775"/>
            <a:ext cx="4537075" cy="4616450"/>
          </a:xfrm>
          <a:prstGeom prst="rect">
            <a:avLst/>
          </a:prstGeom>
          <a:noFill/>
          <a:ln w="9525">
            <a:noFill/>
            <a:miter lim="800000"/>
            <a:headEnd/>
            <a:tailEnd/>
          </a:ln>
        </p:spPr>
        <p:txBody>
          <a:bodyPr>
            <a:spAutoFit/>
          </a:bodyPr>
          <a:lstStyle/>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標楷體" pitchFamily="65" charset="-120"/>
                <a:ea typeface="標楷體" pitchFamily="65" charset="-120"/>
              </a:rPr>
              <a:t>大幅</a:t>
            </a:r>
            <a:r>
              <a:rPr kumimoji="0" lang="zh-TW" altLang="en-US" sz="2800" b="1">
                <a:solidFill>
                  <a:srgbClr val="FF0000"/>
                </a:solidFill>
                <a:latin typeface="標楷體" pitchFamily="65" charset="-120"/>
                <a:ea typeface="標楷體" pitchFamily="65" charset="-120"/>
              </a:rPr>
              <a:t>加重罰則</a:t>
            </a:r>
            <a:r>
              <a:rPr kumimoji="0" lang="zh-TW" altLang="en-US" sz="2800" b="1">
                <a:solidFill>
                  <a:srgbClr val="000000"/>
                </a:solidFill>
                <a:latin typeface="標楷體" pitchFamily="65" charset="-120"/>
                <a:ea typeface="標楷體" pitchFamily="65" charset="-120"/>
              </a:rPr>
              <a:t>，採一</a:t>
            </a:r>
            <a:r>
              <a:rPr kumimoji="0" lang="zh-TW" altLang="en-US" sz="2800" b="1">
                <a:solidFill>
                  <a:srgbClr val="FF0000"/>
                </a:solidFill>
                <a:latin typeface="標楷體" pitchFamily="65" charset="-120"/>
                <a:ea typeface="標楷體" pitchFamily="65" charset="-120"/>
              </a:rPr>
              <a:t>行為一罰</a:t>
            </a:r>
          </a:p>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標楷體" pitchFamily="65" charset="-120"/>
                <a:ea typeface="標楷體" pitchFamily="65" charset="-120"/>
              </a:rPr>
              <a:t>追繳</a:t>
            </a:r>
            <a:r>
              <a:rPr kumimoji="0" lang="zh-TW" altLang="en-US" sz="2800" b="1">
                <a:solidFill>
                  <a:srgbClr val="FF0000"/>
                </a:solidFill>
                <a:latin typeface="標楷體" pitchFamily="65" charset="-120"/>
                <a:ea typeface="標楷體" pitchFamily="65" charset="-120"/>
              </a:rPr>
              <a:t>不當利得</a:t>
            </a:r>
            <a:endParaRPr kumimoji="0" lang="en-US" altLang="zh-TW" sz="2800" b="1">
              <a:solidFill>
                <a:srgbClr val="FF0000"/>
              </a:solidFill>
              <a:latin typeface="標楷體" pitchFamily="65" charset="-120"/>
              <a:ea typeface="標楷體" pitchFamily="65" charset="-120"/>
            </a:endParaRPr>
          </a:p>
          <a:p>
            <a:pPr marL="361950" indent="-361950" eaLnBrk="0" hangingPunct="0">
              <a:lnSpc>
                <a:spcPct val="150000"/>
              </a:lnSpc>
              <a:buClr>
                <a:srgbClr val="0000CC"/>
              </a:buClr>
              <a:buSzPct val="100000"/>
              <a:buFont typeface="Wingdings" pitchFamily="2" charset="2"/>
              <a:buChar char="n"/>
            </a:pPr>
            <a:r>
              <a:rPr kumimoji="0" lang="zh-TW" altLang="en-US" sz="2800" b="1">
                <a:solidFill>
                  <a:srgbClr val="FF0000"/>
                </a:solidFill>
                <a:latin typeface="標楷體" pitchFamily="65" charset="-120"/>
                <a:ea typeface="標楷體" pitchFamily="65" charset="-120"/>
              </a:rPr>
              <a:t>鼓勵檢舉</a:t>
            </a:r>
            <a:r>
              <a:rPr kumimoji="0" lang="zh-TW" altLang="en-US" sz="2800" b="1">
                <a:solidFill>
                  <a:srgbClr val="000000"/>
                </a:solidFill>
                <a:latin typeface="標楷體" pitchFamily="65" charset="-120"/>
                <a:ea typeface="標楷體" pitchFamily="65" charset="-120"/>
              </a:rPr>
              <a:t>及提高獎金</a:t>
            </a:r>
          </a:p>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Times New Roman" pitchFamily="18" charset="0"/>
                <a:ea typeface="標楷體" pitchFamily="65" charset="-120"/>
              </a:rPr>
              <a:t>建立強制</a:t>
            </a:r>
            <a:r>
              <a:rPr kumimoji="0" lang="zh-TW" altLang="en-US" sz="2800" b="1">
                <a:solidFill>
                  <a:srgbClr val="FF0000"/>
                </a:solidFill>
                <a:latin typeface="Times New Roman" pitchFamily="18" charset="0"/>
                <a:ea typeface="標楷體" pitchFamily="65" charset="-120"/>
              </a:rPr>
              <a:t>登錄</a:t>
            </a:r>
            <a:r>
              <a:rPr kumimoji="0" lang="zh-TW" altLang="en-US" sz="2800" b="1">
                <a:solidFill>
                  <a:srgbClr val="000000"/>
                </a:solidFill>
                <a:latin typeface="Times New Roman" pitchFamily="18" charset="0"/>
                <a:ea typeface="標楷體" pitchFamily="65" charset="-120"/>
              </a:rPr>
              <a:t>制度</a:t>
            </a:r>
          </a:p>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Times New Roman" pitchFamily="18" charset="0"/>
                <a:ea typeface="標楷體" pitchFamily="65" charset="-120"/>
              </a:rPr>
              <a:t>建置食品</a:t>
            </a:r>
            <a:r>
              <a:rPr kumimoji="0" lang="zh-TW" altLang="en-US" sz="2800" b="1">
                <a:solidFill>
                  <a:srgbClr val="FF0000"/>
                </a:solidFill>
                <a:latin typeface="Times New Roman" pitchFamily="18" charset="0"/>
                <a:ea typeface="標楷體" pitchFamily="65" charset="-120"/>
              </a:rPr>
              <a:t>追蹤及追溯</a:t>
            </a:r>
            <a:r>
              <a:rPr kumimoji="0" lang="zh-TW" altLang="en-US" sz="2800" b="1">
                <a:solidFill>
                  <a:srgbClr val="000000"/>
                </a:solidFill>
                <a:latin typeface="Times New Roman" pitchFamily="18" charset="0"/>
                <a:ea typeface="標楷體" pitchFamily="65" charset="-120"/>
              </a:rPr>
              <a:t>系統</a:t>
            </a:r>
          </a:p>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Times New Roman" pitchFamily="18" charset="0"/>
                <a:ea typeface="標楷體" pitchFamily="65" charset="-120"/>
              </a:rPr>
              <a:t>源頭控管</a:t>
            </a:r>
            <a:r>
              <a:rPr kumimoji="0" lang="zh-TW" altLang="en-US" sz="2800" b="1">
                <a:solidFill>
                  <a:srgbClr val="FF0000"/>
                </a:solidFill>
                <a:latin typeface="Times New Roman" pitchFamily="18" charset="0"/>
                <a:ea typeface="標楷體" pitchFamily="65" charset="-120"/>
              </a:rPr>
              <a:t>化學原料</a:t>
            </a:r>
          </a:p>
        </p:txBody>
      </p:sp>
      <p:sp>
        <p:nvSpPr>
          <p:cNvPr id="6" name="Rectangle 2"/>
          <p:cNvSpPr txBox="1">
            <a:spLocks/>
          </p:cNvSpPr>
          <p:nvPr/>
        </p:nvSpPr>
        <p:spPr bwMode="auto">
          <a:xfrm>
            <a:off x="573088" y="0"/>
            <a:ext cx="8534400" cy="1871663"/>
          </a:xfrm>
          <a:prstGeom prst="rect">
            <a:avLst/>
          </a:prstGeom>
          <a:noFill/>
          <a:ln w="9525">
            <a:noFill/>
            <a:miter lim="800000"/>
            <a:headEnd/>
            <a:tailEnd/>
          </a:ln>
        </p:spPr>
        <p:txBody>
          <a:bodyPr anchor="b"/>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ctr" fontAlgn="auto">
              <a:spcBef>
                <a:spcPts val="0"/>
              </a:spcBef>
              <a:spcAft>
                <a:spcPts val="0"/>
              </a:spcAft>
              <a:defRPr/>
            </a:pPr>
            <a:endParaRPr lang="en-US" altLang="zh-TW" sz="4400" b="1" dirty="0" smtClean="0">
              <a:solidFill>
                <a:srgbClr val="0000CC"/>
              </a:solidFill>
              <a:latin typeface="+mj-lt"/>
              <a:ea typeface="+mj-ea"/>
              <a:cs typeface="+mj-cs"/>
            </a:endParaRPr>
          </a:p>
          <a:p>
            <a:pPr algn="ctr" fontAlgn="auto">
              <a:spcBef>
                <a:spcPts val="0"/>
              </a:spcBef>
              <a:spcAft>
                <a:spcPts val="0"/>
              </a:spcAft>
              <a:defRPr/>
            </a:pPr>
            <a:endParaRPr lang="en-US" altLang="zh-TW" sz="4400" b="1" dirty="0">
              <a:solidFill>
                <a:srgbClr val="0000CC"/>
              </a:solidFill>
              <a:latin typeface="+mj-lt"/>
              <a:ea typeface="+mj-ea"/>
              <a:cs typeface="+mj-cs"/>
            </a:endParaRPr>
          </a:p>
          <a:p>
            <a:pPr algn="ctr" fontAlgn="auto">
              <a:spcBef>
                <a:spcPts val="0"/>
              </a:spcBef>
              <a:spcAft>
                <a:spcPts val="0"/>
              </a:spcAft>
              <a:defRPr/>
            </a:pPr>
            <a:r>
              <a:rPr lang="zh-TW" altLang="en-US" sz="4400" b="1" dirty="0" smtClean="0">
                <a:solidFill>
                  <a:srgbClr val="0000CC"/>
                </a:solidFill>
                <a:latin typeface="+mj-lt"/>
                <a:ea typeface="+mj-ea"/>
                <a:cs typeface="+mj-cs"/>
              </a:rPr>
              <a:t>結語（</a:t>
            </a:r>
            <a:r>
              <a:rPr lang="en-US" altLang="zh-TW" sz="4400" b="1" dirty="0" smtClean="0">
                <a:solidFill>
                  <a:srgbClr val="0000CC"/>
                </a:solidFill>
                <a:latin typeface="Times New Roman" pitchFamily="18" charset="0"/>
                <a:ea typeface="+mj-ea"/>
                <a:cs typeface="Times New Roman" pitchFamily="18" charset="0"/>
              </a:rPr>
              <a:t>2/3</a:t>
            </a:r>
            <a:r>
              <a:rPr lang="zh-TW" altLang="en-US" sz="4400" b="1" dirty="0" smtClean="0">
                <a:solidFill>
                  <a:srgbClr val="0000CC"/>
                </a:solidFill>
                <a:latin typeface="+mj-lt"/>
                <a:ea typeface="+mj-ea"/>
                <a:cs typeface="+mj-cs"/>
              </a:rPr>
              <a:t>）</a:t>
            </a:r>
            <a:endParaRPr lang="en-US" altLang="zh-TW" sz="4400" b="1" dirty="0" smtClean="0">
              <a:solidFill>
                <a:srgbClr val="0000CC"/>
              </a:solidFill>
              <a:latin typeface="+mj-lt"/>
              <a:ea typeface="+mj-ea"/>
              <a:cs typeface="+mj-cs"/>
            </a:endParaRPr>
          </a:p>
          <a:p>
            <a:pPr algn="ctr" fontAlgn="auto">
              <a:spcBef>
                <a:spcPts val="0"/>
              </a:spcBef>
              <a:spcAft>
                <a:spcPts val="0"/>
              </a:spcAft>
              <a:defRPr/>
            </a:pPr>
            <a:r>
              <a:rPr lang="zh-TW" altLang="en-US" sz="4000" b="1" dirty="0" smtClean="0">
                <a:solidFill>
                  <a:srgbClr val="0000CC"/>
                </a:solidFill>
                <a:latin typeface="+mj-lt"/>
                <a:ea typeface="+mj-ea"/>
                <a:cs typeface="+mj-cs"/>
              </a:rPr>
              <a:t>食品</a:t>
            </a:r>
            <a:r>
              <a:rPr lang="zh-TW" altLang="en-US" sz="4000" b="1" dirty="0">
                <a:solidFill>
                  <a:srgbClr val="0000CC"/>
                </a:solidFill>
                <a:latin typeface="+mj-lt"/>
                <a:ea typeface="+mj-ea"/>
                <a:cs typeface="+mj-cs"/>
              </a:rPr>
              <a:t>安全十大行動方案</a:t>
            </a:r>
            <a:r>
              <a:rPr kumimoji="0" lang="zh-TW" altLang="en-US" sz="3600" b="1" dirty="0" smtClean="0">
                <a:solidFill>
                  <a:prstClr val="black"/>
                </a:solidFill>
                <a:effectLst>
                  <a:outerShdw blurRad="38100" dist="38100" dir="2700000" algn="tl">
                    <a:srgbClr val="C0C0C0"/>
                  </a:outerShdw>
                </a:effectLst>
                <a:latin typeface="Arial" charset="0"/>
                <a:ea typeface="標楷體" pitchFamily="65" charset="-120"/>
              </a:rPr>
              <a:t>－</a:t>
            </a:r>
            <a:r>
              <a:rPr lang="zh-TW" altLang="en-US" sz="3600" b="1" dirty="0" smtClean="0">
                <a:solidFill>
                  <a:srgbClr val="000000"/>
                </a:solidFill>
                <a:latin typeface="Times New Roman" pitchFamily="18" charset="0"/>
                <a:ea typeface="標楷體" pitchFamily="65" charset="-120"/>
              </a:rPr>
              <a:t>全面</a:t>
            </a:r>
            <a:r>
              <a:rPr lang="zh-TW" altLang="en-US" sz="3600" b="1" dirty="0">
                <a:solidFill>
                  <a:srgbClr val="000000"/>
                </a:solidFill>
                <a:latin typeface="Times New Roman" pitchFamily="18" charset="0"/>
                <a:ea typeface="標楷體" pitchFamily="65" charset="-120"/>
              </a:rPr>
              <a:t>落實推動及執行新食管</a:t>
            </a:r>
            <a:r>
              <a:rPr lang="zh-TW" altLang="en-US" sz="3600" b="1" dirty="0" smtClean="0">
                <a:solidFill>
                  <a:srgbClr val="000000"/>
                </a:solidFill>
                <a:latin typeface="Times New Roman" pitchFamily="18" charset="0"/>
                <a:ea typeface="標楷體" pitchFamily="65" charset="-120"/>
              </a:rPr>
              <a:t>法</a:t>
            </a:r>
            <a:endParaRPr kumimoji="0" lang="zh-TW" altLang="en-US" sz="3600" b="1" dirty="0" smtClean="0">
              <a:solidFill>
                <a:srgbClr val="903638"/>
              </a:solidFill>
              <a:effectLst>
                <a:outerShdw blurRad="38100" dist="38100" dir="2700000" algn="tl">
                  <a:srgbClr val="C0C0C0"/>
                </a:outerShdw>
              </a:effectLst>
              <a:latin typeface="Arial" charset="0"/>
              <a:ea typeface="標楷體" pitchFamily="65" charset="-120"/>
            </a:endParaRPr>
          </a:p>
        </p:txBody>
      </p:sp>
      <p:sp>
        <p:nvSpPr>
          <p:cNvPr id="74755" name="矩形 4"/>
          <p:cNvSpPr>
            <a:spLocks noChangeArrowheads="1"/>
          </p:cNvSpPr>
          <p:nvPr/>
        </p:nvSpPr>
        <p:spPr bwMode="auto">
          <a:xfrm>
            <a:off x="4930775" y="1628775"/>
            <a:ext cx="3903663" cy="5262563"/>
          </a:xfrm>
          <a:prstGeom prst="rect">
            <a:avLst/>
          </a:prstGeom>
          <a:noFill/>
          <a:ln w="9525">
            <a:noFill/>
            <a:miter lim="800000"/>
            <a:headEnd/>
            <a:tailEnd/>
          </a:ln>
        </p:spPr>
        <p:txBody>
          <a:bodyPr>
            <a:spAutoFit/>
          </a:bodyPr>
          <a:lstStyle/>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標楷體" pitchFamily="65" charset="-120"/>
                <a:ea typeface="標楷體" pitchFamily="65" charset="-120"/>
              </a:rPr>
              <a:t>明確規範全成分標示</a:t>
            </a:r>
          </a:p>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標楷體" pitchFamily="65" charset="-120"/>
                <a:ea typeface="標楷體" pitchFamily="65" charset="-120"/>
              </a:rPr>
              <a:t>強化食品安全監測與預警監控、風險控制、整合中央跨部會及地方稽查</a:t>
            </a:r>
            <a:endParaRPr kumimoji="0" lang="en-US" altLang="zh-TW" sz="2800" b="1">
              <a:solidFill>
                <a:srgbClr val="000000"/>
              </a:solidFill>
              <a:latin typeface="標楷體" pitchFamily="65" charset="-120"/>
              <a:ea typeface="標楷體" pitchFamily="65" charset="-120"/>
            </a:endParaRPr>
          </a:p>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標楷體" pitchFamily="65" charset="-120"/>
                <a:ea typeface="標楷體" pitchFamily="65" charset="-120"/>
              </a:rPr>
              <a:t>研議食品</a:t>
            </a:r>
            <a:r>
              <a:rPr kumimoji="0" lang="zh-TW" altLang="en-US" sz="2800" b="1">
                <a:solidFill>
                  <a:srgbClr val="FF0000"/>
                </a:solidFill>
                <a:latin typeface="標楷體" pitchFamily="65" charset="-120"/>
                <a:ea typeface="標楷體" pitchFamily="65" charset="-120"/>
              </a:rPr>
              <a:t>安全基金</a:t>
            </a:r>
            <a:endParaRPr kumimoji="0" lang="zh-TW" altLang="en-US" sz="2800" b="1">
              <a:solidFill>
                <a:srgbClr val="000000"/>
              </a:solidFill>
              <a:latin typeface="標楷體" pitchFamily="65" charset="-120"/>
              <a:ea typeface="標楷體" pitchFamily="65" charset="-120"/>
            </a:endParaRPr>
          </a:p>
          <a:p>
            <a:pPr marL="361950" indent="-361950" eaLnBrk="0" hangingPunct="0">
              <a:lnSpc>
                <a:spcPct val="150000"/>
              </a:lnSpc>
              <a:buClr>
                <a:srgbClr val="0000CC"/>
              </a:buClr>
              <a:buSzPct val="100000"/>
              <a:buFont typeface="Wingdings" pitchFamily="2" charset="2"/>
              <a:buChar char="n"/>
            </a:pPr>
            <a:r>
              <a:rPr kumimoji="0" lang="zh-TW" altLang="en-US" sz="2800" b="1">
                <a:solidFill>
                  <a:srgbClr val="000000"/>
                </a:solidFill>
                <a:latin typeface="Times New Roman" pitchFamily="18" charset="0"/>
                <a:ea typeface="標楷體" pitchFamily="65" charset="-120"/>
              </a:rPr>
              <a:t>增加</a:t>
            </a:r>
            <a:r>
              <a:rPr kumimoji="0" lang="zh-TW" altLang="en-US" sz="2800" b="1">
                <a:solidFill>
                  <a:srgbClr val="FF0000"/>
                </a:solidFill>
                <a:latin typeface="Times New Roman" pitchFamily="18" charset="0"/>
                <a:ea typeface="標楷體" pitchFamily="65" charset="-120"/>
              </a:rPr>
              <a:t>專家</a:t>
            </a:r>
            <a:r>
              <a:rPr kumimoji="0" lang="zh-TW" altLang="en-US" sz="2800" b="1">
                <a:solidFill>
                  <a:srgbClr val="000000"/>
                </a:solidFill>
                <a:latin typeface="Times New Roman" pitchFamily="18" charset="0"/>
                <a:ea typeface="標楷體" pitchFamily="65" charset="-120"/>
              </a:rPr>
              <a:t>及</a:t>
            </a:r>
            <a:r>
              <a:rPr kumimoji="0" lang="zh-TW" altLang="en-US" sz="2800" b="1">
                <a:solidFill>
                  <a:srgbClr val="FF0000"/>
                </a:solidFill>
                <a:latin typeface="Times New Roman" pitchFamily="18" charset="0"/>
                <a:ea typeface="標楷體" pitchFamily="65" charset="-120"/>
              </a:rPr>
              <a:t>民間團體</a:t>
            </a:r>
            <a:r>
              <a:rPr kumimoji="0" lang="zh-TW" altLang="en-US" sz="2800" b="1">
                <a:solidFill>
                  <a:srgbClr val="000000"/>
                </a:solidFill>
                <a:latin typeface="Times New Roman" pitchFamily="18" charset="0"/>
                <a:ea typeface="標楷體" pitchFamily="65" charset="-120"/>
              </a:rPr>
              <a:t>參與</a:t>
            </a:r>
          </a:p>
        </p:txBody>
      </p:sp>
      <p:sp>
        <p:nvSpPr>
          <p:cNvPr id="2" name="投影片編號版面配置區 1"/>
          <p:cNvSpPr>
            <a:spLocks noGrp="1"/>
          </p:cNvSpPr>
          <p:nvPr>
            <p:ph type="sldNum" sz="quarter" idx="11"/>
          </p:nvPr>
        </p:nvSpPr>
        <p:spPr/>
        <p:txBody>
          <a:bodyPr/>
          <a:lstStyle/>
          <a:p>
            <a:pPr>
              <a:defRPr/>
            </a:pPr>
            <a:fld id="{9F9A0CA3-BDC2-4CCA-A381-C91CDF9B05B9}" type="slidenum">
              <a:rPr lang="zh-TW" altLang="en-US"/>
              <a:pPr>
                <a:defRPr/>
              </a:pPr>
              <a:t>57</a:t>
            </a:fld>
            <a:endParaRPr lang="zh-TW" altLang="en-US"/>
          </a:p>
        </p:txBody>
      </p:sp>
    </p:spTree>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標題 1"/>
          <p:cNvSpPr>
            <a:spLocks noGrp="1"/>
          </p:cNvSpPr>
          <p:nvPr>
            <p:ph type="title"/>
          </p:nvPr>
        </p:nvSpPr>
        <p:spPr>
          <a:xfrm>
            <a:off x="457200" y="274638"/>
            <a:ext cx="8229600" cy="922337"/>
          </a:xfrm>
        </p:spPr>
        <p:txBody>
          <a:bodyPr/>
          <a:lstStyle/>
          <a:p>
            <a:r>
              <a:rPr lang="zh-TW" altLang="en-US" smtClean="0"/>
              <a:t>結語（</a:t>
            </a:r>
            <a:r>
              <a:rPr lang="en-US" altLang="zh-TW" smtClean="0"/>
              <a:t>3/3</a:t>
            </a:r>
            <a:r>
              <a:rPr lang="zh-TW" altLang="en-US" smtClean="0"/>
              <a:t>）</a:t>
            </a:r>
          </a:p>
        </p:txBody>
      </p:sp>
      <p:sp>
        <p:nvSpPr>
          <p:cNvPr id="3" name="內容版面配置區 2"/>
          <p:cNvSpPr>
            <a:spLocks noGrp="1"/>
          </p:cNvSpPr>
          <p:nvPr>
            <p:ph idx="1"/>
          </p:nvPr>
        </p:nvSpPr>
        <p:spPr>
          <a:xfrm>
            <a:off x="395288" y="1052513"/>
            <a:ext cx="8424862" cy="5905500"/>
          </a:xfrm>
        </p:spPr>
        <p:txBody>
          <a:bodyPr rtlCol="0">
            <a:normAutofit/>
          </a:bodyPr>
          <a:lstStyle/>
          <a:p>
            <a:pPr fontAlgn="auto">
              <a:spcAft>
                <a:spcPts val="0"/>
              </a:spcAft>
              <a:defRPr/>
            </a:pPr>
            <a:r>
              <a:rPr lang="zh-TW" altLang="en-US" dirty="0" smtClean="0"/>
              <a:t>未來</a:t>
            </a:r>
            <a:r>
              <a:rPr lang="zh-TW" altLang="en-US" dirty="0"/>
              <a:t>策</a:t>
            </a:r>
            <a:r>
              <a:rPr lang="zh-TW" altLang="en-US" dirty="0" smtClean="0"/>
              <a:t>進作為</a:t>
            </a:r>
            <a:endParaRPr lang="en-US" altLang="zh-TW" dirty="0" smtClean="0"/>
          </a:p>
          <a:p>
            <a:pPr lvl="1" fontAlgn="auto">
              <a:spcAft>
                <a:spcPts val="0"/>
              </a:spcAft>
              <a:defRPr/>
            </a:pPr>
            <a:r>
              <a:rPr lang="zh-TW" altLang="en-US" dirty="0" smtClean="0"/>
              <a:t>首次採用新修正食品衛生管理法，針對大統油</a:t>
            </a:r>
            <a:r>
              <a:rPr lang="zh-TW" altLang="en-US" dirty="0"/>
              <a:t>品</a:t>
            </a:r>
            <a:r>
              <a:rPr lang="zh-TW" altLang="en-US" dirty="0" smtClean="0"/>
              <a:t>重罰</a:t>
            </a:r>
            <a:r>
              <a:rPr lang="en-US" altLang="zh-TW" dirty="0" smtClean="0"/>
              <a:t>2860</a:t>
            </a:r>
            <a:r>
              <a:rPr lang="zh-TW" altLang="en-US" dirty="0" smtClean="0"/>
              <a:t>萬元，並處以刑責。</a:t>
            </a:r>
            <a:endParaRPr lang="en-US" altLang="zh-TW" dirty="0" smtClean="0"/>
          </a:p>
          <a:p>
            <a:pPr lvl="1" fontAlgn="auto">
              <a:spcAft>
                <a:spcPts val="0"/>
              </a:spcAft>
              <a:defRPr/>
            </a:pPr>
            <a:r>
              <a:rPr lang="zh-TW" altLang="en-US" dirty="0" smtClean="0"/>
              <a:t>繼續落實推動食品</a:t>
            </a:r>
            <a:r>
              <a:rPr lang="zh-TW" altLang="en-US" dirty="0"/>
              <a:t>安全十大行動</a:t>
            </a:r>
            <a:r>
              <a:rPr lang="zh-TW" altLang="en-US" dirty="0" smtClean="0"/>
              <a:t>方案。</a:t>
            </a:r>
            <a:endParaRPr lang="zh-TW" altLang="en-US" dirty="0"/>
          </a:p>
          <a:p>
            <a:pPr lvl="1" fontAlgn="auto">
              <a:spcAft>
                <a:spcPts val="0"/>
              </a:spcAft>
              <a:defRPr/>
            </a:pPr>
            <a:r>
              <a:rPr lang="zh-TW" altLang="en-US" dirty="0" smtClean="0"/>
              <a:t>加強跨部會合作，以落實源頭管理。</a:t>
            </a:r>
            <a:endParaRPr lang="en-US" altLang="zh-TW" dirty="0" smtClean="0"/>
          </a:p>
          <a:p>
            <a:pPr lvl="1" fontAlgn="auto">
              <a:spcAft>
                <a:spcPts val="0"/>
              </a:spcAft>
              <a:defRPr/>
            </a:pPr>
            <a:r>
              <a:rPr lang="zh-TW" altLang="en-US" dirty="0" smtClean="0"/>
              <a:t>擴大食品</a:t>
            </a:r>
            <a:r>
              <a:rPr lang="zh-TW" altLang="en-US" dirty="0"/>
              <a:t>志</a:t>
            </a:r>
            <a:r>
              <a:rPr lang="zh-TW" altLang="en-US" dirty="0" smtClean="0"/>
              <a:t>工團隊，並號召</a:t>
            </a:r>
            <a:r>
              <a:rPr lang="zh-TW" altLang="en-US" dirty="0"/>
              <a:t>全國</a:t>
            </a:r>
            <a:r>
              <a:rPr lang="zh-TW" altLang="en-US" dirty="0" smtClean="0"/>
              <a:t>大專院校食品與營養相關科系，成立食品安全守護聯盟。</a:t>
            </a:r>
            <a:endParaRPr lang="en-US" altLang="zh-TW" dirty="0" smtClean="0"/>
          </a:p>
          <a:p>
            <a:pPr lvl="1" fontAlgn="auto">
              <a:spcAft>
                <a:spcPts val="0"/>
              </a:spcAft>
              <a:defRPr/>
            </a:pPr>
            <a:r>
              <a:rPr lang="zh-TW" altLang="en-US" dirty="0"/>
              <a:t>輔導大專院校實驗室通過檢驗認證，擴大檢驗</a:t>
            </a:r>
            <a:r>
              <a:rPr lang="zh-TW" altLang="en-US" dirty="0" smtClean="0"/>
              <a:t>量能。</a:t>
            </a:r>
            <a:endParaRPr lang="en-US" altLang="zh-TW" dirty="0" smtClean="0"/>
          </a:p>
          <a:p>
            <a:pPr marL="457200" lvl="1" indent="0" fontAlgn="auto">
              <a:spcAft>
                <a:spcPts val="0"/>
              </a:spcAft>
              <a:buFont typeface="Wingdings" pitchFamily="2" charset="2"/>
              <a:buNone/>
              <a:defRPr/>
            </a:pPr>
            <a:endParaRPr lang="en-US" altLang="zh-TW" dirty="0" smtClean="0"/>
          </a:p>
          <a:p>
            <a:pPr fontAlgn="auto">
              <a:spcAft>
                <a:spcPts val="0"/>
              </a:spcAft>
              <a:defRPr/>
            </a:pPr>
            <a:endParaRPr lang="zh-TW" altLang="en-US" dirty="0"/>
          </a:p>
        </p:txBody>
      </p:sp>
      <p:sp>
        <p:nvSpPr>
          <p:cNvPr id="4" name="投影片編號版面配置區 3"/>
          <p:cNvSpPr>
            <a:spLocks noGrp="1"/>
          </p:cNvSpPr>
          <p:nvPr>
            <p:ph type="sldNum" sz="quarter" idx="12"/>
          </p:nvPr>
        </p:nvSpPr>
        <p:spPr/>
        <p:txBody>
          <a:bodyPr/>
          <a:lstStyle/>
          <a:p>
            <a:pPr>
              <a:defRPr/>
            </a:pPr>
            <a:fld id="{EF6FAF62-2C98-4C9A-BA53-CE0892C16742}" type="slidenum">
              <a:rPr lang="zh-TW" altLang="en-US"/>
              <a:pPr>
                <a:defRPr/>
              </a:pPr>
              <a:t>58</a:t>
            </a:fld>
            <a:endParaRPr lang="zh-TW" alt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標題 1"/>
          <p:cNvSpPr>
            <a:spLocks noGrp="1"/>
          </p:cNvSpPr>
          <p:nvPr>
            <p:ph type="ctrTitle"/>
          </p:nvPr>
        </p:nvSpPr>
        <p:spPr/>
        <p:txBody>
          <a:bodyPr/>
          <a:lstStyle/>
          <a:p>
            <a:r>
              <a:rPr lang="zh-TW" altLang="en-US" sz="8800" smtClean="0"/>
              <a:t>敬請指教</a:t>
            </a:r>
          </a:p>
        </p:txBody>
      </p:sp>
      <p:sp>
        <p:nvSpPr>
          <p:cNvPr id="4" name="投影片編號版面配置區 3"/>
          <p:cNvSpPr>
            <a:spLocks noGrp="1"/>
          </p:cNvSpPr>
          <p:nvPr>
            <p:ph type="sldNum" sz="quarter" idx="12"/>
          </p:nvPr>
        </p:nvSpPr>
        <p:spPr/>
        <p:txBody>
          <a:bodyPr/>
          <a:lstStyle/>
          <a:p>
            <a:pPr>
              <a:defRPr/>
            </a:pPr>
            <a:fld id="{D24B50EB-00CD-4189-A21B-CCC6DE772070}" type="slidenum">
              <a:rPr lang="zh-TW" altLang="en-US"/>
              <a:pPr>
                <a:defRPr/>
              </a:pPr>
              <a:t>59</a:t>
            </a:fld>
            <a:endParaRPr lang="zh-TW"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1284</TotalTime>
  <Words>7714</Words>
  <Application>Microsoft Office PowerPoint</Application>
  <PresentationFormat>如螢幕大小 (4:3)</PresentationFormat>
  <Paragraphs>582</Paragraphs>
  <Slides>59</Slides>
  <Notes>3</Notes>
  <HiddenSlides>0</HiddenSlides>
  <MMClips>0</MMClips>
  <ScaleCrop>false</ScaleCrop>
  <HeadingPairs>
    <vt:vector size="6" baseType="variant">
      <vt:variant>
        <vt:lpstr>使用字型</vt:lpstr>
      </vt:variant>
      <vt:variant>
        <vt:i4>10</vt:i4>
      </vt:variant>
      <vt:variant>
        <vt:lpstr>簡報設計範本</vt:lpstr>
      </vt:variant>
      <vt:variant>
        <vt:i4>11</vt:i4>
      </vt:variant>
      <vt:variant>
        <vt:lpstr>投影片標題</vt:lpstr>
      </vt:variant>
      <vt:variant>
        <vt:i4>59</vt:i4>
      </vt:variant>
    </vt:vector>
  </HeadingPairs>
  <TitlesOfParts>
    <vt:vector size="80" baseType="lpstr">
      <vt:lpstr>Constantia</vt:lpstr>
      <vt:lpstr>標楷體</vt:lpstr>
      <vt:lpstr>Arial</vt:lpstr>
      <vt:lpstr>Times New Roman</vt:lpstr>
      <vt:lpstr>Wingdings</vt:lpstr>
      <vt:lpstr>Calibri</vt:lpstr>
      <vt:lpstr>新細明體</vt:lpstr>
      <vt:lpstr>Symbol</vt:lpstr>
      <vt:lpstr>Wingdings 2</vt:lpstr>
      <vt:lpstr>微軟正黑體</vt:lpstr>
      <vt:lpstr>Office 佈景主題</vt:lpstr>
      <vt:lpstr>Office 佈景主題</vt:lpstr>
      <vt:lpstr>Office 佈景主題</vt:lpstr>
      <vt:lpstr>Office 佈景主題</vt:lpstr>
      <vt:lpstr>Office 佈景主題</vt:lpstr>
      <vt:lpstr>Office 佈景主題</vt:lpstr>
      <vt:lpstr>Office 佈景主題</vt:lpstr>
      <vt:lpstr>Office 佈景主題</vt:lpstr>
      <vt:lpstr>Office 佈景主題</vt:lpstr>
      <vt:lpstr>Office 佈景主題</vt:lpstr>
      <vt:lpstr>Office 佈景主題</vt:lpstr>
      <vt:lpstr>重大食品安全事件專案報告</vt:lpstr>
      <vt:lpstr>報告內容</vt:lpstr>
      <vt:lpstr>壹、塑化劑消費訴訟判決不符比例，無法達到社會期待</vt:lpstr>
      <vt:lpstr>背景說明</vt:lpstr>
      <vt:lpstr>塑化劑(DEHP)對健康之危害風險 </vt:lpstr>
      <vt:lpstr>投影片 6</vt:lpstr>
      <vt:lpstr>投影片 7</vt:lpstr>
      <vt:lpstr>目前執行情形</vt:lpstr>
      <vt:lpstr>未來工作重點</vt:lpstr>
      <vt:lpstr>貳、不鏽鋼食品器具之錳含量超量</vt:lpstr>
      <vt:lpstr>背景說明</vt:lpstr>
      <vt:lpstr>不鏽鋼材質簡介(1/2)</vt:lpstr>
      <vt:lpstr>不鏽鋼材質簡介(2/2)</vt:lpstr>
      <vt:lpstr>錳元素之安全性(1/4)</vt:lpstr>
      <vt:lpstr>錳元素之安全性(2/4)</vt:lpstr>
      <vt:lpstr>錳元素之安全性(3/4)</vt:lpstr>
      <vt:lpstr>錳之安全性(4/4)</vt:lpstr>
      <vt:lpstr>國內管理方式</vt:lpstr>
      <vt:lpstr>國際管理方式</vt:lpstr>
      <vt:lpstr>目前執行情形(1/2)</vt:lpstr>
      <vt:lpstr>目前執行情形(2/2)</vt:lpstr>
      <vt:lpstr>參、近期之食品及藥品安全事件</vt:lpstr>
      <vt:lpstr>一、橄欖油混充其他油且添加銅葉綠素</vt:lpstr>
      <vt:lpstr>背景說明</vt:lpstr>
      <vt:lpstr>投影片 25</vt:lpstr>
      <vt:lpstr>投影片 26</vt:lpstr>
      <vt:lpstr>投影片 27</vt:lpstr>
      <vt:lpstr>目前執行情形（1/2）</vt:lpstr>
      <vt:lpstr>投影片 29</vt:lpstr>
      <vt:lpstr>彰化縣衛生局決定依新修正的食品衛生管理法，對大統長基食品廠一案一罰，至少開罰2,860萬元，並勒全面停工</vt:lpstr>
      <vt:lpstr>投影片 31</vt:lpstr>
      <vt:lpstr>二、「威力纖Plus」，疑似添加偽禁藥Cetilistat</vt:lpstr>
      <vt:lpstr>背景說明</vt:lpstr>
      <vt:lpstr>Cetilistat簡介</vt:lpstr>
      <vt:lpstr>國內管理機制</vt:lpstr>
      <vt:lpstr>投影片 36</vt:lpstr>
      <vt:lpstr>投影片 37</vt:lpstr>
      <vt:lpstr>三、媒體報導「福島輻射魚把關不嚴」之說明 </vt:lpstr>
      <vt:lpstr>背景說明</vt:lpstr>
      <vt:lpstr>我國目前管制措施</vt:lpstr>
      <vt:lpstr>我國管制和其他國家相較相對嚴格</vt:lpstr>
      <vt:lpstr>各國各放射性核種碘及銫之限值</vt:lpstr>
      <vt:lpstr>檢測結果沒有不合格</vt:lpstr>
      <vt:lpstr>結語</vt:lpstr>
      <vt:lpstr>四、生技達人股份有限公司廣告不實案</vt:lpstr>
      <vt:lpstr>背景說明</vt:lpstr>
      <vt:lpstr>目前執行情形（1/3）</vt:lpstr>
      <vt:lpstr>目前執行情形（2/3）</vt:lpstr>
      <vt:lpstr>目前執行情形（3/3）</vt:lpstr>
      <vt:lpstr>未來工作重點</vt:lpstr>
      <vt:lpstr>五、免洗餐盒使用甲苯擦拭事件</vt:lpstr>
      <vt:lpstr>背景說明</vt:lpstr>
      <vt:lpstr>甲苯之危害風險</vt:lpstr>
      <vt:lpstr>投影片 54</vt:lpstr>
      <vt:lpstr>投影片 55</vt:lpstr>
      <vt:lpstr>結語（1/3） 近期食品事件之概述（102年5月迄今，含塑化劑）</vt:lpstr>
      <vt:lpstr>投影片 57</vt:lpstr>
      <vt:lpstr>結語（3/3）</vt:lpstr>
      <vt:lpstr>敬請指教</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傅千育</dc:creator>
  <cp:lastModifiedBy>ccregina</cp:lastModifiedBy>
  <cp:revision>178</cp:revision>
  <cp:lastPrinted>2013-10-20T05:21:08Z</cp:lastPrinted>
  <dcterms:created xsi:type="dcterms:W3CDTF">2013-10-18T04:25:41Z</dcterms:created>
  <dcterms:modified xsi:type="dcterms:W3CDTF">2013-10-21T01:14:41Z</dcterms:modified>
</cp:coreProperties>
</file>