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334" r:id="rId3"/>
    <p:sldId id="257" r:id="rId4"/>
    <p:sldId id="403" r:id="rId5"/>
    <p:sldId id="404" r:id="rId6"/>
    <p:sldId id="406" r:id="rId7"/>
    <p:sldId id="407" r:id="rId8"/>
    <p:sldId id="408" r:id="rId9"/>
    <p:sldId id="409" r:id="rId10"/>
    <p:sldId id="490" r:id="rId11"/>
    <p:sldId id="468" r:id="rId12"/>
    <p:sldId id="476" r:id="rId13"/>
    <p:sldId id="477" r:id="rId14"/>
    <p:sldId id="478" r:id="rId15"/>
    <p:sldId id="495" r:id="rId16"/>
    <p:sldId id="487" r:id="rId17"/>
    <p:sldId id="481" r:id="rId18"/>
    <p:sldId id="488" r:id="rId19"/>
    <p:sldId id="438" r:id="rId20"/>
    <p:sldId id="439" r:id="rId21"/>
    <p:sldId id="440" r:id="rId22"/>
    <p:sldId id="441" r:id="rId23"/>
    <p:sldId id="492" r:id="rId24"/>
    <p:sldId id="493" r:id="rId25"/>
    <p:sldId id="444" r:id="rId26"/>
    <p:sldId id="489" r:id="rId27"/>
    <p:sldId id="453" r:id="rId28"/>
    <p:sldId id="449" r:id="rId29"/>
    <p:sldId id="454" r:id="rId30"/>
    <p:sldId id="398" r:id="rId31"/>
    <p:sldId id="397" r:id="rId32"/>
    <p:sldId id="399" r:id="rId33"/>
    <p:sldId id="400" r:id="rId34"/>
    <p:sldId id="401" r:id="rId35"/>
    <p:sldId id="410" r:id="rId36"/>
    <p:sldId id="437" r:id="rId37"/>
    <p:sldId id="412" r:id="rId38"/>
    <p:sldId id="411" r:id="rId39"/>
    <p:sldId id="414" r:id="rId40"/>
    <p:sldId id="415" r:id="rId41"/>
    <p:sldId id="466" r:id="rId42"/>
    <p:sldId id="483" r:id="rId43"/>
    <p:sldId id="484" r:id="rId44"/>
    <p:sldId id="467" r:id="rId45"/>
    <p:sldId id="491" r:id="rId46"/>
    <p:sldId id="457" r:id="rId47"/>
    <p:sldId id="458" r:id="rId48"/>
    <p:sldId id="459" r:id="rId49"/>
    <p:sldId id="460" r:id="rId50"/>
    <p:sldId id="461" r:id="rId51"/>
    <p:sldId id="462" r:id="rId52"/>
    <p:sldId id="463" r:id="rId53"/>
    <p:sldId id="464" r:id="rId54"/>
    <p:sldId id="465" r:id="rId55"/>
    <p:sldId id="494" r:id="rId56"/>
    <p:sldId id="260" r:id="rId57"/>
  </p:sldIdLst>
  <p:sldSz cx="9144000" cy="6858000" type="screen4x3"/>
  <p:notesSz cx="6805613" cy="9939338"/>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CC"/>
    <a:srgbClr val="E6EDF6"/>
    <a:srgbClr val="D1F1FF"/>
    <a:srgbClr val="FFFF99"/>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03" autoAdjust="0"/>
  </p:normalViewPr>
  <p:slideViewPr>
    <p:cSldViewPr>
      <p:cViewPr>
        <p:scale>
          <a:sx n="80" d="100"/>
          <a:sy n="80" d="100"/>
        </p:scale>
        <p:origin x="-864" y="-534"/>
      </p:cViewPr>
      <p:guideLst>
        <p:guide orient="horz" pos="2160"/>
        <p:guide pos="2880"/>
      </p:guideLst>
    </p:cSldViewPr>
  </p:slideViewPr>
  <p:notesTextViewPr>
    <p:cViewPr>
      <p:scale>
        <a:sx n="1" d="1"/>
        <a:sy n="1" d="1"/>
      </p:scale>
      <p:origin x="0" y="0"/>
    </p:cViewPr>
  </p:notesTextViewPr>
  <p:notesViewPr>
    <p:cSldViewPr>
      <p:cViewPr varScale="1">
        <p:scale>
          <a:sx n="84" d="100"/>
          <a:sy n="84" d="100"/>
        </p:scale>
        <p:origin x="-3804" y="-96"/>
      </p:cViewPr>
      <p:guideLst>
        <p:guide orient="horz" pos="3131"/>
        <p:guide pos="2144"/>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bwMode="auto">
          <a:xfrm>
            <a:off x="0" y="0"/>
            <a:ext cx="2949575" cy="496888"/>
          </a:xfrm>
          <a:prstGeom prst="rect">
            <a:avLst/>
          </a:prstGeom>
          <a:noFill/>
          <a:ln w="9525">
            <a:noFill/>
            <a:miter lim="800000"/>
            <a:headEnd/>
            <a:tailEnd/>
          </a:ln>
        </p:spPr>
        <p:txBody>
          <a:bodyPr vert="horz" wrap="square" lIns="91550" tIns="45775" rIns="91550" bIns="45775" numCol="1" anchor="t" anchorCtr="0" compatLnSpc="1">
            <a:prstTxWarp prst="textNoShape">
              <a:avLst/>
            </a:prstTxWarp>
          </a:bodyPr>
          <a:lstStyle>
            <a:lvl1pPr defTabSz="915988">
              <a:defRPr kumimoji="0" sz="1200">
                <a:latin typeface="Calibri" pitchFamily="34" charset="0"/>
              </a:defRPr>
            </a:lvl1pPr>
          </a:lstStyle>
          <a:p>
            <a:endParaRPr lang="zh-TW" altLang="en-US"/>
          </a:p>
        </p:txBody>
      </p:sp>
      <p:sp>
        <p:nvSpPr>
          <p:cNvPr id="3" name="日期版面配置區 2"/>
          <p:cNvSpPr>
            <a:spLocks noGrp="1"/>
          </p:cNvSpPr>
          <p:nvPr>
            <p:ph type="dt" idx="1"/>
          </p:nvPr>
        </p:nvSpPr>
        <p:spPr bwMode="auto">
          <a:xfrm>
            <a:off x="3854450" y="0"/>
            <a:ext cx="2949575" cy="496888"/>
          </a:xfrm>
          <a:prstGeom prst="rect">
            <a:avLst/>
          </a:prstGeom>
          <a:noFill/>
          <a:ln w="9525">
            <a:noFill/>
            <a:miter lim="800000"/>
            <a:headEnd/>
            <a:tailEnd/>
          </a:ln>
        </p:spPr>
        <p:txBody>
          <a:bodyPr vert="horz" wrap="square" lIns="91550" tIns="45775" rIns="91550" bIns="45775" numCol="1" anchor="t" anchorCtr="0" compatLnSpc="1">
            <a:prstTxWarp prst="textNoShape">
              <a:avLst/>
            </a:prstTxWarp>
          </a:bodyPr>
          <a:lstStyle>
            <a:lvl1pPr algn="r" defTabSz="915988">
              <a:defRPr kumimoji="0" sz="1200">
                <a:latin typeface="Calibri" pitchFamily="34" charset="0"/>
              </a:defRPr>
            </a:lvl1pPr>
          </a:lstStyle>
          <a:p>
            <a:fld id="{F344FD5A-3631-49CA-BAB5-D3E10EFD3296}" type="datetimeFigureOut">
              <a:rPr lang="zh-TW" altLang="en-US"/>
              <a:pPr/>
              <a:t>2013/11/2</a:t>
            </a:fld>
            <a:endParaRPr lang="en-US" altLang="zh-TW"/>
          </a:p>
        </p:txBody>
      </p:sp>
      <p:sp>
        <p:nvSpPr>
          <p:cNvPr id="4" name="投影片圖像版面配置區 3"/>
          <p:cNvSpPr>
            <a:spLocks noGrp="1" noRot="1" noChangeAspect="1"/>
          </p:cNvSpPr>
          <p:nvPr>
            <p:ph type="sldImg" idx="2"/>
          </p:nvPr>
        </p:nvSpPr>
        <p:spPr>
          <a:xfrm>
            <a:off x="917575" y="746125"/>
            <a:ext cx="4970463" cy="37274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bwMode="auto">
          <a:xfrm>
            <a:off x="679450" y="4721225"/>
            <a:ext cx="5446713" cy="4471988"/>
          </a:xfrm>
          <a:prstGeom prst="rect">
            <a:avLst/>
          </a:prstGeom>
          <a:noFill/>
          <a:ln w="9525">
            <a:noFill/>
            <a:miter lim="800000"/>
            <a:headEnd/>
            <a:tailEnd/>
          </a:ln>
        </p:spPr>
        <p:txBody>
          <a:bodyPr vert="horz" wrap="square" lIns="91550" tIns="45775" rIns="91550" bIns="45775" numCol="1" anchor="t" anchorCtr="0" compatLnSpc="1">
            <a:prstTxWarp prst="textNoShape">
              <a:avLst/>
            </a:prstTxWarp>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bwMode="auto">
          <a:xfrm>
            <a:off x="0" y="9440863"/>
            <a:ext cx="2949575" cy="496887"/>
          </a:xfrm>
          <a:prstGeom prst="rect">
            <a:avLst/>
          </a:prstGeom>
          <a:noFill/>
          <a:ln w="9525">
            <a:noFill/>
            <a:miter lim="800000"/>
            <a:headEnd/>
            <a:tailEnd/>
          </a:ln>
        </p:spPr>
        <p:txBody>
          <a:bodyPr vert="horz" wrap="square" lIns="91550" tIns="45775" rIns="91550" bIns="45775" numCol="1" anchor="b" anchorCtr="0" compatLnSpc="1">
            <a:prstTxWarp prst="textNoShape">
              <a:avLst/>
            </a:prstTxWarp>
          </a:bodyPr>
          <a:lstStyle>
            <a:lvl1pPr defTabSz="915988">
              <a:defRPr kumimoji="0" sz="1200">
                <a:latin typeface="Calibri" pitchFamily="34" charset="0"/>
              </a:defRPr>
            </a:lvl1pPr>
          </a:lstStyle>
          <a:p>
            <a:endParaRPr lang="zh-TW" altLang="en-US"/>
          </a:p>
        </p:txBody>
      </p:sp>
      <p:sp>
        <p:nvSpPr>
          <p:cNvPr id="7" name="投影片編號版面配置區 6"/>
          <p:cNvSpPr>
            <a:spLocks noGrp="1"/>
          </p:cNvSpPr>
          <p:nvPr>
            <p:ph type="sldNum" sz="quarter" idx="5"/>
          </p:nvPr>
        </p:nvSpPr>
        <p:spPr bwMode="auto">
          <a:xfrm>
            <a:off x="3854450" y="9440863"/>
            <a:ext cx="2949575" cy="496887"/>
          </a:xfrm>
          <a:prstGeom prst="rect">
            <a:avLst/>
          </a:prstGeom>
          <a:noFill/>
          <a:ln w="9525">
            <a:noFill/>
            <a:miter lim="800000"/>
            <a:headEnd/>
            <a:tailEnd/>
          </a:ln>
        </p:spPr>
        <p:txBody>
          <a:bodyPr vert="horz" wrap="square" lIns="91550" tIns="45775" rIns="91550" bIns="45775" numCol="1" anchor="b" anchorCtr="0" compatLnSpc="1">
            <a:prstTxWarp prst="textNoShape">
              <a:avLst/>
            </a:prstTxWarp>
          </a:bodyPr>
          <a:lstStyle>
            <a:lvl1pPr algn="r" defTabSz="915988">
              <a:defRPr kumimoji="0" sz="1200">
                <a:latin typeface="Calibri" pitchFamily="34" charset="0"/>
              </a:defRPr>
            </a:lvl1pPr>
          </a:lstStyle>
          <a:p>
            <a:fld id="{DD62456B-532E-4ABA-B27F-3EA80E4965F6}" type="slidenum">
              <a:rPr lang="zh-TW" altLang="en-US"/>
              <a:pPr/>
              <a:t>‹#›</a:t>
            </a:fld>
            <a:endParaRPr lang="en-US" altLang="zh-TW"/>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投影片圖像版面配置區 1"/>
          <p:cNvSpPr>
            <a:spLocks noGrp="1" noRot="1" noChangeAspect="1"/>
          </p:cNvSpPr>
          <p:nvPr>
            <p:ph type="sldImg"/>
          </p:nvPr>
        </p:nvSpPr>
        <p:spPr bwMode="auto">
          <a:noFill/>
          <a:ln>
            <a:solidFill>
              <a:srgbClr val="000000"/>
            </a:solidFill>
            <a:miter lim="800000"/>
            <a:headEnd/>
            <a:tailEnd/>
          </a:ln>
        </p:spPr>
      </p:sp>
      <p:sp>
        <p:nvSpPr>
          <p:cNvPr id="65538" name="備忘稿版面配置區 2"/>
          <p:cNvSpPr>
            <a:spLocks noGrp="1"/>
          </p:cNvSpPr>
          <p:nvPr>
            <p:ph type="body" idx="1"/>
          </p:nvPr>
        </p:nvSpPr>
        <p:spPr/>
        <p:txBody>
          <a:bodyPr/>
          <a:lstStyle/>
          <a:p>
            <a:pPr>
              <a:spcBef>
                <a:spcPct val="0"/>
              </a:spcBef>
            </a:pPr>
            <a:endParaRPr lang="zh-TW" altLang="en-US" smtClean="0"/>
          </a:p>
        </p:txBody>
      </p:sp>
      <p:sp>
        <p:nvSpPr>
          <p:cNvPr id="65539" name="投影片編號版面配置區 3"/>
          <p:cNvSpPr>
            <a:spLocks noGrp="1"/>
          </p:cNvSpPr>
          <p:nvPr>
            <p:ph type="sldNum" sz="quarter" idx="5"/>
          </p:nvPr>
        </p:nvSpPr>
        <p:spPr>
          <a:noFill/>
        </p:spPr>
        <p:txBody>
          <a:bodyPr/>
          <a:lstStyle/>
          <a:p>
            <a:fld id="{E9AEB0D4-AA52-4754-A6E0-813E5CAFB892}" type="slidenum">
              <a:rPr lang="zh-TW" altLang="en-US"/>
              <a:pPr/>
              <a:t>50</a:t>
            </a:fld>
            <a:endParaRPr lang="en-US"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投影片圖像版面配置區 1"/>
          <p:cNvSpPr>
            <a:spLocks noGrp="1" noRot="1" noChangeAspect="1"/>
          </p:cNvSpPr>
          <p:nvPr>
            <p:ph type="sldImg"/>
          </p:nvPr>
        </p:nvSpPr>
        <p:spPr bwMode="auto">
          <a:noFill/>
          <a:ln>
            <a:solidFill>
              <a:srgbClr val="000000"/>
            </a:solidFill>
            <a:miter lim="800000"/>
            <a:headEnd/>
            <a:tailEnd/>
          </a:ln>
        </p:spPr>
      </p:sp>
      <p:sp>
        <p:nvSpPr>
          <p:cNvPr id="70658" name="備忘稿版面配置區 2"/>
          <p:cNvSpPr>
            <a:spLocks noGrp="1"/>
          </p:cNvSpPr>
          <p:nvPr>
            <p:ph type="body" idx="1"/>
          </p:nvPr>
        </p:nvSpPr>
        <p:spPr/>
        <p:txBody>
          <a:bodyPr/>
          <a:lstStyle/>
          <a:p>
            <a:pPr>
              <a:spcBef>
                <a:spcPct val="0"/>
              </a:spcBef>
            </a:pPr>
            <a:endParaRPr lang="zh-TW" altLang="en-US" smtClean="0"/>
          </a:p>
        </p:txBody>
      </p:sp>
      <p:sp>
        <p:nvSpPr>
          <p:cNvPr id="70659" name="投影片編號版面配置區 3"/>
          <p:cNvSpPr>
            <a:spLocks noGrp="1"/>
          </p:cNvSpPr>
          <p:nvPr>
            <p:ph type="sldNum" sz="quarter" idx="5"/>
          </p:nvPr>
        </p:nvSpPr>
        <p:spPr>
          <a:noFill/>
        </p:spPr>
        <p:txBody>
          <a:bodyPr/>
          <a:lstStyle/>
          <a:p>
            <a:fld id="{EA2E286F-6FF8-453E-B6CE-8DDE85B1C7C2}" type="slidenum">
              <a:rPr lang="zh-TW" altLang="en-US"/>
              <a:pPr/>
              <a:t>54</a:t>
            </a:fld>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b="1">
                <a:solidFill>
                  <a:srgbClr val="0000CC"/>
                </a:solidFill>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5DC6D851-600D-4A07-B68A-814E0CE93A91}" type="datetime1">
              <a:rPr lang="zh-TW" altLang="en-US"/>
              <a:pPr>
                <a:defRPr/>
              </a:pPr>
              <a:t>2013/11/2</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3B29FFAA-B7D6-4553-B88E-A977EA17BDBE}" type="slidenum">
              <a:rPr lang="zh-TW" altLang="en-US"/>
              <a:pPr>
                <a:defRPr/>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lvl1pPr>
              <a:spcBef>
                <a:spcPts val="1200"/>
              </a:spcBef>
              <a:defRPr/>
            </a:lvl1pPr>
            <a:lvl2pPr>
              <a:spcBef>
                <a:spcPts val="1200"/>
              </a:spcBef>
              <a:defRPr/>
            </a:lvl2pPr>
            <a:lvl3pPr marL="1143000" indent="-228600">
              <a:spcBef>
                <a:spcPts val="1200"/>
              </a:spcBef>
              <a:buFont typeface="Wingdings" panose="05000000000000000000" pitchFamily="2" charset="2"/>
              <a:buChar char="l"/>
              <a:defRPr/>
            </a:lvl3pPr>
            <a:lvl4pPr>
              <a:spcBef>
                <a:spcPts val="1200"/>
              </a:spcBef>
              <a:defRPr/>
            </a:lvl4pPr>
            <a:lvl5pPr>
              <a:spcBef>
                <a:spcPts val="1200"/>
              </a:spcBef>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E0C1D335-E47F-477E-AD0E-38729799466F}" type="datetime1">
              <a:rPr lang="zh-TW" altLang="en-US"/>
              <a:pPr>
                <a:defRPr/>
              </a:pPr>
              <a:t>2013/11/2</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4871EEA0-F740-47F2-8103-5C0B529E564E}" type="slidenum">
              <a:rPr lang="zh-TW" altLang="en-US"/>
              <a:pPr>
                <a:defRPr/>
              </a:pPr>
              <a:t>‹#›</a:t>
            </a:fld>
            <a:endParaRPr lang="zh-TW"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4F85AC4B-23F4-487F-882F-DC265BF3D6DA}" type="datetime1">
              <a:rPr lang="zh-TW" altLang="en-US"/>
              <a:pPr>
                <a:defRPr/>
              </a:pPr>
              <a:t>2013/11/2</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205245B-D4C9-4AFA-B32A-7547C8868389}"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8DFB6DE5-97EC-461C-9964-156B2EC1FA1A}" type="datetime1">
              <a:rPr lang="zh-TW" altLang="en-US"/>
              <a:pPr>
                <a:defRPr/>
              </a:pPr>
              <a:t>2013/11/2</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0672BFAC-51F0-4F7D-B6F7-87ECF8B7482A}"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64F6341B-EEAC-4D56-8840-350E4E2569C6}" type="datetime1">
              <a:rPr lang="zh-TW" altLang="en-US"/>
              <a:pPr>
                <a:defRPr/>
              </a:pPr>
              <a:t>2013/11/2</a:t>
            </a:fld>
            <a:endParaRPr lang="zh-TW" altLang="en-US"/>
          </a:p>
        </p:txBody>
      </p:sp>
      <p:sp>
        <p:nvSpPr>
          <p:cNvPr id="8" name="頁尾版面配置區 7"/>
          <p:cNvSpPr>
            <a:spLocks noGrp="1"/>
          </p:cNvSpPr>
          <p:nvPr>
            <p:ph type="ftr" sz="quarter" idx="11"/>
          </p:nvPr>
        </p:nvSpPr>
        <p:spPr/>
        <p:txBody>
          <a:bodyPr/>
          <a:lstStyle>
            <a:lvl1pPr>
              <a:defRPr/>
            </a:lvl1pPr>
          </a:lstStyle>
          <a:p>
            <a:pPr>
              <a:defRPr/>
            </a:pPr>
            <a:endParaRPr lang="zh-TW" altLang="en-US"/>
          </a:p>
        </p:txBody>
      </p:sp>
      <p:sp>
        <p:nvSpPr>
          <p:cNvPr id="9" name="投影片編號版面配置區 8"/>
          <p:cNvSpPr>
            <a:spLocks noGrp="1"/>
          </p:cNvSpPr>
          <p:nvPr>
            <p:ph type="sldNum" sz="quarter" idx="12"/>
          </p:nvPr>
        </p:nvSpPr>
        <p:spPr/>
        <p:txBody>
          <a:bodyPr/>
          <a:lstStyle>
            <a:lvl1pPr>
              <a:defRPr/>
            </a:lvl1pPr>
          </a:lstStyle>
          <a:p>
            <a:pPr>
              <a:defRPr/>
            </a:pPr>
            <a:fld id="{9BFEF36C-FB6A-4014-88C9-C37BB3BDE2B6}"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90FC6094-1351-465C-98D1-7357E4CEB58D}" type="datetime1">
              <a:rPr lang="zh-TW" altLang="en-US"/>
              <a:pPr>
                <a:defRPr/>
              </a:pPr>
              <a:t>2013/11/2</a:t>
            </a:fld>
            <a:endParaRPr lang="zh-TW" altLang="en-US"/>
          </a:p>
        </p:txBody>
      </p:sp>
      <p:sp>
        <p:nvSpPr>
          <p:cNvPr id="4" name="頁尾版面配置區 3"/>
          <p:cNvSpPr>
            <a:spLocks noGrp="1"/>
          </p:cNvSpPr>
          <p:nvPr>
            <p:ph type="ftr" sz="quarter" idx="11"/>
          </p:nvPr>
        </p:nvSpPr>
        <p:spPr/>
        <p:txBody>
          <a:bodyPr/>
          <a:lstStyle>
            <a:lvl1pPr>
              <a:defRPr/>
            </a:lvl1pPr>
          </a:lstStyle>
          <a:p>
            <a:pPr>
              <a:defRPr/>
            </a:pPr>
            <a:endParaRPr lang="zh-TW" altLang="en-US"/>
          </a:p>
        </p:txBody>
      </p:sp>
      <p:sp>
        <p:nvSpPr>
          <p:cNvPr id="5" name="投影片編號版面配置區 4"/>
          <p:cNvSpPr>
            <a:spLocks noGrp="1"/>
          </p:cNvSpPr>
          <p:nvPr>
            <p:ph type="sldNum" sz="quarter" idx="12"/>
          </p:nvPr>
        </p:nvSpPr>
        <p:spPr/>
        <p:txBody>
          <a:bodyPr/>
          <a:lstStyle>
            <a:lvl1pPr>
              <a:defRPr/>
            </a:lvl1pPr>
          </a:lstStyle>
          <a:p>
            <a:pPr>
              <a:defRPr/>
            </a:pPr>
            <a:fld id="{3FA1A201-F90A-4758-A48D-18FA3496B69D}"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頁尾版面配置區 4"/>
          <p:cNvSpPr>
            <a:spLocks noGrp="1"/>
          </p:cNvSpPr>
          <p:nvPr>
            <p:ph type="ftr" sz="quarter" idx="10"/>
          </p:nvPr>
        </p:nvSpPr>
        <p:spPr/>
        <p:txBody>
          <a:bodyPr/>
          <a:lstStyle>
            <a:lvl1pPr>
              <a:defRPr/>
            </a:lvl1pPr>
          </a:lstStyle>
          <a:p>
            <a:pPr>
              <a:defRPr/>
            </a:pPr>
            <a:endParaRPr lang="zh-TW" altLang="en-US"/>
          </a:p>
        </p:txBody>
      </p:sp>
      <p:sp>
        <p:nvSpPr>
          <p:cNvPr id="3" name="投影片編號版面配置區 5"/>
          <p:cNvSpPr>
            <a:spLocks noGrp="1"/>
          </p:cNvSpPr>
          <p:nvPr>
            <p:ph type="sldNum" sz="quarter" idx="11"/>
          </p:nvPr>
        </p:nvSpPr>
        <p:spPr/>
        <p:txBody>
          <a:bodyPr/>
          <a:lstStyle>
            <a:lvl1pPr>
              <a:defRPr/>
            </a:lvl1pPr>
          </a:lstStyle>
          <a:p>
            <a:pPr>
              <a:defRPr/>
            </a:pPr>
            <a:fld id="{12C56118-48E3-468E-8ECC-E8F0837B39BF}" type="slidenum">
              <a:rPr lang="zh-TW" altLang="en-US"/>
              <a:pPr>
                <a:defRPr/>
              </a:pPr>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05F19F32-293A-4B5C-B1EB-574D145E2CE4}" type="datetime1">
              <a:rPr lang="zh-TW" altLang="en-US"/>
              <a:pPr>
                <a:defRPr/>
              </a:pPr>
              <a:t>2013/11/2</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E03C29E4-D270-4C3B-A6F6-13070408626D}"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DD1F94F5-DF2F-4DE1-9EE5-ABE3261570EB}" type="datetime1">
              <a:rPr lang="zh-TW" altLang="en-US"/>
              <a:pPr>
                <a:defRPr/>
              </a:pPr>
              <a:t>2013/11/2</a:t>
            </a:fld>
            <a:endParaRPr lang="zh-TW" altLang="en-US"/>
          </a:p>
        </p:txBody>
      </p:sp>
      <p:sp>
        <p:nvSpPr>
          <p:cNvPr id="6" name="頁尾版面配置區 5"/>
          <p:cNvSpPr>
            <a:spLocks noGrp="1"/>
          </p:cNvSpPr>
          <p:nvPr>
            <p:ph type="ftr" sz="quarter" idx="11"/>
          </p:nvPr>
        </p:nvSpPr>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p:txBody>
          <a:bodyPr/>
          <a:lstStyle>
            <a:lvl1pPr>
              <a:defRPr/>
            </a:lvl1pPr>
          </a:lstStyle>
          <a:p>
            <a:pPr>
              <a:defRPr/>
            </a:pPr>
            <a:fld id="{AA145CA6-AD1B-4602-BAB3-16CB5A9D1ABC}"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41838D03-E9B6-48C5-AE87-133F23896521}" type="datetime1">
              <a:rPr lang="zh-TW" altLang="en-US"/>
              <a:pPr>
                <a:defRPr/>
              </a:pPr>
              <a:t>2013/11/2</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0C6C36B7-D540-41DE-8D32-43CCA815ED8C}"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0">
                <a:latin typeface="+mn-lt"/>
                <a:ea typeface="+mn-ea"/>
              </a:defRPr>
            </a:lvl1pPr>
          </a:lstStyle>
          <a:p>
            <a:pPr>
              <a:defRPr/>
            </a:pPr>
            <a:fld id="{44BEC791-233F-44F6-9DF8-00477C61F5DF}" type="datetime1">
              <a:rPr lang="zh-TW" altLang="en-US"/>
              <a:pPr>
                <a:defRPr/>
              </a:pPr>
              <a:t>2013/11/2</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5FC4B55-24E0-4CC0-833F-D8C68C85FB42}"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smtClean="0">
                <a:solidFill>
                  <a:schemeClr val="tx1">
                    <a:tint val="75000"/>
                  </a:schemeClr>
                </a:solidFill>
                <a:latin typeface="Times New Roman" pitchFamily="18" charset="0"/>
                <a:ea typeface="+mn-ea"/>
                <a:cs typeface="Times New Roman" pitchFamily="18" charset="0"/>
              </a:defRPr>
            </a:lvl1pPr>
          </a:lstStyle>
          <a:p>
            <a:pPr>
              <a:defRPr/>
            </a:pPr>
            <a:fld id="{ACAC7D50-47D1-4209-A737-802C5789EF7F}" type="slidenum">
              <a:rPr lang="zh-TW" altLang="en-US"/>
              <a:pPr>
                <a:defRPr/>
              </a:pPr>
              <a:t>‹#›</a:t>
            </a:fld>
            <a:endParaRPr lang="zh-TW" altLang="en-US" dirty="0"/>
          </a:p>
        </p:txBody>
      </p:sp>
      <p:pic>
        <p:nvPicPr>
          <p:cNvPr id="1030" name="Picture 6" descr="部徽"/>
          <p:cNvPicPr>
            <a:picLocks noChangeAspect="1" noChangeArrowheads="1"/>
          </p:cNvPicPr>
          <p:nvPr userDrawn="1"/>
        </p:nvPicPr>
        <p:blipFill>
          <a:blip r:embed="rId13"/>
          <a:srcRect/>
          <a:stretch>
            <a:fillRect/>
          </a:stretch>
        </p:blipFill>
        <p:spPr bwMode="auto">
          <a:xfrm>
            <a:off x="-55563" y="-20638"/>
            <a:ext cx="969963" cy="97155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59" r:id="rId7"/>
    <p:sldLayoutId id="2147483666" r:id="rId8"/>
    <p:sldLayoutId id="2147483667" r:id="rId9"/>
    <p:sldLayoutId id="2147483668" r:id="rId10"/>
    <p:sldLayoutId id="2147483669" r:id="rId11"/>
  </p:sldLayoutIdLst>
  <p:timing>
    <p:tnLst>
      <p:par>
        <p:cTn id="1" dur="indefinite" restart="never" nodeType="tmRoot"/>
      </p:par>
    </p:tnLst>
  </p:timing>
  <p:hf hdr="0" ftr="0" dt="0"/>
  <p:txStyles>
    <p:titleStyle>
      <a:lvl1pPr algn="ctr" rtl="0" fontAlgn="base">
        <a:spcBef>
          <a:spcPct val="0"/>
        </a:spcBef>
        <a:spcAft>
          <a:spcPct val="0"/>
        </a:spcAft>
        <a:defRPr sz="4400" b="1" kern="1200">
          <a:solidFill>
            <a:srgbClr val="0000CC"/>
          </a:solidFill>
          <a:latin typeface="Times New Roman" pitchFamily="18" charset="0"/>
          <a:ea typeface="標楷體" pitchFamily="65" charset="-120"/>
          <a:cs typeface="+mj-cs"/>
        </a:defRPr>
      </a:lvl1pPr>
      <a:lvl2pPr algn="ctr" rtl="0" fontAlgn="base">
        <a:spcBef>
          <a:spcPct val="0"/>
        </a:spcBef>
        <a:spcAft>
          <a:spcPct val="0"/>
        </a:spcAft>
        <a:defRPr sz="4400" b="1">
          <a:solidFill>
            <a:srgbClr val="0000CC"/>
          </a:solidFill>
          <a:latin typeface="Times New Roman" pitchFamily="18" charset="0"/>
          <a:ea typeface="標楷體" pitchFamily="65" charset="-120"/>
        </a:defRPr>
      </a:lvl2pPr>
      <a:lvl3pPr algn="ctr" rtl="0" fontAlgn="base">
        <a:spcBef>
          <a:spcPct val="0"/>
        </a:spcBef>
        <a:spcAft>
          <a:spcPct val="0"/>
        </a:spcAft>
        <a:defRPr sz="4400" b="1">
          <a:solidFill>
            <a:srgbClr val="0000CC"/>
          </a:solidFill>
          <a:latin typeface="Times New Roman" pitchFamily="18" charset="0"/>
          <a:ea typeface="標楷體" pitchFamily="65" charset="-120"/>
        </a:defRPr>
      </a:lvl3pPr>
      <a:lvl4pPr algn="ctr" rtl="0" fontAlgn="base">
        <a:spcBef>
          <a:spcPct val="0"/>
        </a:spcBef>
        <a:spcAft>
          <a:spcPct val="0"/>
        </a:spcAft>
        <a:defRPr sz="4400" b="1">
          <a:solidFill>
            <a:srgbClr val="0000CC"/>
          </a:solidFill>
          <a:latin typeface="Times New Roman" pitchFamily="18" charset="0"/>
          <a:ea typeface="標楷體" pitchFamily="65" charset="-120"/>
        </a:defRPr>
      </a:lvl4pPr>
      <a:lvl5pPr algn="ctr" rtl="0" fontAlgn="base">
        <a:spcBef>
          <a:spcPct val="0"/>
        </a:spcBef>
        <a:spcAft>
          <a:spcPct val="0"/>
        </a:spcAft>
        <a:defRPr sz="4400" b="1">
          <a:solidFill>
            <a:srgbClr val="0000CC"/>
          </a:solidFill>
          <a:latin typeface="Times New Roman" pitchFamily="18" charset="0"/>
          <a:ea typeface="標楷體" pitchFamily="65" charset="-120"/>
        </a:defRPr>
      </a:lvl5pPr>
      <a:lvl6pPr marL="457200" algn="ctr" rtl="0" fontAlgn="base">
        <a:spcBef>
          <a:spcPct val="0"/>
        </a:spcBef>
        <a:spcAft>
          <a:spcPct val="0"/>
        </a:spcAft>
        <a:defRPr sz="4400" b="1">
          <a:solidFill>
            <a:srgbClr val="0000CC"/>
          </a:solidFill>
          <a:latin typeface="Times New Roman" pitchFamily="18" charset="0"/>
          <a:ea typeface="標楷體" pitchFamily="65" charset="-120"/>
        </a:defRPr>
      </a:lvl6pPr>
      <a:lvl7pPr marL="914400" algn="ctr" rtl="0" fontAlgn="base">
        <a:spcBef>
          <a:spcPct val="0"/>
        </a:spcBef>
        <a:spcAft>
          <a:spcPct val="0"/>
        </a:spcAft>
        <a:defRPr sz="4400" b="1">
          <a:solidFill>
            <a:srgbClr val="0000CC"/>
          </a:solidFill>
          <a:latin typeface="Times New Roman" pitchFamily="18" charset="0"/>
          <a:ea typeface="標楷體" pitchFamily="65" charset="-120"/>
        </a:defRPr>
      </a:lvl7pPr>
      <a:lvl8pPr marL="1371600" algn="ctr" rtl="0" fontAlgn="base">
        <a:spcBef>
          <a:spcPct val="0"/>
        </a:spcBef>
        <a:spcAft>
          <a:spcPct val="0"/>
        </a:spcAft>
        <a:defRPr sz="4400" b="1">
          <a:solidFill>
            <a:srgbClr val="0000CC"/>
          </a:solidFill>
          <a:latin typeface="Times New Roman" pitchFamily="18" charset="0"/>
          <a:ea typeface="標楷體" pitchFamily="65" charset="-120"/>
        </a:defRPr>
      </a:lvl8pPr>
      <a:lvl9pPr marL="1828800" algn="ctr" rtl="0" fontAlgn="base">
        <a:spcBef>
          <a:spcPct val="0"/>
        </a:spcBef>
        <a:spcAft>
          <a:spcPct val="0"/>
        </a:spcAft>
        <a:defRPr sz="4400" b="1">
          <a:solidFill>
            <a:srgbClr val="0000CC"/>
          </a:solidFill>
          <a:latin typeface="Times New Roman" pitchFamily="18" charset="0"/>
          <a:ea typeface="標楷體" pitchFamily="65" charset="-120"/>
        </a:defRPr>
      </a:lvl9pPr>
    </p:titleStyle>
    <p:bodyStyle>
      <a:lvl1pPr marL="457200" indent="-457200" algn="l" rtl="0" fontAlgn="base">
        <a:spcBef>
          <a:spcPct val="20000"/>
        </a:spcBef>
        <a:spcAft>
          <a:spcPct val="0"/>
        </a:spcAft>
        <a:buClr>
          <a:srgbClr val="0000CC"/>
        </a:buClr>
        <a:buFont typeface="Wingdings" pitchFamily="2" charset="2"/>
        <a:buChar char="n"/>
        <a:defRPr sz="3200" b="1" kern="1200">
          <a:solidFill>
            <a:schemeClr val="tx1"/>
          </a:solidFill>
          <a:latin typeface="Times New Roman" pitchFamily="18" charset="0"/>
          <a:ea typeface="標楷體" pitchFamily="65" charset="-120"/>
          <a:cs typeface="+mn-cs"/>
        </a:defRPr>
      </a:lvl1pPr>
      <a:lvl2pPr marL="742950" indent="-285750" algn="l" rtl="0" fontAlgn="base">
        <a:spcBef>
          <a:spcPct val="20000"/>
        </a:spcBef>
        <a:spcAft>
          <a:spcPct val="0"/>
        </a:spcAft>
        <a:buClr>
          <a:srgbClr val="FF0000"/>
        </a:buClr>
        <a:buFont typeface="Wingdings" pitchFamily="2" charset="2"/>
        <a:buChar char="u"/>
        <a:defRPr sz="2800" kern="1200">
          <a:solidFill>
            <a:schemeClr val="tx1"/>
          </a:solidFill>
          <a:latin typeface="Times New Roman" pitchFamily="18" charset="0"/>
          <a:ea typeface="標楷體" pitchFamily="65" charset="-120"/>
          <a:cs typeface="+mn-cs"/>
        </a:defRPr>
      </a:lvl2pPr>
      <a:lvl3pPr marL="1143000" indent="-228600" algn="l" rtl="0" fontAlgn="base">
        <a:spcBef>
          <a:spcPct val="20000"/>
        </a:spcBef>
        <a:spcAft>
          <a:spcPct val="0"/>
        </a:spcAft>
        <a:buFont typeface="Constantia" pitchFamily="18" charset="0"/>
        <a:buChar char="–"/>
        <a:defRPr sz="2400" kern="1200">
          <a:solidFill>
            <a:schemeClr val="tx1"/>
          </a:solidFill>
          <a:latin typeface="Times New Roman" pitchFamily="18" charset="0"/>
          <a:ea typeface="標楷體" pitchFamily="65" charset="-120"/>
          <a:cs typeface="+mn-cs"/>
        </a:defRPr>
      </a:lvl3pPr>
      <a:lvl4pPr marL="1600200" indent="-228600" algn="l" rtl="0" fontAlgn="base">
        <a:spcBef>
          <a:spcPct val="20000"/>
        </a:spcBef>
        <a:spcAft>
          <a:spcPct val="0"/>
        </a:spcAft>
        <a:buFont typeface="Wingdings" pitchFamily="2" charset="2"/>
        <a:buChar char="Ø"/>
        <a:defRPr sz="2000" b="1" kern="1200">
          <a:solidFill>
            <a:schemeClr val="tx1"/>
          </a:solidFill>
          <a:latin typeface="Times New Roman" pitchFamily="18" charset="0"/>
          <a:ea typeface="標楷體" pitchFamily="65" charset="-120"/>
          <a:cs typeface="+mn-cs"/>
        </a:defRPr>
      </a:lvl4pPr>
      <a:lvl5pPr marL="2057400" indent="-228600" algn="l" rtl="0" fontAlgn="base">
        <a:spcBef>
          <a:spcPct val="20000"/>
        </a:spcBef>
        <a:spcAft>
          <a:spcPct val="0"/>
        </a:spcAft>
        <a:buFont typeface="Arial" charset="0"/>
        <a:buChar char="»"/>
        <a:defRPr sz="2000" b="1" kern="1200">
          <a:solidFill>
            <a:schemeClr val="tx1"/>
          </a:solidFill>
          <a:latin typeface="Times New Roman" pitchFamily="18" charset="0"/>
          <a:ea typeface="標楷體"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755650" y="0"/>
            <a:ext cx="7704138" cy="4176713"/>
          </a:xfrm>
        </p:spPr>
        <p:txBody>
          <a:bodyPr rtlCol="0">
            <a:noAutofit/>
          </a:bodyPr>
          <a:lstStyle/>
          <a:p>
            <a:pPr fontAlgn="auto">
              <a:spcAft>
                <a:spcPts val="0"/>
              </a:spcAft>
              <a:defRPr/>
            </a:pPr>
            <a:r>
              <a:rPr lang="zh-TW" altLang="en-US" sz="4800" dirty="0" smtClean="0">
                <a:latin typeface="+mj-ea"/>
              </a:rPr>
              <a:t> 近期食品安全事件之</a:t>
            </a:r>
            <a:r>
              <a:rPr lang="zh-TW" altLang="en-US" sz="4800" dirty="0">
                <a:latin typeface="+mj-ea"/>
              </a:rPr>
              <a:t>處置</a:t>
            </a:r>
            <a:r>
              <a:rPr lang="zh-TW" altLang="en-US" sz="4800" dirty="0" smtClean="0">
                <a:latin typeface="+mj-ea"/>
              </a:rPr>
              <a:t>情形、修法規劃及進度、油品檢驗方法專案報告</a:t>
            </a:r>
            <a:endParaRPr lang="zh-TW" altLang="en-US" sz="4800" dirty="0">
              <a:latin typeface="+mj-ea"/>
            </a:endParaRPr>
          </a:p>
        </p:txBody>
      </p:sp>
      <p:sp>
        <p:nvSpPr>
          <p:cNvPr id="14338" name="Text Box 3"/>
          <p:cNvSpPr>
            <a:spLocks noGrp="1" noChangeArrowheads="1"/>
          </p:cNvSpPr>
          <p:nvPr>
            <p:ph type="subTitle" idx="1"/>
          </p:nvPr>
        </p:nvSpPr>
        <p:spPr>
          <a:xfrm>
            <a:off x="1331913" y="3716338"/>
            <a:ext cx="6400800" cy="2308225"/>
          </a:xfrm>
        </p:spPr>
        <p:txBody>
          <a:bodyPr>
            <a:spAutoFit/>
          </a:bodyPr>
          <a:lstStyle/>
          <a:p>
            <a:pPr eaLnBrk="0" hangingPunct="0">
              <a:lnSpc>
                <a:spcPct val="120000"/>
              </a:lnSpc>
            </a:pPr>
            <a:r>
              <a:rPr kumimoji="1" lang="zh-TW" altLang="en-US" sz="3600" smtClean="0">
                <a:solidFill>
                  <a:srgbClr val="0070C0"/>
                </a:solidFill>
                <a:latin typeface="標楷體" pitchFamily="65" charset="-120"/>
              </a:rPr>
              <a:t>衛生福利部</a:t>
            </a:r>
            <a:endParaRPr kumimoji="1" lang="en-US" altLang="zh-TW" sz="3600" smtClean="0">
              <a:solidFill>
                <a:srgbClr val="0070C0"/>
              </a:solidFill>
              <a:latin typeface="標楷體" pitchFamily="65" charset="-120"/>
            </a:endParaRPr>
          </a:p>
          <a:p>
            <a:pPr eaLnBrk="0" hangingPunct="0">
              <a:lnSpc>
                <a:spcPct val="120000"/>
              </a:lnSpc>
            </a:pPr>
            <a:r>
              <a:rPr kumimoji="1" lang="zh-TW" altLang="en-US" sz="3600" smtClean="0">
                <a:solidFill>
                  <a:srgbClr val="0070C0"/>
                </a:solidFill>
                <a:latin typeface="標楷體" pitchFamily="65" charset="-120"/>
              </a:rPr>
              <a:t>邱部長文達</a:t>
            </a:r>
          </a:p>
          <a:p>
            <a:pPr eaLnBrk="0" hangingPunct="0">
              <a:lnSpc>
                <a:spcPct val="120000"/>
              </a:lnSpc>
            </a:pPr>
            <a:r>
              <a:rPr kumimoji="1" lang="en-US" altLang="zh-TW" sz="3600" smtClean="0">
                <a:solidFill>
                  <a:srgbClr val="0070C0"/>
                </a:solidFill>
                <a:latin typeface="標楷體" pitchFamily="65" charset="-120"/>
              </a:rPr>
              <a:t>102</a:t>
            </a:r>
            <a:r>
              <a:rPr kumimoji="1" lang="zh-TW" altLang="en-US" sz="3600" smtClean="0">
                <a:solidFill>
                  <a:srgbClr val="0070C0"/>
                </a:solidFill>
                <a:latin typeface="標楷體" pitchFamily="65" charset="-120"/>
              </a:rPr>
              <a:t>年</a:t>
            </a:r>
            <a:r>
              <a:rPr kumimoji="1" lang="en-US" altLang="zh-TW" sz="3600" smtClean="0">
                <a:solidFill>
                  <a:srgbClr val="0070C0"/>
                </a:solidFill>
                <a:latin typeface="標楷體" pitchFamily="65" charset="-120"/>
              </a:rPr>
              <a:t>11</a:t>
            </a:r>
            <a:r>
              <a:rPr kumimoji="1" lang="zh-TW" altLang="en-US" sz="3600" smtClean="0">
                <a:solidFill>
                  <a:srgbClr val="0070C0"/>
                </a:solidFill>
                <a:latin typeface="標楷體" pitchFamily="65" charset="-120"/>
              </a:rPr>
              <a:t>月</a:t>
            </a:r>
            <a:r>
              <a:rPr kumimoji="1" lang="en-US" altLang="zh-TW" sz="3600" smtClean="0">
                <a:solidFill>
                  <a:srgbClr val="0070C0"/>
                </a:solidFill>
                <a:latin typeface="標楷體" pitchFamily="65" charset="-120"/>
              </a:rPr>
              <a:t>4</a:t>
            </a:r>
            <a:r>
              <a:rPr kumimoji="1" lang="zh-TW" altLang="en-US" sz="3600" smtClean="0">
                <a:solidFill>
                  <a:srgbClr val="0070C0"/>
                </a:solidFill>
                <a:latin typeface="標楷體" pitchFamily="65" charset="-120"/>
              </a:rPr>
              <a:t>日</a:t>
            </a:r>
          </a:p>
        </p:txBody>
      </p:sp>
      <p:sp>
        <p:nvSpPr>
          <p:cNvPr id="5" name="投影片編號版面配置區 4"/>
          <p:cNvSpPr>
            <a:spLocks noGrp="1"/>
          </p:cNvSpPr>
          <p:nvPr>
            <p:ph type="sldNum" sz="quarter" idx="12"/>
          </p:nvPr>
        </p:nvSpPr>
        <p:spPr/>
        <p:txBody>
          <a:bodyPr/>
          <a:lstStyle/>
          <a:p>
            <a:pPr>
              <a:defRPr/>
            </a:pPr>
            <a:fld id="{5D46A9CE-72A7-43F6-BE36-401D7FC5C975}" type="slidenum">
              <a:rPr lang="zh-TW" altLang="en-US"/>
              <a:pPr>
                <a:defRPr/>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標題 1"/>
          <p:cNvSpPr>
            <a:spLocks noGrp="1"/>
          </p:cNvSpPr>
          <p:nvPr>
            <p:ph type="title"/>
          </p:nvPr>
        </p:nvSpPr>
        <p:spPr>
          <a:xfrm>
            <a:off x="611188" y="404813"/>
            <a:ext cx="8229600" cy="1143000"/>
          </a:xfrm>
        </p:spPr>
        <p:txBody>
          <a:bodyPr/>
          <a:lstStyle/>
          <a:p>
            <a:r>
              <a:rPr lang="zh-TW" altLang="en-US" smtClean="0"/>
              <a:t>報告內容</a:t>
            </a:r>
          </a:p>
        </p:txBody>
      </p:sp>
      <p:sp>
        <p:nvSpPr>
          <p:cNvPr id="3" name="內容版面配置區 2"/>
          <p:cNvSpPr>
            <a:spLocks noGrp="1"/>
          </p:cNvSpPr>
          <p:nvPr>
            <p:ph idx="1"/>
          </p:nvPr>
        </p:nvSpPr>
        <p:spPr/>
        <p:txBody>
          <a:bodyPr rtlCol="0">
            <a:normAutofit fontScale="92500" lnSpcReduction="20000"/>
          </a:bodyPr>
          <a:lstStyle/>
          <a:p>
            <a:pPr marL="812800" indent="-812800" fontAlgn="auto">
              <a:spcAft>
                <a:spcPts val="0"/>
              </a:spcAft>
              <a:buFont typeface="Wingdings" pitchFamily="2" charset="2"/>
              <a:buNone/>
              <a:defRPr/>
            </a:pPr>
            <a:r>
              <a:rPr lang="zh-TW" altLang="en-US" dirty="0"/>
              <a:t>壹、近期之</a:t>
            </a:r>
            <a:r>
              <a:rPr lang="zh-TW" altLang="en-US" dirty="0" smtClean="0"/>
              <a:t>食品</a:t>
            </a:r>
            <a:r>
              <a:rPr lang="zh-TW" altLang="en-US" dirty="0"/>
              <a:t>安全事件之處置情形</a:t>
            </a:r>
            <a:endParaRPr lang="en-US" altLang="zh-TW" dirty="0"/>
          </a:p>
          <a:p>
            <a:pPr marL="1257300" lvl="2" indent="-457200" fontAlgn="auto">
              <a:spcAft>
                <a:spcPts val="0"/>
              </a:spcAft>
              <a:buFont typeface="+mj-ea"/>
              <a:buAutoNum type="ea1ChtPeriod"/>
              <a:defRPr/>
            </a:pPr>
            <a:r>
              <a:rPr lang="zh-TW" altLang="en-US" dirty="0"/>
              <a:t>進口美國牛肉含瘦肉精之管理機制及後續辦理</a:t>
            </a:r>
            <a:r>
              <a:rPr lang="zh-TW" altLang="en-US" dirty="0" smtClean="0"/>
              <a:t>情形</a:t>
            </a:r>
            <a:endParaRPr lang="en-US" altLang="zh-TW" dirty="0" smtClean="0"/>
          </a:p>
          <a:p>
            <a:pPr marL="1257300" lvl="2" indent="-457200" fontAlgn="auto">
              <a:spcAft>
                <a:spcPts val="0"/>
              </a:spcAft>
              <a:buFont typeface="+mj-ea"/>
              <a:buAutoNum type="ea1ChtPeriod"/>
              <a:defRPr/>
            </a:pPr>
            <a:r>
              <a:rPr lang="zh-TW" altLang="en-US" dirty="0"/>
              <a:t>大統長基公司油品事件及後續處理</a:t>
            </a:r>
            <a:r>
              <a:rPr lang="zh-TW" altLang="en-US" dirty="0" smtClean="0"/>
              <a:t>情形</a:t>
            </a:r>
            <a:endParaRPr lang="en-US" altLang="zh-TW" dirty="0" smtClean="0"/>
          </a:p>
          <a:p>
            <a:pPr marL="1257300" lvl="2" indent="-457200" fontAlgn="auto">
              <a:spcAft>
                <a:spcPts val="0"/>
              </a:spcAft>
              <a:buFont typeface="+mj-ea"/>
              <a:buAutoNum type="ea1ChtPeriod"/>
              <a:defRPr/>
            </a:pPr>
            <a:r>
              <a:rPr lang="zh-TW" altLang="en-US" dirty="0"/>
              <a:t>基因改造食品</a:t>
            </a:r>
            <a:r>
              <a:rPr lang="zh-TW" altLang="en-US" dirty="0" smtClean="0"/>
              <a:t>管理</a:t>
            </a:r>
            <a:endParaRPr lang="en-US" altLang="zh-TW" dirty="0" smtClean="0"/>
          </a:p>
          <a:p>
            <a:pPr marL="1257300" lvl="2" indent="-457200" fontAlgn="auto">
              <a:spcAft>
                <a:spcPts val="0"/>
              </a:spcAft>
              <a:buFont typeface="+mj-ea"/>
              <a:buAutoNum type="ea1ChtPeriod"/>
              <a:defRPr/>
            </a:pPr>
            <a:r>
              <a:rPr lang="zh-TW" altLang="en-US" dirty="0" smtClean="0"/>
              <a:t>市</a:t>
            </a:r>
            <a:r>
              <a:rPr lang="zh-TW" altLang="en-US" dirty="0"/>
              <a:t>售農產品殘留農藥</a:t>
            </a:r>
            <a:r>
              <a:rPr lang="zh-TW" altLang="en-US" dirty="0" smtClean="0"/>
              <a:t>監測</a:t>
            </a:r>
            <a:endParaRPr lang="en-US" altLang="zh-TW" dirty="0" smtClean="0"/>
          </a:p>
          <a:p>
            <a:pPr marL="1257300" lvl="2" indent="-457200" fontAlgn="auto">
              <a:spcAft>
                <a:spcPts val="0"/>
              </a:spcAft>
              <a:buFont typeface="+mj-ea"/>
              <a:buAutoNum type="ea1ChtPeriod"/>
              <a:defRPr/>
            </a:pPr>
            <a:r>
              <a:rPr lang="zh-TW" altLang="en-US" dirty="0" smtClean="0"/>
              <a:t>「</a:t>
            </a:r>
            <a:r>
              <a:rPr lang="zh-TW" altLang="en-US" dirty="0"/>
              <a:t>威力纖</a:t>
            </a:r>
            <a:r>
              <a:rPr lang="en-US" altLang="zh-TW" dirty="0" smtClean="0"/>
              <a:t>Plus</a:t>
            </a:r>
            <a:r>
              <a:rPr lang="zh-TW" altLang="en-US" dirty="0" smtClean="0"/>
              <a:t>」</a:t>
            </a:r>
            <a:r>
              <a:rPr lang="zh-TW" altLang="en-US" dirty="0"/>
              <a:t>添加偽禁藥</a:t>
            </a:r>
            <a:r>
              <a:rPr lang="en-US" altLang="zh-TW" dirty="0" err="1"/>
              <a:t>Cetilistat</a:t>
            </a:r>
            <a:endParaRPr lang="zh-TW" altLang="en-US" dirty="0"/>
          </a:p>
          <a:p>
            <a:pPr marL="812800" indent="-812800" fontAlgn="auto">
              <a:spcAft>
                <a:spcPts val="0"/>
              </a:spcAft>
              <a:buFont typeface="Wingdings" pitchFamily="2" charset="2"/>
              <a:buNone/>
              <a:defRPr/>
            </a:pPr>
            <a:r>
              <a:rPr lang="zh-TW" altLang="en-US" dirty="0" smtClean="0"/>
              <a:t>貳、食品衛生管理法修法方向及相關子法規實施期程及辦法</a:t>
            </a:r>
            <a:endParaRPr lang="en-US" altLang="zh-TW" dirty="0" smtClean="0"/>
          </a:p>
          <a:p>
            <a:pPr marL="812800" indent="-812800" fontAlgn="auto">
              <a:spcAft>
                <a:spcPts val="0"/>
              </a:spcAft>
              <a:buFont typeface="Wingdings" pitchFamily="2" charset="2"/>
              <a:buNone/>
              <a:defRPr/>
            </a:pPr>
            <a:r>
              <a:rPr lang="zh-TW" altLang="en-US" dirty="0" smtClean="0"/>
              <a:t>參、油品內棉酚殘留、調合油內混摻油品比例及成分之檢驗方法</a:t>
            </a:r>
            <a:endParaRPr lang="en-US" altLang="zh-TW" dirty="0" smtClean="0"/>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7AF21BEA-C6A4-4163-A683-A167835BD8F5}" type="slidenum">
              <a:rPr lang="zh-TW" altLang="en-US"/>
              <a:pPr>
                <a:defRPr/>
              </a:pPr>
              <a:t>2</a:t>
            </a:fld>
            <a:endParaRPr lang="zh-TW" altLang="en-US"/>
          </a:p>
        </p:txBody>
      </p:sp>
      <p:sp>
        <p:nvSpPr>
          <p:cNvPr id="15364" name="內容版面配置區 2"/>
          <p:cNvSpPr txBox="1">
            <a:spLocks/>
          </p:cNvSpPr>
          <p:nvPr/>
        </p:nvSpPr>
        <p:spPr bwMode="auto">
          <a:xfrm>
            <a:off x="755650" y="3860800"/>
            <a:ext cx="8229600" cy="4525963"/>
          </a:xfrm>
          <a:prstGeom prst="rect">
            <a:avLst/>
          </a:prstGeom>
          <a:noFill/>
          <a:ln w="9525">
            <a:noFill/>
            <a:miter lim="800000"/>
            <a:headEnd/>
            <a:tailEnd/>
          </a:ln>
        </p:spPr>
        <p:txBody>
          <a:bodyPr/>
          <a:lstStyle/>
          <a:p>
            <a:pPr>
              <a:spcBef>
                <a:spcPct val="20000"/>
              </a:spcBef>
              <a:buFont typeface="Arial" charset="0"/>
              <a:buNone/>
            </a:pPr>
            <a:r>
              <a:rPr kumimoji="0" lang="zh-TW" altLang="en-US" sz="3200" b="1">
                <a:latin typeface="Constantia" pitchFamily="18" charset="0"/>
                <a:ea typeface="標楷體" pitchFamily="65" charset="-120"/>
              </a:rPr>
              <a:t/>
            </a:r>
            <a:br>
              <a:rPr kumimoji="0" lang="zh-TW" altLang="en-US" sz="3200" b="1">
                <a:latin typeface="Constantia" pitchFamily="18" charset="0"/>
                <a:ea typeface="標楷體" pitchFamily="65" charset="-120"/>
              </a:rPr>
            </a:br>
            <a:endParaRPr kumimoji="0" lang="zh-TW" altLang="en-US" sz="3200" b="1">
              <a:latin typeface="Constantia" pitchFamily="18" charset="0"/>
              <a:ea typeface="標楷體" pitchFamily="65"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標題 5"/>
          <p:cNvSpPr>
            <a:spLocks noGrp="1"/>
          </p:cNvSpPr>
          <p:nvPr>
            <p:ph type="ctrTitle"/>
          </p:nvPr>
        </p:nvSpPr>
        <p:spPr>
          <a:xfrm>
            <a:off x="685800" y="1412875"/>
            <a:ext cx="7772400" cy="2376488"/>
          </a:xfrm>
        </p:spPr>
        <p:txBody>
          <a:bodyPr/>
          <a:lstStyle/>
          <a:p>
            <a:pPr marL="1169988" indent="-1169988" algn="l"/>
            <a:r>
              <a:rPr lang="zh-TW" altLang="en-US" smtClean="0"/>
              <a:t>壹、近期之食品安全事件之處置情形</a:t>
            </a:r>
          </a:p>
        </p:txBody>
      </p:sp>
      <p:sp>
        <p:nvSpPr>
          <p:cNvPr id="7" name="副標題 6"/>
          <p:cNvSpPr>
            <a:spLocks noGrp="1"/>
          </p:cNvSpPr>
          <p:nvPr>
            <p:ph type="subTitle" idx="1"/>
          </p:nvPr>
        </p:nvSpPr>
        <p:spPr/>
        <p:txBody>
          <a:bodyPr rtlCol="0">
            <a:normAutofit/>
          </a:bodyPr>
          <a:lstStyle/>
          <a:p>
            <a:pPr fontAlgn="auto">
              <a:spcAft>
                <a:spcPts val="0"/>
              </a:spcAft>
              <a:defRPr/>
            </a:pPr>
            <a:endParaRPr lang="zh-TW" altLang="en-US"/>
          </a:p>
        </p:txBody>
      </p:sp>
      <p:sp>
        <p:nvSpPr>
          <p:cNvPr id="8" name="投影片編號版面配置區 7"/>
          <p:cNvSpPr>
            <a:spLocks noGrp="1"/>
          </p:cNvSpPr>
          <p:nvPr>
            <p:ph type="sldNum" sz="quarter" idx="12"/>
          </p:nvPr>
        </p:nvSpPr>
        <p:spPr/>
        <p:txBody>
          <a:bodyPr/>
          <a:lstStyle/>
          <a:p>
            <a:pPr>
              <a:defRPr/>
            </a:pPr>
            <a:fld id="{12F5F692-F51F-47D9-9B2D-5A93DCB76A52}" type="slidenum">
              <a:rPr lang="zh-TW" altLang="en-US"/>
              <a:pPr>
                <a:defRPr/>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標題 1"/>
          <p:cNvSpPr>
            <a:spLocks noGrp="1"/>
          </p:cNvSpPr>
          <p:nvPr>
            <p:ph type="ctrTitle"/>
          </p:nvPr>
        </p:nvSpPr>
        <p:spPr/>
        <p:txBody>
          <a:bodyPr/>
          <a:lstStyle/>
          <a:p>
            <a:r>
              <a:rPr lang="zh-TW" altLang="en-US" smtClean="0"/>
              <a:t>一、進口美國牛肉含瘦肉精之管理機制及後續辦理情形</a:t>
            </a:r>
          </a:p>
        </p:txBody>
      </p:sp>
      <p:sp>
        <p:nvSpPr>
          <p:cNvPr id="3" name="副標題 2"/>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2D7CB6E2-E4C9-4AD7-A120-06918746C0D3}" type="slidenum">
              <a:rPr lang="zh-TW" altLang="en-US"/>
              <a:pPr>
                <a:defRPr/>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normAutofit fontScale="90000"/>
          </a:bodyPr>
          <a:lstStyle/>
          <a:p>
            <a:pPr fontAlgn="auto">
              <a:spcAft>
                <a:spcPts val="0"/>
              </a:spcAft>
              <a:defRPr/>
            </a:pPr>
            <a:r>
              <a:rPr lang="zh-TW" altLang="en-US" dirty="0"/>
              <a:t>媒體報導美國牛肉檢出齊帕特羅</a:t>
            </a:r>
            <a:r>
              <a:rPr lang="en-US" altLang="zh-TW" dirty="0"/>
              <a:t>(</a:t>
            </a:r>
            <a:r>
              <a:rPr lang="en-US" altLang="zh-TW" dirty="0" err="1"/>
              <a:t>Zilpaterol</a:t>
            </a:r>
            <a:r>
              <a:rPr lang="en-US" altLang="zh-TW" dirty="0"/>
              <a:t>)</a:t>
            </a:r>
            <a:r>
              <a:rPr lang="zh-TW" altLang="en-US" dirty="0"/>
              <a:t>事件</a:t>
            </a:r>
          </a:p>
        </p:txBody>
      </p:sp>
      <p:sp>
        <p:nvSpPr>
          <p:cNvPr id="3" name="內容版面配置區 2"/>
          <p:cNvSpPr>
            <a:spLocks noGrp="1"/>
          </p:cNvSpPr>
          <p:nvPr>
            <p:ph idx="1"/>
          </p:nvPr>
        </p:nvSpPr>
        <p:spPr/>
        <p:txBody>
          <a:bodyPr rtlCol="0">
            <a:normAutofit/>
          </a:bodyPr>
          <a:lstStyle/>
          <a:p>
            <a:pPr fontAlgn="auto">
              <a:spcAft>
                <a:spcPts val="0"/>
              </a:spcAft>
              <a:defRPr/>
            </a:pPr>
            <a:r>
              <a:rPr lang="zh-TW" altLang="en-US" dirty="0"/>
              <a:t>桃園縣衛生局對轄內餐廳百貨公司大賣場抽驗食材，其中</a:t>
            </a:r>
            <a:r>
              <a:rPr lang="en-US" altLang="zh-TW" dirty="0"/>
              <a:t>1</a:t>
            </a:r>
            <a:r>
              <a:rPr lang="zh-TW" altLang="en-US" dirty="0"/>
              <a:t>件美國牛肉檢出齊帕特羅</a:t>
            </a:r>
            <a:r>
              <a:rPr lang="en-US" altLang="zh-TW" dirty="0"/>
              <a:t>0.5 ppb</a:t>
            </a:r>
            <a:r>
              <a:rPr lang="zh-TW" altLang="en-US" dirty="0"/>
              <a:t>之媒體報導，經追查其來源係為美福國際股份有限公司。</a:t>
            </a:r>
          </a:p>
          <a:p>
            <a:pPr fontAlgn="auto">
              <a:spcAft>
                <a:spcPts val="0"/>
              </a:spcAft>
              <a:defRPr/>
            </a:pPr>
            <a:r>
              <a:rPr lang="zh-TW" altLang="en-US" dirty="0" smtClean="0"/>
              <a:t>食藥署業</a:t>
            </a:r>
            <a:r>
              <a:rPr lang="zh-TW" altLang="en-US" dirty="0"/>
              <a:t>依輸入食品及相關產品查驗辦法，對美福公司自相同製造廠輸入之相同牛肉產品，提高邊境抽驗機率最高至</a:t>
            </a:r>
            <a:r>
              <a:rPr lang="en-US" altLang="zh-TW" dirty="0"/>
              <a:t>100%</a:t>
            </a:r>
            <a:r>
              <a:rPr lang="zh-TW" altLang="en-US" dirty="0"/>
              <a:t>，並加強市售牛肉產品之稽查</a:t>
            </a:r>
            <a:r>
              <a:rPr lang="zh-TW" altLang="en-US" dirty="0" smtClean="0"/>
              <a:t>抽驗。</a:t>
            </a:r>
            <a:endParaRPr lang="zh-TW" altLang="en-US" dirty="0"/>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DE26CB7A-77A8-4AFC-9E12-7E93F93D4D17}" type="slidenum">
              <a:rPr lang="zh-TW" altLang="en-US"/>
              <a:pPr>
                <a:defRPr/>
              </a:pPr>
              <a:t>5</a:t>
            </a:fld>
            <a:endParaRPr lang="zh-TW"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投影片編號版面配置區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2F4AD4-74B6-4C67-8F81-77789D35E423}" type="slidenum">
              <a:rPr kumimoji="1" lang="en-US" altLang="zh-TW">
                <a:solidFill>
                  <a:schemeClr val="tx1"/>
                </a:solidFill>
                <a:latin typeface="Arial" charset="0"/>
                <a:ea typeface="新細明體" charset="-120"/>
              </a:rPr>
              <a:pPr fontAlgn="base">
                <a:spcBef>
                  <a:spcPct val="0"/>
                </a:spcBef>
                <a:spcAft>
                  <a:spcPct val="0"/>
                </a:spcAft>
              </a:pPr>
              <a:t>6</a:t>
            </a:fld>
            <a:endParaRPr kumimoji="1" lang="en-US" altLang="zh-TW">
              <a:solidFill>
                <a:schemeClr val="tx1"/>
              </a:solidFill>
              <a:latin typeface="Arial" charset="0"/>
              <a:ea typeface="新細明體" charset="-120"/>
            </a:endParaRPr>
          </a:p>
        </p:txBody>
      </p:sp>
      <p:sp>
        <p:nvSpPr>
          <p:cNvPr id="13315" name="Rectangle 4"/>
          <p:cNvSpPr>
            <a:spLocks noChangeArrowheads="1"/>
          </p:cNvSpPr>
          <p:nvPr/>
        </p:nvSpPr>
        <p:spPr bwMode="auto">
          <a:xfrm>
            <a:off x="3709988" y="44450"/>
            <a:ext cx="1724025" cy="708025"/>
          </a:xfrm>
          <a:prstGeom prst="rect">
            <a:avLst/>
          </a:prstGeom>
          <a:noFill/>
          <a:ln>
            <a:noFill/>
          </a:ln>
          <a:extLst>
            <a:ext uri="{909E8E84-426E-40DD-AFC4-6F175D3DCCD1}"/>
            <a:ext uri="{91240B29-F687-4F45-9708-019B960494DF}"/>
          </a:extLst>
        </p:spPr>
        <p:txBody>
          <a:bodyPr wrap="non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fontAlgn="auto" hangingPunct="1">
              <a:spcAft>
                <a:spcPts val="0"/>
              </a:spcAft>
              <a:defRPr/>
            </a:pPr>
            <a:r>
              <a:rPr lang="en-US" altLang="zh-TW" sz="4000" b="1" dirty="0">
                <a:solidFill>
                  <a:srgbClr val="0000CC"/>
                </a:solidFill>
                <a:latin typeface="Times New Roman" pitchFamily="18" charset="0"/>
                <a:ea typeface="標楷體" pitchFamily="65" charset="-120"/>
                <a:cs typeface="+mj-cs"/>
              </a:rPr>
              <a:t>3</a:t>
            </a:r>
            <a:r>
              <a:rPr lang="zh-TW" altLang="en-US" sz="4000" b="1" dirty="0">
                <a:solidFill>
                  <a:srgbClr val="0000CC"/>
                </a:solidFill>
                <a:latin typeface="Times New Roman" pitchFamily="18" charset="0"/>
                <a:ea typeface="標楷體" pitchFamily="65" charset="-120"/>
                <a:cs typeface="+mj-cs"/>
              </a:rPr>
              <a:t>管</a:t>
            </a:r>
            <a:r>
              <a:rPr lang="en-US" altLang="zh-TW" sz="4000" b="1" dirty="0">
                <a:solidFill>
                  <a:srgbClr val="0000CC"/>
                </a:solidFill>
                <a:latin typeface="Times New Roman" pitchFamily="18" charset="0"/>
                <a:ea typeface="標楷體" pitchFamily="65" charset="-120"/>
                <a:cs typeface="+mj-cs"/>
              </a:rPr>
              <a:t>5</a:t>
            </a:r>
            <a:r>
              <a:rPr lang="zh-TW" altLang="en-US" sz="4000" b="1" dirty="0">
                <a:solidFill>
                  <a:srgbClr val="0000CC"/>
                </a:solidFill>
                <a:latin typeface="Times New Roman" pitchFamily="18" charset="0"/>
                <a:ea typeface="標楷體" pitchFamily="65" charset="-120"/>
                <a:cs typeface="+mj-cs"/>
              </a:rPr>
              <a:t>卡</a:t>
            </a:r>
          </a:p>
        </p:txBody>
      </p:sp>
      <p:grpSp>
        <p:nvGrpSpPr>
          <p:cNvPr id="19459" name="Group 13"/>
          <p:cNvGrpSpPr>
            <a:grpSpLocks/>
          </p:cNvGrpSpPr>
          <p:nvPr/>
        </p:nvGrpSpPr>
        <p:grpSpPr bwMode="auto">
          <a:xfrm>
            <a:off x="3563938" y="909638"/>
            <a:ext cx="1944687" cy="790575"/>
            <a:chOff x="2245" y="709"/>
            <a:chExt cx="1315" cy="544"/>
          </a:xfrm>
        </p:grpSpPr>
        <p:sp>
          <p:nvSpPr>
            <p:cNvPr id="19470" name="AutoShape 8"/>
            <p:cNvSpPr>
              <a:spLocks noChangeArrowheads="1"/>
            </p:cNvSpPr>
            <p:nvPr/>
          </p:nvSpPr>
          <p:spPr bwMode="auto">
            <a:xfrm>
              <a:off x="2245" y="709"/>
              <a:ext cx="1315" cy="544"/>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19471" name="Text Box 5"/>
            <p:cNvSpPr txBox="1">
              <a:spLocks noChangeArrowheads="1"/>
            </p:cNvSpPr>
            <p:nvPr/>
          </p:nvSpPr>
          <p:spPr bwMode="auto">
            <a:xfrm>
              <a:off x="2364" y="760"/>
              <a:ext cx="1155" cy="483"/>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源頭</a:t>
              </a:r>
            </a:p>
          </p:txBody>
        </p:sp>
      </p:grpSp>
      <p:grpSp>
        <p:nvGrpSpPr>
          <p:cNvPr id="19460" name="Group 12"/>
          <p:cNvGrpSpPr>
            <a:grpSpLocks/>
          </p:cNvGrpSpPr>
          <p:nvPr/>
        </p:nvGrpSpPr>
        <p:grpSpPr bwMode="auto">
          <a:xfrm>
            <a:off x="1476375" y="2276475"/>
            <a:ext cx="1927225" cy="795338"/>
            <a:chOff x="1429" y="1616"/>
            <a:chExt cx="1315" cy="544"/>
          </a:xfrm>
        </p:grpSpPr>
        <p:sp>
          <p:nvSpPr>
            <p:cNvPr id="19468" name="AutoShape 9"/>
            <p:cNvSpPr>
              <a:spLocks noChangeArrowheads="1"/>
            </p:cNvSpPr>
            <p:nvPr/>
          </p:nvSpPr>
          <p:spPr bwMode="auto">
            <a:xfrm>
              <a:off x="1429" y="1616"/>
              <a:ext cx="1315" cy="544"/>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19469" name="Text Box 6"/>
            <p:cNvSpPr txBox="1">
              <a:spLocks noChangeArrowheads="1"/>
            </p:cNvSpPr>
            <p:nvPr/>
          </p:nvSpPr>
          <p:spPr bwMode="auto">
            <a:xfrm>
              <a:off x="1548" y="1668"/>
              <a:ext cx="1166" cy="480"/>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邊境</a:t>
              </a:r>
            </a:p>
          </p:txBody>
        </p:sp>
      </p:grpSp>
      <p:grpSp>
        <p:nvGrpSpPr>
          <p:cNvPr id="19461" name="Group 14"/>
          <p:cNvGrpSpPr>
            <a:grpSpLocks/>
          </p:cNvGrpSpPr>
          <p:nvPr/>
        </p:nvGrpSpPr>
        <p:grpSpPr bwMode="auto">
          <a:xfrm>
            <a:off x="5580063" y="2276475"/>
            <a:ext cx="1944687" cy="792163"/>
            <a:chOff x="3152" y="1616"/>
            <a:chExt cx="1315" cy="544"/>
          </a:xfrm>
        </p:grpSpPr>
        <p:sp>
          <p:nvSpPr>
            <p:cNvPr id="19466" name="AutoShape 10"/>
            <p:cNvSpPr>
              <a:spLocks noChangeArrowheads="1"/>
            </p:cNvSpPr>
            <p:nvPr/>
          </p:nvSpPr>
          <p:spPr bwMode="auto">
            <a:xfrm>
              <a:off x="3152" y="1616"/>
              <a:ext cx="1315" cy="544"/>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19467" name="Text Box 7"/>
            <p:cNvSpPr txBox="1">
              <a:spLocks noChangeArrowheads="1"/>
            </p:cNvSpPr>
            <p:nvPr/>
          </p:nvSpPr>
          <p:spPr bwMode="auto">
            <a:xfrm>
              <a:off x="3271" y="1667"/>
              <a:ext cx="1155" cy="482"/>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市場</a:t>
              </a:r>
            </a:p>
          </p:txBody>
        </p:sp>
      </p:grpSp>
      <p:sp>
        <p:nvSpPr>
          <p:cNvPr id="19462" name="AutoShape 17"/>
          <p:cNvSpPr>
            <a:spLocks noChangeArrowheads="1"/>
          </p:cNvSpPr>
          <p:nvPr/>
        </p:nvSpPr>
        <p:spPr bwMode="auto">
          <a:xfrm>
            <a:off x="3708400" y="2349500"/>
            <a:ext cx="1655763" cy="503238"/>
          </a:xfrm>
          <a:prstGeom prst="leftRightArrow">
            <a:avLst>
              <a:gd name="adj1" fmla="val 50000"/>
              <a:gd name="adj2" fmla="val 65804"/>
            </a:avLst>
          </a:prstGeom>
          <a:solidFill>
            <a:srgbClr val="FF0066"/>
          </a:solidFill>
          <a:ln w="9525" algn="ctr">
            <a:solidFill>
              <a:srgbClr val="FF0066"/>
            </a:solidFill>
            <a:miter lim="800000"/>
            <a:headEnd/>
            <a:tailEnd/>
          </a:ln>
        </p:spPr>
        <p:txBody>
          <a:bodyPr wrap="none" anchor="ctr"/>
          <a:lstStyle/>
          <a:p>
            <a:endParaRPr lang="zh-TW" altLang="en-US"/>
          </a:p>
        </p:txBody>
      </p:sp>
      <p:sp>
        <p:nvSpPr>
          <p:cNvPr id="19463" name="AutoShape 18"/>
          <p:cNvSpPr>
            <a:spLocks noChangeArrowheads="1"/>
          </p:cNvSpPr>
          <p:nvPr/>
        </p:nvSpPr>
        <p:spPr bwMode="auto">
          <a:xfrm rot="-2801412">
            <a:off x="2450306" y="1447007"/>
            <a:ext cx="1039813" cy="539750"/>
          </a:xfrm>
          <a:prstGeom prst="leftRightArrow">
            <a:avLst>
              <a:gd name="adj1" fmla="val 50000"/>
              <a:gd name="adj2" fmla="val 38529"/>
            </a:avLst>
          </a:prstGeom>
          <a:solidFill>
            <a:srgbClr val="FF0066"/>
          </a:solidFill>
          <a:ln w="9525" algn="ctr">
            <a:solidFill>
              <a:srgbClr val="FF0066"/>
            </a:solidFill>
            <a:miter lim="800000"/>
            <a:headEnd/>
            <a:tailEnd/>
          </a:ln>
        </p:spPr>
        <p:txBody>
          <a:bodyPr wrap="none" anchor="ctr"/>
          <a:lstStyle/>
          <a:p>
            <a:endParaRPr lang="zh-TW" altLang="en-US"/>
          </a:p>
        </p:txBody>
      </p:sp>
      <p:sp>
        <p:nvSpPr>
          <p:cNvPr id="19464" name="AutoShape 19"/>
          <p:cNvSpPr>
            <a:spLocks noChangeArrowheads="1"/>
          </p:cNvSpPr>
          <p:nvPr/>
        </p:nvSpPr>
        <p:spPr bwMode="auto">
          <a:xfrm rot="2801412" flipH="1">
            <a:off x="5545931" y="1447007"/>
            <a:ext cx="1039813" cy="539750"/>
          </a:xfrm>
          <a:prstGeom prst="leftRightArrow">
            <a:avLst>
              <a:gd name="adj1" fmla="val 50000"/>
              <a:gd name="adj2" fmla="val 38529"/>
            </a:avLst>
          </a:prstGeom>
          <a:solidFill>
            <a:srgbClr val="FF0066"/>
          </a:solidFill>
          <a:ln w="9525" algn="ctr">
            <a:solidFill>
              <a:srgbClr val="FF0066"/>
            </a:solidFill>
            <a:miter lim="800000"/>
            <a:headEnd/>
            <a:tailEnd/>
          </a:ln>
        </p:spPr>
        <p:txBody>
          <a:bodyPr wrap="none" anchor="ctr"/>
          <a:lstStyle/>
          <a:p>
            <a:endParaRPr lang="zh-TW" altLang="en-US"/>
          </a:p>
        </p:txBody>
      </p:sp>
      <p:sp>
        <p:nvSpPr>
          <p:cNvPr id="19465" name="Rectangle 21"/>
          <p:cNvSpPr>
            <a:spLocks noChangeArrowheads="1"/>
          </p:cNvSpPr>
          <p:nvPr/>
        </p:nvSpPr>
        <p:spPr bwMode="auto">
          <a:xfrm>
            <a:off x="2324100" y="3140075"/>
            <a:ext cx="4984750" cy="3386138"/>
          </a:xfrm>
          <a:prstGeom prst="rect">
            <a:avLst/>
          </a:prstGeom>
          <a:noFill/>
          <a:ln w="9525">
            <a:noFill/>
            <a:miter lim="800000"/>
            <a:headEnd/>
            <a:tailEnd/>
          </a:ln>
        </p:spPr>
        <p:txBody>
          <a:bodyPr wrap="none" anchor="ctr">
            <a:spAutoFit/>
          </a:bodyPr>
          <a:lstStyle/>
          <a:p>
            <a:pPr>
              <a:lnSpc>
                <a:spcPct val="120000"/>
              </a:lnSpc>
            </a:pPr>
            <a:r>
              <a:rPr lang="zh-TW" altLang="en-US" sz="3600" b="1">
                <a:solidFill>
                  <a:srgbClr val="FF0066"/>
                </a:solidFill>
                <a:latin typeface="標楷體" pitchFamily="65" charset="-120"/>
                <a:ea typeface="標楷體" pitchFamily="65" charset="-120"/>
              </a:rPr>
              <a:t>核</a:t>
            </a:r>
            <a:r>
              <a:rPr lang="zh-TW" altLang="en-US" sz="3600" b="1">
                <a:latin typeface="標楷體" pitchFamily="65" charset="-120"/>
                <a:ea typeface="標楷體" pitchFamily="65" charset="-120"/>
              </a:rPr>
              <a:t>   核對證明文件</a:t>
            </a:r>
          </a:p>
          <a:p>
            <a:pPr>
              <a:lnSpc>
                <a:spcPct val="120000"/>
              </a:lnSpc>
            </a:pPr>
            <a:r>
              <a:rPr lang="zh-TW" altLang="en-US" sz="3600" b="1">
                <a:solidFill>
                  <a:srgbClr val="FF0066"/>
                </a:solidFill>
                <a:latin typeface="標楷體" pitchFamily="65" charset="-120"/>
                <a:ea typeface="標楷體" pitchFamily="65" charset="-120"/>
              </a:rPr>
              <a:t>標</a:t>
            </a:r>
            <a:r>
              <a:rPr lang="zh-TW" altLang="en-US" sz="3600" b="1">
                <a:latin typeface="標楷體" pitchFamily="65" charset="-120"/>
                <a:ea typeface="標楷體" pitchFamily="65" charset="-120"/>
              </a:rPr>
              <a:t>   明確標示產品資訊</a:t>
            </a:r>
          </a:p>
          <a:p>
            <a:pPr>
              <a:lnSpc>
                <a:spcPct val="120000"/>
              </a:lnSpc>
            </a:pPr>
            <a:r>
              <a:rPr lang="zh-TW" altLang="en-US" sz="3600" b="1">
                <a:solidFill>
                  <a:srgbClr val="FF0066"/>
                </a:solidFill>
                <a:latin typeface="標楷體" pitchFamily="65" charset="-120"/>
                <a:ea typeface="標楷體" pitchFamily="65" charset="-120"/>
              </a:rPr>
              <a:t>開 </a:t>
            </a:r>
            <a:r>
              <a:rPr lang="zh-TW" altLang="en-US" sz="3600" b="1">
                <a:latin typeface="標楷體" pitchFamily="65" charset="-120"/>
                <a:ea typeface="標楷體" pitchFamily="65" charset="-120"/>
              </a:rPr>
              <a:t>  嚴密開箱檢查</a:t>
            </a:r>
          </a:p>
          <a:p>
            <a:pPr>
              <a:lnSpc>
                <a:spcPct val="120000"/>
              </a:lnSpc>
            </a:pPr>
            <a:r>
              <a:rPr lang="zh-TW" altLang="en-US" sz="3600" b="1">
                <a:solidFill>
                  <a:srgbClr val="FF0066"/>
                </a:solidFill>
                <a:latin typeface="標楷體" pitchFamily="65" charset="-120"/>
                <a:ea typeface="標楷體" pitchFamily="65" charset="-120"/>
              </a:rPr>
              <a:t>驗 </a:t>
            </a:r>
            <a:r>
              <a:rPr lang="zh-TW" altLang="en-US" sz="3600" b="1">
                <a:latin typeface="標楷體" pitchFamily="65" charset="-120"/>
                <a:ea typeface="標楷體" pitchFamily="65" charset="-120"/>
              </a:rPr>
              <a:t>  食品安全檢驗</a:t>
            </a:r>
          </a:p>
          <a:p>
            <a:pPr>
              <a:lnSpc>
                <a:spcPct val="120000"/>
              </a:lnSpc>
            </a:pPr>
            <a:r>
              <a:rPr lang="zh-TW" altLang="en-US" sz="3600" b="1">
                <a:solidFill>
                  <a:srgbClr val="FF0066"/>
                </a:solidFill>
                <a:latin typeface="標楷體" pitchFamily="65" charset="-120"/>
                <a:ea typeface="標楷體" pitchFamily="65" charset="-120"/>
              </a:rPr>
              <a:t>查</a:t>
            </a:r>
            <a:r>
              <a:rPr lang="zh-TW" altLang="en-US" sz="3600" b="1">
                <a:latin typeface="標楷體" pitchFamily="65" charset="-120"/>
                <a:ea typeface="標楷體" pitchFamily="65" charset="-120"/>
              </a:rPr>
              <a:t>   資訊即時查明</a:t>
            </a:r>
            <a:r>
              <a:rPr lang="zh-TW" altLang="en-US" sz="3600">
                <a:latin typeface="標楷體" pitchFamily="65" charset="-120"/>
                <a:ea typeface="標楷體" pitchFamily="65" charset="-120"/>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AutoShape 10"/>
          <p:cNvSpPr>
            <a:spLocks noChangeArrowheads="1"/>
          </p:cNvSpPr>
          <p:nvPr/>
        </p:nvSpPr>
        <p:spPr bwMode="auto">
          <a:xfrm>
            <a:off x="1042988" y="1135063"/>
            <a:ext cx="1944687" cy="790575"/>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20482" name="Text Box 11"/>
          <p:cNvSpPr txBox="1">
            <a:spLocks noChangeArrowheads="1"/>
          </p:cNvSpPr>
          <p:nvPr/>
        </p:nvSpPr>
        <p:spPr bwMode="auto">
          <a:xfrm>
            <a:off x="1063625" y="1141413"/>
            <a:ext cx="1708150" cy="701675"/>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源頭</a:t>
            </a:r>
          </a:p>
        </p:txBody>
      </p:sp>
      <p:sp>
        <p:nvSpPr>
          <p:cNvPr id="20483" name="AutoShape 10"/>
          <p:cNvSpPr>
            <a:spLocks noChangeArrowheads="1"/>
          </p:cNvSpPr>
          <p:nvPr/>
        </p:nvSpPr>
        <p:spPr bwMode="auto">
          <a:xfrm>
            <a:off x="3132138" y="1138238"/>
            <a:ext cx="5040312" cy="790575"/>
          </a:xfrm>
          <a:prstGeom prst="roundRect">
            <a:avLst>
              <a:gd name="adj" fmla="val 16667"/>
            </a:avLst>
          </a:prstGeom>
          <a:solidFill>
            <a:srgbClr val="CCFF33"/>
          </a:solidFill>
          <a:ln w="9525">
            <a:solidFill>
              <a:schemeClr val="tx1"/>
            </a:solidFill>
            <a:round/>
            <a:headEnd/>
            <a:tailEnd/>
          </a:ln>
        </p:spPr>
        <p:txBody>
          <a:bodyPr wrap="none" anchor="ctr"/>
          <a:lstStyle/>
          <a:p>
            <a:endParaRPr lang="zh-TW" altLang="en-US"/>
          </a:p>
        </p:txBody>
      </p:sp>
      <p:sp>
        <p:nvSpPr>
          <p:cNvPr id="20484" name="矩形 1"/>
          <p:cNvSpPr>
            <a:spLocks noChangeArrowheads="1"/>
          </p:cNvSpPr>
          <p:nvPr/>
        </p:nvSpPr>
        <p:spPr bwMode="auto">
          <a:xfrm>
            <a:off x="3203575" y="1125538"/>
            <a:ext cx="5040313" cy="822325"/>
          </a:xfrm>
          <a:prstGeom prst="rect">
            <a:avLst/>
          </a:prstGeom>
          <a:noFill/>
          <a:ln w="9525">
            <a:noFill/>
            <a:miter lim="800000"/>
            <a:headEnd/>
            <a:tailEnd/>
          </a:ln>
        </p:spPr>
        <p:txBody>
          <a:bodyPr>
            <a:spAutoFit/>
          </a:bodyPr>
          <a:lstStyle/>
          <a:p>
            <a:r>
              <a:rPr lang="zh-TW" altLang="en-US" sz="2400">
                <a:latin typeface="Times New Roman" pitchFamily="18" charset="0"/>
                <a:ea typeface="標楷體" pitchFamily="65" charset="-120"/>
              </a:rPr>
              <a:t>確認其輸台牛肉產品之食品安全措施符合我國要求</a:t>
            </a:r>
            <a:endParaRPr lang="zh-TW" altLang="en-US" sz="2400"/>
          </a:p>
        </p:txBody>
      </p:sp>
      <p:sp>
        <p:nvSpPr>
          <p:cNvPr id="20485" name="文字方塊 1"/>
          <p:cNvSpPr txBox="1">
            <a:spLocks noChangeArrowheads="1"/>
          </p:cNvSpPr>
          <p:nvPr/>
        </p:nvSpPr>
        <p:spPr bwMode="auto">
          <a:xfrm>
            <a:off x="1044575" y="2132013"/>
            <a:ext cx="8096250" cy="523875"/>
          </a:xfrm>
          <a:prstGeom prst="rect">
            <a:avLst/>
          </a:prstGeom>
          <a:noFill/>
          <a:ln w="9525">
            <a:noFill/>
            <a:miter lim="800000"/>
            <a:headEnd/>
            <a:tailEnd/>
          </a:ln>
        </p:spPr>
        <p:txBody>
          <a:bodyPr wrap="none">
            <a:spAutoFit/>
          </a:bodyPr>
          <a:lstStyle/>
          <a:p>
            <a:r>
              <a:rPr kumimoji="0" lang="en-US" altLang="zh-TW" sz="2800">
                <a:latin typeface="標楷體" pitchFamily="65" charset="-120"/>
                <a:ea typeface="標楷體" pitchFamily="65" charset="-120"/>
              </a:rPr>
              <a:t>99</a:t>
            </a:r>
            <a:r>
              <a:rPr kumimoji="0" lang="zh-TW" altLang="zh-TW" sz="2800">
                <a:latin typeface="標楷體" pitchFamily="65" charset="-120"/>
                <a:ea typeface="標楷體" pitchFamily="65" charset="-120"/>
              </a:rPr>
              <a:t>年迄今赴美實地查核輸臺牛肉工廠共計</a:t>
            </a:r>
            <a:r>
              <a:rPr kumimoji="0" lang="en-US" altLang="zh-TW" sz="2800">
                <a:latin typeface="標楷體" pitchFamily="65" charset="-120"/>
                <a:ea typeface="標楷體" pitchFamily="65" charset="-120"/>
              </a:rPr>
              <a:t>13</a:t>
            </a:r>
            <a:r>
              <a:rPr kumimoji="0" lang="zh-TW" altLang="zh-TW" sz="2800">
                <a:latin typeface="標楷體" pitchFamily="65" charset="-120"/>
                <a:ea typeface="標楷體" pitchFamily="65" charset="-120"/>
              </a:rPr>
              <a:t>家次。</a:t>
            </a:r>
            <a:endParaRPr kumimoji="0" lang="zh-TW" altLang="en-US" sz="2800">
              <a:latin typeface="標楷體" pitchFamily="65" charset="-120"/>
              <a:ea typeface="標楷體" pitchFamily="65" charset="-120"/>
            </a:endParaRPr>
          </a:p>
        </p:txBody>
      </p:sp>
      <p:grpSp>
        <p:nvGrpSpPr>
          <p:cNvPr id="20486" name="Group 8"/>
          <p:cNvGrpSpPr>
            <a:grpSpLocks/>
          </p:cNvGrpSpPr>
          <p:nvPr/>
        </p:nvGrpSpPr>
        <p:grpSpPr bwMode="auto">
          <a:xfrm>
            <a:off x="1060450" y="2921000"/>
            <a:ext cx="1927225" cy="795338"/>
            <a:chOff x="2273" y="845"/>
            <a:chExt cx="1214" cy="501"/>
          </a:xfrm>
        </p:grpSpPr>
        <p:sp>
          <p:nvSpPr>
            <p:cNvPr id="20492" name="AutoShape 6"/>
            <p:cNvSpPr>
              <a:spLocks noChangeArrowheads="1"/>
            </p:cNvSpPr>
            <p:nvPr/>
          </p:nvSpPr>
          <p:spPr bwMode="auto">
            <a:xfrm>
              <a:off x="2273" y="845"/>
              <a:ext cx="1214" cy="501"/>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20493" name="Text Box 7"/>
            <p:cNvSpPr txBox="1">
              <a:spLocks noChangeArrowheads="1"/>
            </p:cNvSpPr>
            <p:nvPr/>
          </p:nvSpPr>
          <p:spPr bwMode="auto">
            <a:xfrm>
              <a:off x="2342" y="875"/>
              <a:ext cx="1076" cy="442"/>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邊境</a:t>
              </a:r>
            </a:p>
          </p:txBody>
        </p:sp>
      </p:grpSp>
      <p:sp>
        <p:nvSpPr>
          <p:cNvPr id="20487" name="AutoShape 10"/>
          <p:cNvSpPr>
            <a:spLocks noChangeArrowheads="1"/>
          </p:cNvSpPr>
          <p:nvPr/>
        </p:nvSpPr>
        <p:spPr bwMode="auto">
          <a:xfrm>
            <a:off x="3132138" y="2921000"/>
            <a:ext cx="5040312" cy="790575"/>
          </a:xfrm>
          <a:prstGeom prst="roundRect">
            <a:avLst>
              <a:gd name="adj" fmla="val 16667"/>
            </a:avLst>
          </a:prstGeom>
          <a:solidFill>
            <a:srgbClr val="CCFF33"/>
          </a:solidFill>
          <a:ln w="9525">
            <a:solidFill>
              <a:schemeClr val="tx1"/>
            </a:solidFill>
            <a:round/>
            <a:headEnd/>
            <a:tailEnd/>
          </a:ln>
        </p:spPr>
        <p:txBody>
          <a:bodyPr wrap="none" anchor="ctr"/>
          <a:lstStyle/>
          <a:p>
            <a:endParaRPr lang="zh-TW" altLang="en-US"/>
          </a:p>
        </p:txBody>
      </p:sp>
      <p:sp>
        <p:nvSpPr>
          <p:cNvPr id="20488" name="文字方塊 1"/>
          <p:cNvSpPr txBox="1">
            <a:spLocks noChangeArrowheads="1"/>
          </p:cNvSpPr>
          <p:nvPr/>
        </p:nvSpPr>
        <p:spPr bwMode="auto">
          <a:xfrm>
            <a:off x="3203575" y="3057525"/>
            <a:ext cx="5184775" cy="488950"/>
          </a:xfrm>
          <a:prstGeom prst="rect">
            <a:avLst/>
          </a:prstGeom>
          <a:noFill/>
          <a:ln w="9525">
            <a:noFill/>
            <a:miter lim="800000"/>
            <a:headEnd/>
            <a:tailEnd/>
          </a:ln>
        </p:spPr>
        <p:txBody>
          <a:bodyPr>
            <a:spAutoFit/>
          </a:bodyPr>
          <a:lstStyle/>
          <a:p>
            <a:r>
              <a:rPr lang="zh-TW" altLang="en-US" sz="2600">
                <a:latin typeface="Times New Roman" pitchFamily="18" charset="0"/>
                <a:ea typeface="標楷體" pitchFamily="65" charset="-120"/>
              </a:rPr>
              <a:t>將查驗不符規定產品退運或銷毀</a:t>
            </a:r>
          </a:p>
        </p:txBody>
      </p:sp>
      <p:sp>
        <p:nvSpPr>
          <p:cNvPr id="20489" name="文字方塊 2"/>
          <p:cNvSpPr txBox="1">
            <a:spLocks noChangeArrowheads="1"/>
          </p:cNvSpPr>
          <p:nvPr/>
        </p:nvSpPr>
        <p:spPr bwMode="auto">
          <a:xfrm>
            <a:off x="1044575" y="3787775"/>
            <a:ext cx="7416800" cy="2678113"/>
          </a:xfrm>
          <a:prstGeom prst="rect">
            <a:avLst/>
          </a:prstGeom>
          <a:noFill/>
          <a:ln w="9525">
            <a:noFill/>
            <a:miter lim="800000"/>
            <a:headEnd/>
            <a:tailEnd/>
          </a:ln>
        </p:spPr>
        <p:txBody>
          <a:bodyPr>
            <a:spAutoFit/>
          </a:bodyPr>
          <a:lstStyle/>
          <a:p>
            <a:pPr lvl="1" indent="-457200">
              <a:buClr>
                <a:srgbClr val="0000CC"/>
              </a:buClr>
              <a:buFont typeface="Wingdings" pitchFamily="2" charset="2"/>
              <a:buChar char="n"/>
            </a:pPr>
            <a:r>
              <a:rPr kumimoji="0" lang="zh-TW" altLang="zh-TW" sz="2400">
                <a:latin typeface="標楷體" pitchFamily="65" charset="-120"/>
                <a:ea typeface="標楷體" pitchFamily="65" charset="-120"/>
              </a:rPr>
              <a:t>自</a:t>
            </a:r>
            <a:r>
              <a:rPr kumimoji="0" lang="en-US" altLang="zh-TW" sz="2400">
                <a:latin typeface="標楷體" pitchFamily="65" charset="-120"/>
                <a:ea typeface="標楷體" pitchFamily="65" charset="-120"/>
              </a:rPr>
              <a:t>101.3.20</a:t>
            </a:r>
            <a:r>
              <a:rPr kumimoji="0" lang="zh-TW" altLang="zh-TW" sz="2400">
                <a:latin typeface="標楷體" pitchFamily="65" charset="-120"/>
                <a:ea typeface="標楷體" pitchFamily="65" charset="-120"/>
              </a:rPr>
              <a:t>起，美國進口牛肉與牛雜碎等產品採逐批查驗。</a:t>
            </a:r>
          </a:p>
          <a:p>
            <a:pPr lvl="1" indent="-457200">
              <a:buClr>
                <a:srgbClr val="0000CC"/>
              </a:buClr>
              <a:buFont typeface="Wingdings" pitchFamily="2" charset="2"/>
              <a:buChar char="n"/>
            </a:pPr>
            <a:r>
              <a:rPr kumimoji="0" lang="en-US" altLang="zh-TW" sz="2400">
                <a:latin typeface="標楷體" pitchFamily="65" charset="-120"/>
                <a:ea typeface="標楷體" pitchFamily="65" charset="-120"/>
              </a:rPr>
              <a:t>101</a:t>
            </a:r>
            <a:r>
              <a:rPr kumimoji="0" lang="zh-TW" altLang="zh-TW" sz="2400">
                <a:latin typeface="標楷體" pitchFamily="65" charset="-120"/>
                <a:ea typeface="標楷體" pitchFamily="65" charset="-120"/>
              </a:rPr>
              <a:t>年</a:t>
            </a:r>
            <a:r>
              <a:rPr kumimoji="0" lang="en-US" altLang="zh-TW" sz="2400">
                <a:latin typeface="標楷體" pitchFamily="65" charset="-120"/>
                <a:ea typeface="標楷體" pitchFamily="65" charset="-120"/>
              </a:rPr>
              <a:t>9</a:t>
            </a:r>
            <a:r>
              <a:rPr kumimoji="0" lang="zh-TW" altLang="zh-TW" sz="2400">
                <a:latin typeface="標楷體" pitchFamily="65" charset="-120"/>
                <a:ea typeface="標楷體" pitchFamily="65" charset="-120"/>
              </a:rPr>
              <a:t>月至</a:t>
            </a:r>
            <a:r>
              <a:rPr kumimoji="0" lang="en-US" altLang="zh-TW" sz="2400">
                <a:latin typeface="標楷體" pitchFamily="65" charset="-120"/>
                <a:ea typeface="標楷體" pitchFamily="65" charset="-120"/>
              </a:rPr>
              <a:t>102</a:t>
            </a:r>
            <a:r>
              <a:rPr kumimoji="0" lang="zh-TW" altLang="zh-TW" sz="2400">
                <a:latin typeface="標楷體" pitchFamily="65" charset="-120"/>
                <a:ea typeface="標楷體" pitchFamily="65" charset="-120"/>
              </a:rPr>
              <a:t>年</a:t>
            </a:r>
            <a:r>
              <a:rPr kumimoji="0" lang="en-US" altLang="zh-TW" sz="2400">
                <a:latin typeface="標楷體" pitchFamily="65" charset="-120"/>
                <a:ea typeface="標楷體" pitchFamily="65" charset="-120"/>
              </a:rPr>
              <a:t>10</a:t>
            </a:r>
            <a:r>
              <a:rPr kumimoji="0" lang="zh-TW" altLang="zh-TW" sz="2400">
                <a:latin typeface="標楷體" pitchFamily="65" charset="-120"/>
                <a:ea typeface="標楷體" pitchFamily="65" charset="-120"/>
              </a:rPr>
              <a:t>月</a:t>
            </a:r>
            <a:r>
              <a:rPr kumimoji="0" lang="en-US" altLang="zh-TW" sz="2400">
                <a:latin typeface="標楷體" pitchFamily="65" charset="-120"/>
                <a:ea typeface="標楷體" pitchFamily="65" charset="-120"/>
              </a:rPr>
              <a:t>28</a:t>
            </a:r>
            <a:r>
              <a:rPr kumimoji="0" lang="zh-TW" altLang="zh-TW" sz="2400">
                <a:latin typeface="標楷體" pitchFamily="65" charset="-120"/>
                <a:ea typeface="標楷體" pitchFamily="65" charset="-120"/>
              </a:rPr>
              <a:t>日，查驗美國牛肉</a:t>
            </a:r>
            <a:r>
              <a:rPr kumimoji="0" lang="en-US" altLang="zh-TW" sz="2400">
                <a:latin typeface="標楷體" pitchFamily="65" charset="-120"/>
                <a:ea typeface="標楷體" pitchFamily="65" charset="-120"/>
              </a:rPr>
              <a:t>4,378</a:t>
            </a:r>
            <a:r>
              <a:rPr kumimoji="0" lang="zh-TW" altLang="zh-TW" sz="2400">
                <a:latin typeface="標楷體" pitchFamily="65" charset="-120"/>
                <a:ea typeface="標楷體" pitchFamily="65" charset="-120"/>
              </a:rPr>
              <a:t>批</a:t>
            </a:r>
            <a:r>
              <a:rPr kumimoji="0" lang="en-US" altLang="zh-TW" sz="2400">
                <a:latin typeface="標楷體" pitchFamily="65" charset="-120"/>
                <a:ea typeface="標楷體" pitchFamily="65" charset="-120"/>
              </a:rPr>
              <a:t>(</a:t>
            </a:r>
            <a:r>
              <a:rPr kumimoji="0" lang="zh-TW" altLang="zh-TW" sz="2400">
                <a:latin typeface="標楷體" pitchFamily="65" charset="-120"/>
                <a:ea typeface="標楷體" pitchFamily="65" charset="-120"/>
              </a:rPr>
              <a:t>重量</a:t>
            </a:r>
            <a:r>
              <a:rPr kumimoji="0" lang="en-US" altLang="zh-TW" sz="2400">
                <a:latin typeface="標楷體" pitchFamily="65" charset="-120"/>
                <a:ea typeface="標楷體" pitchFamily="65" charset="-120"/>
              </a:rPr>
              <a:t>3</a:t>
            </a:r>
            <a:r>
              <a:rPr kumimoji="0" lang="zh-TW" altLang="zh-TW" sz="2400">
                <a:latin typeface="標楷體" pitchFamily="65" charset="-120"/>
                <a:ea typeface="標楷體" pitchFamily="65" charset="-120"/>
              </a:rPr>
              <a:t>萬</a:t>
            </a:r>
            <a:r>
              <a:rPr kumimoji="0" lang="en-US" altLang="zh-TW" sz="2400">
                <a:latin typeface="標楷體" pitchFamily="65" charset="-120"/>
                <a:ea typeface="標楷體" pitchFamily="65" charset="-120"/>
              </a:rPr>
              <a:t>6,732.5</a:t>
            </a:r>
            <a:r>
              <a:rPr kumimoji="0" lang="zh-TW" altLang="zh-TW" sz="2400">
                <a:latin typeface="標楷體" pitchFamily="65" charset="-120"/>
                <a:ea typeface="標楷體" pitchFamily="65" charset="-120"/>
              </a:rPr>
              <a:t>公噸</a:t>
            </a:r>
            <a:r>
              <a:rPr kumimoji="0" lang="en-US" altLang="zh-TW" sz="2400">
                <a:latin typeface="標楷體" pitchFamily="65" charset="-120"/>
                <a:ea typeface="標楷體" pitchFamily="65" charset="-120"/>
              </a:rPr>
              <a:t>)</a:t>
            </a:r>
            <a:r>
              <a:rPr kumimoji="0" lang="zh-TW" altLang="zh-TW" sz="2400">
                <a:latin typeface="標楷體" pitchFamily="65" charset="-120"/>
                <a:ea typeface="標楷體" pitchFamily="65" charset="-120"/>
              </a:rPr>
              <a:t>，抽樣檢驗</a:t>
            </a:r>
            <a:r>
              <a:rPr kumimoji="0" lang="en-US" altLang="zh-TW" sz="2400">
                <a:latin typeface="標楷體" pitchFamily="65" charset="-120"/>
                <a:ea typeface="標楷體" pitchFamily="65" charset="-120"/>
              </a:rPr>
              <a:t>2,544</a:t>
            </a:r>
            <a:r>
              <a:rPr kumimoji="0" lang="zh-TW" altLang="zh-TW" sz="2400">
                <a:latin typeface="標楷體" pitchFamily="65" charset="-120"/>
                <a:ea typeface="標楷體" pitchFamily="65" charset="-120"/>
              </a:rPr>
              <a:t>批</a:t>
            </a:r>
            <a:r>
              <a:rPr kumimoji="0" lang="en-US" altLang="zh-TW" sz="2400">
                <a:latin typeface="標楷體" pitchFamily="65" charset="-120"/>
                <a:ea typeface="標楷體" pitchFamily="65" charset="-120"/>
              </a:rPr>
              <a:t>(58%)</a:t>
            </a:r>
            <a:r>
              <a:rPr kumimoji="0" lang="zh-TW" altLang="zh-TW" sz="2400">
                <a:latin typeface="標楷體" pitchFamily="65" charset="-120"/>
                <a:ea typeface="標楷體" pitchFamily="65" charset="-120"/>
              </a:rPr>
              <a:t>，</a:t>
            </a:r>
            <a:r>
              <a:rPr kumimoji="0" lang="en-US" altLang="zh-TW" sz="2400">
                <a:latin typeface="標楷體" pitchFamily="65" charset="-120"/>
                <a:ea typeface="標楷體" pitchFamily="65" charset="-120"/>
              </a:rPr>
              <a:t>6</a:t>
            </a:r>
            <a:r>
              <a:rPr kumimoji="0" lang="zh-TW" altLang="zh-TW" sz="2400">
                <a:latin typeface="標楷體" pitchFamily="65" charset="-120"/>
                <a:ea typeface="標楷體" pitchFamily="65" charset="-120"/>
              </a:rPr>
              <a:t>件檢出</a:t>
            </a:r>
            <a:r>
              <a:rPr kumimoji="0" lang="en-US" altLang="zh-TW" sz="2400">
                <a:latin typeface="標楷體" pitchFamily="65" charset="-120"/>
                <a:ea typeface="標楷體" pitchFamily="65" charset="-120"/>
              </a:rPr>
              <a:t>zilpaterol(0.4~3 ppb)</a:t>
            </a:r>
            <a:r>
              <a:rPr kumimoji="0" lang="zh-TW" altLang="zh-TW" sz="2400">
                <a:latin typeface="標楷體" pitchFamily="65" charset="-120"/>
                <a:ea typeface="標楷體" pitchFamily="65" charset="-120"/>
              </a:rPr>
              <a:t>。</a:t>
            </a:r>
            <a:endParaRPr kumimoji="0" lang="en-US" altLang="zh-TW" sz="2400">
              <a:latin typeface="標楷體" pitchFamily="65" charset="-120"/>
              <a:ea typeface="標楷體" pitchFamily="65" charset="-120"/>
            </a:endParaRPr>
          </a:p>
          <a:p>
            <a:pPr lvl="1" indent="-457200">
              <a:buClr>
                <a:srgbClr val="0000CC"/>
              </a:buClr>
              <a:buFont typeface="Wingdings" pitchFamily="2" charset="2"/>
              <a:buChar char="n"/>
            </a:pPr>
            <a:r>
              <a:rPr kumimoji="0" lang="zh-TW" altLang="en-US" sz="2400" b="1">
                <a:solidFill>
                  <a:srgbClr val="FF0000"/>
                </a:solidFill>
                <a:latin typeface="標楷體" pitchFamily="65" charset="-120"/>
                <a:ea typeface="標楷體" pitchFamily="65" charset="-120"/>
              </a:rPr>
              <a:t>不合格產品均已退運銷毀。</a:t>
            </a:r>
            <a:endParaRPr kumimoji="0" lang="en-US" altLang="zh-TW" sz="2400" b="1">
              <a:solidFill>
                <a:srgbClr val="FF0000"/>
              </a:solidFill>
              <a:latin typeface="標楷體" pitchFamily="65" charset="-120"/>
              <a:ea typeface="標楷體" pitchFamily="65" charset="-120"/>
            </a:endParaRPr>
          </a:p>
          <a:p>
            <a:pPr lvl="1" indent="-457200">
              <a:buClr>
                <a:srgbClr val="0000CC"/>
              </a:buClr>
              <a:buFont typeface="Wingdings" pitchFamily="2" charset="2"/>
              <a:buChar char="n"/>
            </a:pPr>
            <a:r>
              <a:rPr kumimoji="0" lang="zh-TW" altLang="en-US" sz="2400" b="1">
                <a:solidFill>
                  <a:srgbClr val="FF0000"/>
                </a:solidFill>
                <a:latin typeface="標楷體" pitchFamily="65" charset="-120"/>
                <a:ea typeface="標楷體" pitchFamily="65" charset="-120"/>
              </a:rPr>
              <a:t>不合格廠商依法調高抽驗機率最高至</a:t>
            </a:r>
            <a:r>
              <a:rPr kumimoji="0" lang="en-US" altLang="zh-TW" sz="2400" b="1">
                <a:solidFill>
                  <a:srgbClr val="FF0000"/>
                </a:solidFill>
                <a:latin typeface="標楷體" pitchFamily="65" charset="-120"/>
                <a:ea typeface="標楷體" pitchFamily="65" charset="-120"/>
              </a:rPr>
              <a:t>100%</a:t>
            </a:r>
            <a:r>
              <a:rPr kumimoji="0" lang="zh-TW" altLang="zh-TW" sz="2400" b="1">
                <a:solidFill>
                  <a:srgbClr val="FF0000"/>
                </a:solidFill>
                <a:latin typeface="標楷體" pitchFamily="65" charset="-120"/>
                <a:ea typeface="標楷體" pitchFamily="65" charset="-120"/>
              </a:rPr>
              <a:t> 。</a:t>
            </a:r>
            <a:endParaRPr kumimoji="0" lang="zh-TW" altLang="en-US" sz="2400" b="1">
              <a:solidFill>
                <a:srgbClr val="FF0000"/>
              </a:solidFill>
              <a:latin typeface="標楷體" pitchFamily="65" charset="-120"/>
              <a:ea typeface="標楷體" pitchFamily="65" charset="-120"/>
            </a:endParaRPr>
          </a:p>
        </p:txBody>
      </p:sp>
      <p:sp>
        <p:nvSpPr>
          <p:cNvPr id="20490" name="標題 3"/>
          <p:cNvSpPr>
            <a:spLocks noGrp="1"/>
          </p:cNvSpPr>
          <p:nvPr>
            <p:ph type="title"/>
          </p:nvPr>
        </p:nvSpPr>
        <p:spPr>
          <a:xfrm>
            <a:off x="468313" y="12700"/>
            <a:ext cx="8229600" cy="1143000"/>
          </a:xfrm>
        </p:spPr>
        <p:txBody>
          <a:bodyPr/>
          <a:lstStyle/>
          <a:p>
            <a:r>
              <a:rPr lang="zh-TW" altLang="en-US" smtClean="0"/>
              <a:t>落實</a:t>
            </a:r>
            <a:r>
              <a:rPr lang="en-US" altLang="zh-TW" smtClean="0"/>
              <a:t>3</a:t>
            </a:r>
            <a:r>
              <a:rPr lang="zh-TW" altLang="en-US" smtClean="0"/>
              <a:t>管</a:t>
            </a:r>
            <a:r>
              <a:rPr lang="en-US" altLang="zh-TW" smtClean="0"/>
              <a:t>5</a:t>
            </a:r>
            <a:r>
              <a:rPr lang="zh-TW" altLang="en-US" smtClean="0"/>
              <a:t>卡之作為及成效 </a:t>
            </a:r>
          </a:p>
        </p:txBody>
      </p:sp>
      <p:sp>
        <p:nvSpPr>
          <p:cNvPr id="5" name="投影片編號版面配置區 4"/>
          <p:cNvSpPr>
            <a:spLocks noGrp="1"/>
          </p:cNvSpPr>
          <p:nvPr>
            <p:ph type="sldNum" sz="quarter" idx="12"/>
          </p:nvPr>
        </p:nvSpPr>
        <p:spPr/>
        <p:txBody>
          <a:bodyPr/>
          <a:lstStyle/>
          <a:p>
            <a:pPr>
              <a:defRPr/>
            </a:pPr>
            <a:fld id="{DB6E7F6B-8997-42CF-A2CD-312C8ACC7C68}" type="slidenum">
              <a:rPr lang="zh-TW" altLang="en-US"/>
              <a:pPr>
                <a:defRPr/>
              </a:pPr>
              <a:t>7</a:t>
            </a:fld>
            <a:endParaRPr lang="zh-TW"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4" descr="黃先生"/>
          <p:cNvPicPr>
            <a:picLocks noChangeAspect="1" noChangeArrowheads="1"/>
          </p:cNvPicPr>
          <p:nvPr/>
        </p:nvPicPr>
        <p:blipFill>
          <a:blip r:embed="rId2"/>
          <a:srcRect r="25000"/>
          <a:stretch>
            <a:fillRect/>
          </a:stretch>
        </p:blipFill>
        <p:spPr bwMode="auto">
          <a:xfrm>
            <a:off x="179388" y="188913"/>
            <a:ext cx="2376487" cy="2447925"/>
          </a:xfrm>
          <a:prstGeom prst="rect">
            <a:avLst/>
          </a:prstGeom>
          <a:noFill/>
          <a:ln w="9525">
            <a:noFill/>
            <a:miter lim="800000"/>
            <a:headEnd/>
            <a:tailEnd/>
          </a:ln>
        </p:spPr>
      </p:pic>
      <p:sp>
        <p:nvSpPr>
          <p:cNvPr id="21506" name="Text Box 5"/>
          <p:cNvSpPr txBox="1">
            <a:spLocks noChangeArrowheads="1"/>
          </p:cNvSpPr>
          <p:nvPr/>
        </p:nvSpPr>
        <p:spPr bwMode="auto">
          <a:xfrm>
            <a:off x="250825" y="2133600"/>
            <a:ext cx="2012950" cy="366713"/>
          </a:xfrm>
          <a:prstGeom prst="rect">
            <a:avLst/>
          </a:prstGeom>
          <a:noFill/>
          <a:ln w="9525">
            <a:noFill/>
            <a:miter lim="800000"/>
            <a:headEnd/>
            <a:tailEnd/>
          </a:ln>
        </p:spPr>
        <p:txBody>
          <a:bodyPr wrap="none">
            <a:spAutoFit/>
          </a:bodyPr>
          <a:lstStyle/>
          <a:p>
            <a:r>
              <a:rPr lang="zh-TW" altLang="en-US" b="1">
                <a:solidFill>
                  <a:schemeClr val="accent1"/>
                </a:solidFill>
              </a:rPr>
              <a:t>查驗人員攀登貨櫃</a:t>
            </a:r>
          </a:p>
        </p:txBody>
      </p:sp>
      <p:pic>
        <p:nvPicPr>
          <p:cNvPr id="21507" name="Picture 5" descr="爬櫃"/>
          <p:cNvPicPr>
            <a:picLocks noChangeAspect="1" noChangeArrowheads="1"/>
          </p:cNvPicPr>
          <p:nvPr/>
        </p:nvPicPr>
        <p:blipFill>
          <a:blip r:embed="rId3"/>
          <a:srcRect r="23138"/>
          <a:stretch>
            <a:fillRect/>
          </a:stretch>
        </p:blipFill>
        <p:spPr bwMode="auto">
          <a:xfrm>
            <a:off x="2627313" y="188913"/>
            <a:ext cx="2736850" cy="2447925"/>
          </a:xfrm>
          <a:prstGeom prst="rect">
            <a:avLst/>
          </a:prstGeom>
          <a:noFill/>
          <a:ln w="9525">
            <a:noFill/>
            <a:miter lim="800000"/>
            <a:headEnd/>
            <a:tailEnd/>
          </a:ln>
        </p:spPr>
      </p:pic>
      <p:sp>
        <p:nvSpPr>
          <p:cNvPr id="21508" name="Text Box 6"/>
          <p:cNvSpPr txBox="1">
            <a:spLocks noChangeArrowheads="1"/>
          </p:cNvSpPr>
          <p:nvPr/>
        </p:nvSpPr>
        <p:spPr bwMode="auto">
          <a:xfrm>
            <a:off x="2700338" y="260350"/>
            <a:ext cx="1098550" cy="366713"/>
          </a:xfrm>
          <a:prstGeom prst="rect">
            <a:avLst/>
          </a:prstGeom>
          <a:noFill/>
          <a:ln w="9525">
            <a:noFill/>
            <a:miter lim="800000"/>
            <a:headEnd/>
            <a:tailEnd/>
          </a:ln>
        </p:spPr>
        <p:txBody>
          <a:bodyPr wrap="none">
            <a:spAutoFit/>
          </a:bodyPr>
          <a:lstStyle/>
          <a:p>
            <a:r>
              <a:rPr lang="zh-TW" altLang="en-US" b="1">
                <a:solidFill>
                  <a:srgbClr val="99FF33"/>
                </a:solidFill>
              </a:rPr>
              <a:t>尋找貨品</a:t>
            </a:r>
          </a:p>
        </p:txBody>
      </p:sp>
      <p:pic>
        <p:nvPicPr>
          <p:cNvPr id="21509" name="Picture 4" descr="測中心品溫"/>
          <p:cNvPicPr>
            <a:picLocks noChangeAspect="1" noChangeArrowheads="1"/>
          </p:cNvPicPr>
          <p:nvPr/>
        </p:nvPicPr>
        <p:blipFill>
          <a:blip r:embed="rId4"/>
          <a:srcRect r="26991"/>
          <a:stretch>
            <a:fillRect/>
          </a:stretch>
        </p:blipFill>
        <p:spPr bwMode="auto">
          <a:xfrm>
            <a:off x="5508625" y="590550"/>
            <a:ext cx="3311525" cy="2838450"/>
          </a:xfrm>
          <a:prstGeom prst="rect">
            <a:avLst/>
          </a:prstGeom>
          <a:noFill/>
          <a:ln w="9525">
            <a:noFill/>
            <a:miter lim="800000"/>
            <a:headEnd/>
            <a:tailEnd/>
          </a:ln>
        </p:spPr>
      </p:pic>
      <p:sp>
        <p:nvSpPr>
          <p:cNvPr id="21510" name="Text Box 5"/>
          <p:cNvSpPr txBox="1">
            <a:spLocks noChangeArrowheads="1"/>
          </p:cNvSpPr>
          <p:nvPr/>
        </p:nvSpPr>
        <p:spPr bwMode="auto">
          <a:xfrm>
            <a:off x="5435600" y="549275"/>
            <a:ext cx="2012950" cy="366713"/>
          </a:xfrm>
          <a:prstGeom prst="rect">
            <a:avLst/>
          </a:prstGeom>
          <a:noFill/>
          <a:ln w="9525">
            <a:noFill/>
            <a:miter lim="800000"/>
            <a:headEnd/>
            <a:tailEnd/>
          </a:ln>
        </p:spPr>
        <p:txBody>
          <a:bodyPr wrap="none">
            <a:spAutoFit/>
          </a:bodyPr>
          <a:lstStyle/>
          <a:p>
            <a:r>
              <a:rPr lang="zh-TW" altLang="en-US" b="1">
                <a:solidFill>
                  <a:schemeClr val="folHlink"/>
                </a:solidFill>
              </a:rPr>
              <a:t>量測肉品中心溫度</a:t>
            </a:r>
          </a:p>
        </p:txBody>
      </p:sp>
      <p:pic>
        <p:nvPicPr>
          <p:cNvPr id="21511" name="Picture 17"/>
          <p:cNvPicPr>
            <a:picLocks noChangeAspect="1" noChangeArrowheads="1"/>
          </p:cNvPicPr>
          <p:nvPr/>
        </p:nvPicPr>
        <p:blipFill>
          <a:blip r:embed="rId5"/>
          <a:srcRect r="38358"/>
          <a:stretch>
            <a:fillRect/>
          </a:stretch>
        </p:blipFill>
        <p:spPr bwMode="auto">
          <a:xfrm>
            <a:off x="1331913" y="2781300"/>
            <a:ext cx="3240087" cy="3824288"/>
          </a:xfrm>
          <a:prstGeom prst="rect">
            <a:avLst/>
          </a:prstGeom>
          <a:noFill/>
          <a:ln w="9525">
            <a:noFill/>
            <a:miter lim="800000"/>
            <a:headEnd/>
            <a:tailEnd/>
          </a:ln>
        </p:spPr>
      </p:pic>
      <p:pic>
        <p:nvPicPr>
          <p:cNvPr id="21512" name="Picture 18"/>
          <p:cNvPicPr>
            <a:picLocks noChangeAspect="1" noChangeArrowheads="1"/>
          </p:cNvPicPr>
          <p:nvPr/>
        </p:nvPicPr>
        <p:blipFill>
          <a:blip r:embed="rId6"/>
          <a:srcRect/>
          <a:stretch>
            <a:fillRect/>
          </a:stretch>
        </p:blipFill>
        <p:spPr bwMode="auto">
          <a:xfrm>
            <a:off x="4787900" y="3573463"/>
            <a:ext cx="4032250" cy="3022600"/>
          </a:xfrm>
          <a:prstGeom prst="rect">
            <a:avLst/>
          </a:prstGeom>
          <a:noFill/>
          <a:ln w="9525">
            <a:noFill/>
            <a:miter lim="800000"/>
            <a:headEnd/>
            <a:tailEnd/>
          </a:ln>
        </p:spPr>
      </p:pic>
      <p:sp>
        <p:nvSpPr>
          <p:cNvPr id="21513" name="Text Box 5"/>
          <p:cNvSpPr txBox="1">
            <a:spLocks noChangeArrowheads="1"/>
          </p:cNvSpPr>
          <p:nvPr/>
        </p:nvSpPr>
        <p:spPr bwMode="auto">
          <a:xfrm>
            <a:off x="3402013" y="2852738"/>
            <a:ext cx="1098550" cy="366712"/>
          </a:xfrm>
          <a:prstGeom prst="rect">
            <a:avLst/>
          </a:prstGeom>
          <a:noFill/>
          <a:ln w="9525">
            <a:noFill/>
            <a:miter lim="800000"/>
            <a:headEnd/>
            <a:tailEnd/>
          </a:ln>
        </p:spPr>
        <p:txBody>
          <a:bodyPr wrap="none">
            <a:spAutoFit/>
          </a:bodyPr>
          <a:lstStyle/>
          <a:p>
            <a:r>
              <a:rPr lang="zh-TW" altLang="en-US" b="1">
                <a:solidFill>
                  <a:schemeClr val="accent1"/>
                </a:solidFill>
              </a:rPr>
              <a:t>臨場查核</a:t>
            </a:r>
          </a:p>
        </p:txBody>
      </p:sp>
      <p:sp>
        <p:nvSpPr>
          <p:cNvPr id="21514" name="Text Box 5"/>
          <p:cNvSpPr txBox="1">
            <a:spLocks noChangeArrowheads="1"/>
          </p:cNvSpPr>
          <p:nvPr/>
        </p:nvSpPr>
        <p:spPr bwMode="auto">
          <a:xfrm>
            <a:off x="6011863" y="3644900"/>
            <a:ext cx="1098550" cy="366713"/>
          </a:xfrm>
          <a:prstGeom prst="rect">
            <a:avLst/>
          </a:prstGeom>
          <a:noFill/>
          <a:ln w="9525">
            <a:noFill/>
            <a:miter lim="800000"/>
            <a:headEnd/>
            <a:tailEnd/>
          </a:ln>
        </p:spPr>
        <p:txBody>
          <a:bodyPr wrap="none">
            <a:spAutoFit/>
          </a:bodyPr>
          <a:lstStyle/>
          <a:p>
            <a:r>
              <a:rPr lang="zh-TW" altLang="en-US" b="1">
                <a:solidFill>
                  <a:schemeClr val="tx2"/>
                </a:solidFill>
              </a:rPr>
              <a:t>檢驗分析</a:t>
            </a:r>
          </a:p>
        </p:txBody>
      </p:sp>
      <p:sp>
        <p:nvSpPr>
          <p:cNvPr id="2" name="投影片編號版面配置區 1"/>
          <p:cNvSpPr>
            <a:spLocks noGrp="1"/>
          </p:cNvSpPr>
          <p:nvPr>
            <p:ph type="sldNum" sz="quarter" idx="12"/>
          </p:nvPr>
        </p:nvSpPr>
        <p:spPr/>
        <p:txBody>
          <a:bodyPr/>
          <a:lstStyle/>
          <a:p>
            <a:pPr>
              <a:defRPr/>
            </a:pPr>
            <a:fld id="{983BC564-1174-4A9E-8001-48A4D5113401}" type="slidenum">
              <a:rPr lang="zh-TW" altLang="en-US"/>
              <a:pPr>
                <a:defRPr/>
              </a:pPr>
              <a:t>8</a:t>
            </a:fld>
            <a:endParaRPr lang="zh-TW"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標題 1"/>
          <p:cNvSpPr>
            <a:spLocks noGrp="1"/>
          </p:cNvSpPr>
          <p:nvPr>
            <p:ph type="title"/>
          </p:nvPr>
        </p:nvSpPr>
        <p:spPr>
          <a:xfrm>
            <a:off x="539750" y="28575"/>
            <a:ext cx="8229600" cy="1143000"/>
          </a:xfrm>
        </p:spPr>
        <p:txBody>
          <a:bodyPr/>
          <a:lstStyle/>
          <a:p>
            <a:r>
              <a:rPr lang="zh-TW" altLang="en-US" smtClean="0"/>
              <a:t>落實</a:t>
            </a:r>
            <a:r>
              <a:rPr lang="en-US" altLang="zh-TW" smtClean="0"/>
              <a:t>3</a:t>
            </a:r>
            <a:r>
              <a:rPr lang="zh-TW" altLang="en-US" smtClean="0"/>
              <a:t>管</a:t>
            </a:r>
            <a:r>
              <a:rPr lang="en-US" altLang="zh-TW" smtClean="0"/>
              <a:t>5</a:t>
            </a:r>
            <a:r>
              <a:rPr lang="zh-TW" altLang="en-US" smtClean="0"/>
              <a:t>卡之作為及成效 </a:t>
            </a:r>
          </a:p>
        </p:txBody>
      </p:sp>
      <p:sp>
        <p:nvSpPr>
          <p:cNvPr id="22530" name="投影片編號版面配置區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0A1F47-CAA2-4117-B8DB-23CC04BCDC01}" type="slidenum">
              <a:rPr kumimoji="1" lang="en-US" altLang="zh-TW">
                <a:solidFill>
                  <a:schemeClr val="tx1"/>
                </a:solidFill>
                <a:latin typeface="Arial" charset="0"/>
                <a:ea typeface="新細明體" charset="-120"/>
              </a:rPr>
              <a:pPr fontAlgn="base">
                <a:spcBef>
                  <a:spcPct val="0"/>
                </a:spcBef>
                <a:spcAft>
                  <a:spcPct val="0"/>
                </a:spcAft>
              </a:pPr>
              <a:t>9</a:t>
            </a:fld>
            <a:endParaRPr kumimoji="1" lang="en-US" altLang="zh-TW">
              <a:solidFill>
                <a:schemeClr val="tx1"/>
              </a:solidFill>
              <a:latin typeface="Arial" charset="0"/>
              <a:ea typeface="新細明體" charset="-120"/>
            </a:endParaRPr>
          </a:p>
        </p:txBody>
      </p:sp>
      <p:grpSp>
        <p:nvGrpSpPr>
          <p:cNvPr id="22531" name="Group 11"/>
          <p:cNvGrpSpPr>
            <a:grpSpLocks/>
          </p:cNvGrpSpPr>
          <p:nvPr/>
        </p:nvGrpSpPr>
        <p:grpSpPr bwMode="auto">
          <a:xfrm>
            <a:off x="1258888" y="1125538"/>
            <a:ext cx="1944687" cy="792162"/>
            <a:chOff x="2267" y="890"/>
            <a:chExt cx="1225" cy="499"/>
          </a:xfrm>
        </p:grpSpPr>
        <p:sp>
          <p:nvSpPr>
            <p:cNvPr id="22535" name="AutoShape 9"/>
            <p:cNvSpPr>
              <a:spLocks noChangeArrowheads="1"/>
            </p:cNvSpPr>
            <p:nvPr/>
          </p:nvSpPr>
          <p:spPr bwMode="auto">
            <a:xfrm>
              <a:off x="2267" y="890"/>
              <a:ext cx="1225" cy="499"/>
            </a:xfrm>
            <a:prstGeom prst="roundRect">
              <a:avLst>
                <a:gd name="adj" fmla="val 16667"/>
              </a:avLst>
            </a:prstGeom>
            <a:solidFill>
              <a:schemeClr val="accent1"/>
            </a:solidFill>
            <a:ln w="9525">
              <a:solidFill>
                <a:schemeClr val="tx1"/>
              </a:solidFill>
              <a:round/>
              <a:headEnd/>
              <a:tailEnd/>
            </a:ln>
          </p:spPr>
          <p:txBody>
            <a:bodyPr wrap="none" anchor="ctr"/>
            <a:lstStyle/>
            <a:p>
              <a:endParaRPr lang="zh-TW" altLang="en-US"/>
            </a:p>
          </p:txBody>
        </p:sp>
        <p:sp>
          <p:nvSpPr>
            <p:cNvPr id="22536" name="Text Box 10"/>
            <p:cNvSpPr txBox="1">
              <a:spLocks noChangeArrowheads="1"/>
            </p:cNvSpPr>
            <p:nvPr/>
          </p:nvSpPr>
          <p:spPr bwMode="auto">
            <a:xfrm>
              <a:off x="2342" y="919"/>
              <a:ext cx="1076" cy="442"/>
            </a:xfrm>
            <a:prstGeom prst="rect">
              <a:avLst/>
            </a:prstGeom>
            <a:noFill/>
            <a:ln w="9525">
              <a:noFill/>
              <a:miter lim="800000"/>
              <a:headEnd/>
              <a:tailEnd/>
            </a:ln>
          </p:spPr>
          <p:txBody>
            <a:bodyPr wrap="none">
              <a:spAutoFit/>
            </a:bodyPr>
            <a:lstStyle/>
            <a:p>
              <a:r>
                <a:rPr lang="zh-TW" altLang="en-US" sz="4000" b="1">
                  <a:solidFill>
                    <a:srgbClr val="FF0066"/>
                  </a:solidFill>
                  <a:ea typeface="標楷體" pitchFamily="65" charset="-120"/>
                </a:rPr>
                <a:t>管</a:t>
              </a:r>
              <a:r>
                <a:rPr lang="zh-TW" altLang="en-US" sz="4000" b="1">
                  <a:ea typeface="標楷體" pitchFamily="65" charset="-120"/>
                </a:rPr>
                <a:t>市場</a:t>
              </a:r>
            </a:p>
          </p:txBody>
        </p:sp>
      </p:grpSp>
      <p:sp>
        <p:nvSpPr>
          <p:cNvPr id="22532" name="AutoShape 10"/>
          <p:cNvSpPr>
            <a:spLocks noChangeArrowheads="1"/>
          </p:cNvSpPr>
          <p:nvPr/>
        </p:nvSpPr>
        <p:spPr bwMode="auto">
          <a:xfrm>
            <a:off x="3276600" y="1125538"/>
            <a:ext cx="5040313" cy="790575"/>
          </a:xfrm>
          <a:prstGeom prst="roundRect">
            <a:avLst>
              <a:gd name="adj" fmla="val 16667"/>
            </a:avLst>
          </a:prstGeom>
          <a:solidFill>
            <a:srgbClr val="CCFF33"/>
          </a:solidFill>
          <a:ln w="9525">
            <a:solidFill>
              <a:schemeClr val="tx1"/>
            </a:solidFill>
            <a:round/>
            <a:headEnd/>
            <a:tailEnd/>
          </a:ln>
        </p:spPr>
        <p:txBody>
          <a:bodyPr wrap="none" anchor="ctr"/>
          <a:lstStyle/>
          <a:p>
            <a:endParaRPr lang="zh-TW" altLang="en-US"/>
          </a:p>
        </p:txBody>
      </p:sp>
      <p:sp>
        <p:nvSpPr>
          <p:cNvPr id="22533" name="Text Box 11"/>
          <p:cNvSpPr txBox="1">
            <a:spLocks noChangeArrowheads="1"/>
          </p:cNvSpPr>
          <p:nvPr/>
        </p:nvSpPr>
        <p:spPr bwMode="auto">
          <a:xfrm>
            <a:off x="3419475" y="1254125"/>
            <a:ext cx="4451350" cy="519113"/>
          </a:xfrm>
          <a:prstGeom prst="rect">
            <a:avLst/>
          </a:prstGeom>
          <a:noFill/>
          <a:ln w="9525">
            <a:noFill/>
            <a:miter lim="800000"/>
            <a:headEnd/>
            <a:tailEnd/>
          </a:ln>
        </p:spPr>
        <p:txBody>
          <a:bodyPr wrap="none">
            <a:spAutoFit/>
          </a:bodyPr>
          <a:lstStyle/>
          <a:p>
            <a:r>
              <a:rPr kumimoji="0" lang="zh-TW" altLang="en-US" sz="2800">
                <a:latin typeface="Constantia" pitchFamily="18" charset="0"/>
                <a:ea typeface="標楷體" pitchFamily="65" charset="-120"/>
              </a:rPr>
              <a:t>清楚標示產地監測衛生安全</a:t>
            </a:r>
          </a:p>
        </p:txBody>
      </p:sp>
      <p:sp>
        <p:nvSpPr>
          <p:cNvPr id="22534" name="矩形 11"/>
          <p:cNvSpPr>
            <a:spLocks noChangeArrowheads="1"/>
          </p:cNvSpPr>
          <p:nvPr/>
        </p:nvSpPr>
        <p:spPr bwMode="auto">
          <a:xfrm>
            <a:off x="1331913" y="1989138"/>
            <a:ext cx="7056437" cy="4708525"/>
          </a:xfrm>
          <a:prstGeom prst="rect">
            <a:avLst/>
          </a:prstGeom>
          <a:noFill/>
          <a:ln w="9525">
            <a:noFill/>
            <a:miter lim="800000"/>
            <a:headEnd/>
            <a:tailEnd/>
          </a:ln>
        </p:spPr>
        <p:txBody>
          <a:bodyPr lIns="0" rIns="0">
            <a:spAutoFit/>
          </a:bodyPr>
          <a:lstStyle/>
          <a:p>
            <a:r>
              <a:rPr lang="zh-TW" altLang="zh-TW" sz="2800">
                <a:latin typeface="Times New Roman" pitchFamily="18" charset="0"/>
                <a:ea typeface="標楷體" pitchFamily="65" charset="-120"/>
              </a:rPr>
              <a:t>一</a:t>
            </a:r>
            <a:r>
              <a:rPr lang="zh-TW" altLang="en-US" sz="2800">
                <a:latin typeface="Times New Roman" pitchFamily="18" charset="0"/>
                <a:ea typeface="標楷體" pitchFamily="65" charset="-120"/>
              </a:rPr>
              <a:t>、原產地標示查核</a:t>
            </a:r>
            <a:r>
              <a:rPr lang="zh-TW" altLang="en-US" sz="2800">
                <a:latin typeface="微軟正黑體" pitchFamily="34" charset="-120"/>
                <a:ea typeface="微軟正黑體" pitchFamily="34" charset="-120"/>
              </a:rPr>
              <a:t>：</a:t>
            </a:r>
            <a:endParaRPr lang="en-US" altLang="zh-TW" sz="2800">
              <a:latin typeface="Times New Roman" pitchFamily="18" charset="0"/>
              <a:ea typeface="標楷體" pitchFamily="65" charset="-120"/>
            </a:endParaRPr>
          </a:p>
          <a:p>
            <a:pPr lvl="1"/>
            <a:r>
              <a:rPr lang="en-US" altLang="zh-TW" sz="2400">
                <a:latin typeface="Times New Roman" pitchFamily="18" charset="0"/>
                <a:ea typeface="標楷體" pitchFamily="65" charset="-120"/>
              </a:rPr>
              <a:t>101.9.6</a:t>
            </a:r>
            <a:r>
              <a:rPr lang="zh-TW" altLang="zh-TW" sz="2400">
                <a:latin typeface="Times New Roman" pitchFamily="18" charset="0"/>
                <a:ea typeface="標楷體" pitchFamily="65" charset="-120"/>
              </a:rPr>
              <a:t>公告訂定牛肉原料原產地</a:t>
            </a:r>
            <a:r>
              <a:rPr lang="en-US" altLang="zh-TW" sz="2400">
                <a:latin typeface="Times New Roman" pitchFamily="18" charset="0"/>
                <a:ea typeface="標楷體" pitchFamily="65" charset="-120"/>
              </a:rPr>
              <a:t>(</a:t>
            </a:r>
            <a:r>
              <a:rPr lang="zh-TW" altLang="zh-TW" sz="2400">
                <a:latin typeface="Times New Roman" pitchFamily="18" charset="0"/>
                <a:ea typeface="標楷體" pitchFamily="65" charset="-120"/>
              </a:rPr>
              <a:t>國</a:t>
            </a:r>
            <a:r>
              <a:rPr lang="en-US" altLang="zh-TW" sz="2400">
                <a:latin typeface="Times New Roman" pitchFamily="18" charset="0"/>
                <a:ea typeface="標楷體" pitchFamily="65" charset="-120"/>
              </a:rPr>
              <a:t>)</a:t>
            </a:r>
            <a:r>
              <a:rPr lang="zh-TW" altLang="zh-TW" sz="2400">
                <a:latin typeface="Times New Roman" pitchFamily="18" charset="0"/>
                <a:ea typeface="標楷體" pitchFamily="65" charset="-120"/>
              </a:rPr>
              <a:t>強制標示規範，本署積極責成衛生局持續加強稽查、宣導與輔導，於</a:t>
            </a:r>
            <a:r>
              <a:rPr lang="en-US" altLang="zh-TW" sz="2400">
                <a:latin typeface="Times New Roman" pitchFamily="18" charset="0"/>
                <a:ea typeface="標楷體" pitchFamily="65" charset="-120"/>
              </a:rPr>
              <a:t>101.9.12</a:t>
            </a:r>
            <a:r>
              <a:rPr lang="zh-TW" altLang="zh-TW" sz="2400">
                <a:latin typeface="Times New Roman" pitchFamily="18" charset="0"/>
                <a:ea typeface="標楷體" pitchFamily="65" charset="-120"/>
              </a:rPr>
              <a:t>至</a:t>
            </a:r>
            <a:r>
              <a:rPr lang="en-US" altLang="zh-TW" sz="2400">
                <a:latin typeface="Times New Roman" pitchFamily="18" charset="0"/>
                <a:ea typeface="標楷體" pitchFamily="65" charset="-120"/>
              </a:rPr>
              <a:t>102.9.30</a:t>
            </a:r>
            <a:r>
              <a:rPr lang="zh-TW" altLang="zh-TW" sz="2400">
                <a:latin typeface="Times New Roman" pitchFamily="18" charset="0"/>
                <a:ea typeface="標楷體" pitchFamily="65" charset="-120"/>
              </a:rPr>
              <a:t>共計稽查</a:t>
            </a:r>
            <a:r>
              <a:rPr lang="en-US" altLang="zh-TW" sz="2400">
                <a:latin typeface="Times New Roman" pitchFamily="18" charset="0"/>
                <a:ea typeface="標楷體" pitchFamily="65" charset="-120"/>
              </a:rPr>
              <a:t>47,388</a:t>
            </a:r>
            <a:r>
              <a:rPr lang="zh-TW" altLang="zh-TW" sz="2400">
                <a:latin typeface="Times New Roman" pitchFamily="18" charset="0"/>
                <a:ea typeface="標楷體" pitchFamily="65" charset="-120"/>
              </a:rPr>
              <a:t>家次</a:t>
            </a:r>
            <a:r>
              <a:rPr lang="en-US" altLang="zh-TW" sz="2400">
                <a:latin typeface="Times New Roman" pitchFamily="18" charset="0"/>
                <a:ea typeface="標楷體" pitchFamily="65" charset="-120"/>
              </a:rPr>
              <a:t>(</a:t>
            </a:r>
            <a:r>
              <a:rPr lang="zh-TW" altLang="zh-TW" sz="2400">
                <a:latin typeface="Times New Roman" pitchFamily="18" charset="0"/>
                <a:ea typeface="標楷體" pitchFamily="65" charset="-120"/>
              </a:rPr>
              <a:t>合格率</a:t>
            </a:r>
            <a:r>
              <a:rPr lang="en-US" altLang="zh-TW" sz="2400">
                <a:latin typeface="Times New Roman" pitchFamily="18" charset="0"/>
                <a:ea typeface="標楷體" pitchFamily="65" charset="-120"/>
              </a:rPr>
              <a:t>99.9%)</a:t>
            </a:r>
            <a:r>
              <a:rPr lang="zh-TW" altLang="zh-TW" sz="2400">
                <a:latin typeface="Times New Roman" pitchFamily="18" charset="0"/>
                <a:ea typeface="標楷體" pitchFamily="65" charset="-120"/>
              </a:rPr>
              <a:t>。</a:t>
            </a:r>
            <a:endParaRPr lang="en-US" altLang="zh-TW" sz="2400">
              <a:latin typeface="Times New Roman" pitchFamily="18" charset="0"/>
              <a:ea typeface="標楷體" pitchFamily="65" charset="-120"/>
            </a:endParaRPr>
          </a:p>
          <a:p>
            <a:r>
              <a:rPr lang="zh-TW" altLang="en-US" sz="2800">
                <a:latin typeface="Times New Roman" pitchFamily="18" charset="0"/>
                <a:ea typeface="標楷體" pitchFamily="65" charset="-120"/>
              </a:rPr>
              <a:t>二、</a:t>
            </a:r>
            <a:r>
              <a:rPr lang="zh-TW" altLang="zh-TW" sz="2800">
                <a:latin typeface="Times New Roman" pitchFamily="18" charset="0"/>
                <a:ea typeface="標楷體" pitchFamily="65" charset="-120"/>
              </a:rPr>
              <a:t>監測市售牛肉衛生安全：</a:t>
            </a:r>
            <a:endParaRPr lang="en-US" altLang="zh-TW" sz="2800">
              <a:latin typeface="Times New Roman" pitchFamily="18" charset="0"/>
              <a:ea typeface="標楷體" pitchFamily="65" charset="-120"/>
            </a:endParaRPr>
          </a:p>
          <a:p>
            <a:pPr lvl="1"/>
            <a:r>
              <a:rPr lang="en-US" altLang="zh-TW" sz="2400">
                <a:latin typeface="Times New Roman" pitchFamily="18" charset="0"/>
                <a:ea typeface="標楷體" pitchFamily="65" charset="-120"/>
              </a:rPr>
              <a:t>101</a:t>
            </a:r>
            <a:r>
              <a:rPr lang="zh-TW" altLang="zh-TW" sz="2400">
                <a:latin typeface="Times New Roman" pitchFamily="18" charset="0"/>
                <a:ea typeface="標楷體" pitchFamily="65" charset="-120"/>
              </a:rPr>
              <a:t>年</a:t>
            </a:r>
            <a:r>
              <a:rPr lang="en-US" altLang="zh-TW" sz="2400">
                <a:latin typeface="Times New Roman" pitchFamily="18" charset="0"/>
                <a:ea typeface="標楷體" pitchFamily="65" charset="-120"/>
              </a:rPr>
              <a:t>9</a:t>
            </a:r>
            <a:r>
              <a:rPr lang="zh-TW" altLang="zh-TW" sz="2400">
                <a:latin typeface="Times New Roman" pitchFamily="18" charset="0"/>
                <a:ea typeface="標楷體" pitchFamily="65" charset="-120"/>
              </a:rPr>
              <a:t>月至</a:t>
            </a:r>
            <a:r>
              <a:rPr lang="en-US" altLang="zh-TW" sz="2400">
                <a:latin typeface="Times New Roman" pitchFamily="18" charset="0"/>
                <a:ea typeface="標楷體" pitchFamily="65" charset="-120"/>
              </a:rPr>
              <a:t>102</a:t>
            </a:r>
            <a:r>
              <a:rPr lang="zh-TW" altLang="zh-TW" sz="2400">
                <a:latin typeface="Times New Roman" pitchFamily="18" charset="0"/>
                <a:ea typeface="標楷體" pitchFamily="65" charset="-120"/>
              </a:rPr>
              <a:t>年共抽驗</a:t>
            </a:r>
            <a:r>
              <a:rPr lang="en-US" altLang="zh-TW" sz="2400">
                <a:latin typeface="Times New Roman" pitchFamily="18" charset="0"/>
                <a:ea typeface="標楷體" pitchFamily="65" charset="-120"/>
              </a:rPr>
              <a:t>496</a:t>
            </a:r>
            <a:r>
              <a:rPr lang="zh-TW" altLang="zh-TW" sz="2400">
                <a:latin typeface="Times New Roman" pitchFamily="18" charset="0"/>
                <a:ea typeface="標楷體" pitchFamily="65" charset="-120"/>
              </a:rPr>
              <a:t>件牛肉產品，均符合規定。</a:t>
            </a:r>
            <a:endParaRPr lang="en-US" altLang="zh-TW" sz="2400">
              <a:latin typeface="Times New Roman" pitchFamily="18" charset="0"/>
              <a:ea typeface="標楷體" pitchFamily="65" charset="-120"/>
            </a:endParaRPr>
          </a:p>
          <a:p>
            <a:r>
              <a:rPr lang="zh-TW" altLang="en-US" sz="2800">
                <a:latin typeface="Times New Roman" pitchFamily="18" charset="0"/>
                <a:ea typeface="標楷體" pitchFamily="65" charset="-120"/>
              </a:rPr>
              <a:t>三、市售抽驗不合格者之處理</a:t>
            </a:r>
            <a:endParaRPr lang="en-US" altLang="zh-TW" sz="2800">
              <a:latin typeface="Times New Roman" pitchFamily="18" charset="0"/>
              <a:ea typeface="標楷體" pitchFamily="65" charset="-120"/>
            </a:endParaRPr>
          </a:p>
          <a:p>
            <a:pPr lvl="1"/>
            <a:r>
              <a:rPr lang="en-US" altLang="zh-TW" sz="2400">
                <a:latin typeface="Times New Roman" pitchFamily="18" charset="0"/>
                <a:ea typeface="標楷體" pitchFamily="65" charset="-120"/>
              </a:rPr>
              <a:t>(</a:t>
            </a:r>
            <a:r>
              <a:rPr lang="zh-TW" altLang="en-US" sz="2400">
                <a:latin typeface="Times New Roman" pitchFamily="18" charset="0"/>
                <a:ea typeface="標楷體" pitchFamily="65" charset="-120"/>
              </a:rPr>
              <a:t>一</a:t>
            </a:r>
            <a:r>
              <a:rPr lang="en-US" altLang="zh-TW" sz="2400">
                <a:latin typeface="Times New Roman" pitchFamily="18" charset="0"/>
                <a:ea typeface="標楷體" pitchFamily="65" charset="-120"/>
              </a:rPr>
              <a:t>)</a:t>
            </a:r>
            <a:r>
              <a:rPr lang="zh-TW" altLang="en-US" sz="2400">
                <a:latin typeface="Times New Roman" pitchFamily="18" charset="0"/>
                <a:ea typeface="標楷體" pitchFamily="65" charset="-120"/>
              </a:rPr>
              <a:t>依法處辦，產品回收銷毀</a:t>
            </a:r>
            <a:r>
              <a:rPr lang="zh-TW" altLang="zh-TW" sz="2400">
                <a:latin typeface="Times New Roman" pitchFamily="18" charset="0"/>
                <a:ea typeface="標楷體" pitchFamily="65" charset="-120"/>
              </a:rPr>
              <a:t>。</a:t>
            </a:r>
            <a:endParaRPr lang="en-US" altLang="zh-TW" sz="2400">
              <a:latin typeface="Times New Roman" pitchFamily="18" charset="0"/>
              <a:ea typeface="標楷體" pitchFamily="65" charset="-120"/>
            </a:endParaRPr>
          </a:p>
          <a:p>
            <a:pPr lvl="1"/>
            <a:r>
              <a:rPr lang="en-US" altLang="zh-TW" sz="2400">
                <a:latin typeface="Times New Roman" pitchFamily="18" charset="0"/>
                <a:ea typeface="標楷體" pitchFamily="65" charset="-120"/>
              </a:rPr>
              <a:t>(</a:t>
            </a:r>
            <a:r>
              <a:rPr lang="zh-TW" altLang="en-US" sz="2400">
                <a:latin typeface="Times New Roman" pitchFamily="18" charset="0"/>
                <a:ea typeface="標楷體" pitchFamily="65" charset="-120"/>
              </a:rPr>
              <a:t>二</a:t>
            </a:r>
            <a:r>
              <a:rPr lang="en-US" altLang="zh-TW" sz="2400">
                <a:latin typeface="Times New Roman" pitchFamily="18" charset="0"/>
                <a:ea typeface="標楷體" pitchFamily="65" charset="-120"/>
              </a:rPr>
              <a:t>)</a:t>
            </a:r>
            <a:r>
              <a:rPr lang="zh-TW" altLang="en-US" sz="2400" b="1">
                <a:solidFill>
                  <a:srgbClr val="FF0000"/>
                </a:solidFill>
                <a:latin typeface="Times New Roman" pitchFamily="18" charset="0"/>
                <a:ea typeface="標楷體" pitchFamily="65" charset="-120"/>
              </a:rPr>
              <a:t>提高同一進口商相同製造廠相同產品之邊</a:t>
            </a:r>
            <a:endParaRPr lang="en-US" altLang="zh-TW" sz="2400" b="1">
              <a:solidFill>
                <a:srgbClr val="FF0000"/>
              </a:solidFill>
              <a:latin typeface="Times New Roman" pitchFamily="18" charset="0"/>
              <a:ea typeface="標楷體" pitchFamily="65" charset="-120"/>
            </a:endParaRPr>
          </a:p>
          <a:p>
            <a:pPr lvl="1"/>
            <a:r>
              <a:rPr lang="zh-TW" altLang="en-US" sz="2400" b="1">
                <a:solidFill>
                  <a:srgbClr val="FF0000"/>
                </a:solidFill>
                <a:latin typeface="Times New Roman" pitchFamily="18" charset="0"/>
                <a:ea typeface="標楷體" pitchFamily="65" charset="-120"/>
              </a:rPr>
              <a:t>       境抽驗率，最高至</a:t>
            </a:r>
            <a:r>
              <a:rPr lang="en-US" altLang="zh-TW" sz="2400" b="1">
                <a:solidFill>
                  <a:srgbClr val="FF0000"/>
                </a:solidFill>
                <a:latin typeface="Times New Roman" pitchFamily="18" charset="0"/>
                <a:ea typeface="標楷體" pitchFamily="65" charset="-120"/>
              </a:rPr>
              <a:t>100%</a:t>
            </a:r>
            <a:r>
              <a:rPr lang="zh-TW" altLang="en-US" sz="2400" b="1">
                <a:solidFill>
                  <a:srgbClr val="FF0000"/>
                </a:solidFill>
                <a:latin typeface="Times New Roman" pitchFamily="18" charset="0"/>
                <a:ea typeface="標楷體" pitchFamily="65" charset="-120"/>
              </a:rPr>
              <a:t>。</a:t>
            </a:r>
            <a:endParaRPr lang="zh-TW" altLang="en-US" sz="2800">
              <a:latin typeface="Times New Roman" pitchFamily="18" charset="0"/>
              <a:ea typeface="標楷體" pitchFamily="65" charset="-12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標題 1"/>
          <p:cNvSpPr>
            <a:spLocks noGrp="1"/>
          </p:cNvSpPr>
          <p:nvPr>
            <p:ph type="title"/>
          </p:nvPr>
        </p:nvSpPr>
        <p:spPr/>
        <p:txBody>
          <a:bodyPr/>
          <a:lstStyle/>
          <a:p>
            <a:r>
              <a:rPr lang="zh-TW" altLang="en-US" smtClean="0"/>
              <a:t>不合格產品回收及處分情形</a:t>
            </a:r>
          </a:p>
        </p:txBody>
      </p:sp>
      <p:sp>
        <p:nvSpPr>
          <p:cNvPr id="3" name="投影片編號版面配置區 2"/>
          <p:cNvSpPr>
            <a:spLocks noGrp="1"/>
          </p:cNvSpPr>
          <p:nvPr>
            <p:ph type="sldNum" sz="quarter" idx="12"/>
          </p:nvPr>
        </p:nvSpPr>
        <p:spPr/>
        <p:txBody>
          <a:bodyPr/>
          <a:lstStyle/>
          <a:p>
            <a:pPr>
              <a:defRPr/>
            </a:pPr>
            <a:fld id="{882C7727-55FA-496E-AE3A-E072C1C6A5A9}" type="slidenum">
              <a:rPr lang="zh-TW" altLang="en-US"/>
              <a:pPr>
                <a:defRPr/>
              </a:pPr>
              <a:t>10</a:t>
            </a:fld>
            <a:endParaRPr lang="zh-TW" altLang="en-US"/>
          </a:p>
        </p:txBody>
      </p:sp>
      <p:sp>
        <p:nvSpPr>
          <p:cNvPr id="5" name="文字方塊 4"/>
          <p:cNvSpPr txBox="1"/>
          <p:nvPr/>
        </p:nvSpPr>
        <p:spPr>
          <a:xfrm>
            <a:off x="539750" y="1912938"/>
            <a:ext cx="8280400" cy="3963987"/>
          </a:xfrm>
          <a:prstGeom prst="rect">
            <a:avLst/>
          </a:prstGeom>
          <a:noFill/>
        </p:spPr>
        <p:txBody>
          <a:bodyPr/>
          <a:lstStyle/>
          <a:p>
            <a:pPr marL="342900" indent="-342900" fontAlgn="auto">
              <a:lnSpc>
                <a:spcPts val="3200"/>
              </a:lnSpc>
              <a:spcBef>
                <a:spcPts val="1200"/>
              </a:spcBef>
              <a:spcAft>
                <a:spcPts val="0"/>
              </a:spcAft>
              <a:buClr>
                <a:srgbClr val="0000CC"/>
              </a:buClr>
              <a:buFont typeface="Wingdings" panose="05000000000000000000" pitchFamily="2" charset="2"/>
              <a:buChar char="n"/>
              <a:defRPr/>
            </a:pPr>
            <a:r>
              <a:rPr kumimoji="0" lang="zh-TW" altLang="en-US" sz="2400" b="1" dirty="0">
                <a:latin typeface="Times New Roman" panose="02020603050405020304" pitchFamily="18" charset="0"/>
                <a:ea typeface="+mj-ea"/>
                <a:cs typeface="Times New Roman" panose="02020603050405020304" pitchFamily="18" charset="0"/>
              </a:rPr>
              <a:t>美福</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公司於</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102</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年</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1</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月</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3</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日、</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20</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日自美國起運口岸奧克蘭</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(Oakland)</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進口美國原塊去骨牛肉共計</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361.25</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公斤。</a:t>
            </a:r>
            <a:endPar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fontAlgn="auto">
              <a:lnSpc>
                <a:spcPts val="3200"/>
              </a:lnSpc>
              <a:spcBef>
                <a:spcPts val="1200"/>
              </a:spcBef>
              <a:spcAft>
                <a:spcPts val="0"/>
              </a:spcAft>
              <a:buClr>
                <a:srgbClr val="0000CC"/>
              </a:buClr>
              <a:buFont typeface="Wingdings" panose="05000000000000000000" pitchFamily="2" charset="2"/>
              <a:buChar char="n"/>
              <a:defRPr/>
            </a:pP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截至</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10</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月</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29</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日止，總計封存</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83.70</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公斤，回收</a:t>
            </a:r>
            <a:r>
              <a:rPr kumimoji="0" lang="en-US" altLang="zh-TW" sz="2400" b="1" dirty="0">
                <a:latin typeface="Times New Roman" panose="02020603050405020304" pitchFamily="18" charset="0"/>
                <a:ea typeface="標楷體" panose="03000509000000000000" pitchFamily="65" charset="-120"/>
                <a:cs typeface="Times New Roman" panose="02020603050405020304" pitchFamily="18" charset="0"/>
              </a:rPr>
              <a:t>276.53</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公斤，</a:t>
            </a:r>
            <a:r>
              <a:rPr kumimoji="0" lang="zh-TW" altLang="en-US"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合計</a:t>
            </a:r>
            <a:r>
              <a:rPr kumimoji="0" lang="en-US" altLang="zh-TW"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360.23</a:t>
            </a:r>
            <a:r>
              <a:rPr kumimoji="0" lang="zh-TW" altLang="en-US"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公斤，將於近日內銷毀。</a:t>
            </a:r>
            <a:endParaRPr kumimoji="0" lang="en-US" altLang="zh-TW"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fontAlgn="auto">
              <a:lnSpc>
                <a:spcPts val="3200"/>
              </a:lnSpc>
              <a:spcBef>
                <a:spcPts val="1200"/>
              </a:spcBef>
              <a:spcAft>
                <a:spcPts val="0"/>
              </a:spcAft>
              <a:buClr>
                <a:srgbClr val="0000CC"/>
              </a:buClr>
              <a:buFont typeface="Wingdings" panose="05000000000000000000" pitchFamily="2" charset="2"/>
              <a:buChar char="n"/>
              <a:defRPr/>
            </a:pP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台北市政府</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衛生局針對美福公司開罰</a:t>
            </a:r>
            <a:r>
              <a:rPr kumimoji="0" lang="zh-TW" altLang="en-US"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新臺幣</a:t>
            </a:r>
            <a:r>
              <a:rPr kumimoji="0" lang="en-US" altLang="zh-TW"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12</a:t>
            </a:r>
            <a:r>
              <a:rPr kumimoji="0" lang="zh-TW" altLang="en-US" sz="2400" b="1"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萬元整</a:t>
            </a:r>
            <a:r>
              <a:rPr kumimoji="0" lang="zh-TW" altLang="en-US" sz="2400" b="1" dirty="0">
                <a:latin typeface="Times New Roman" panose="02020603050405020304" pitchFamily="18" charset="0"/>
                <a:ea typeface="標楷體" panose="03000509000000000000" pitchFamily="65" charset="-120"/>
                <a:cs typeface="Times New Roman" panose="02020603050405020304" pitchFamily="18" charset="0"/>
              </a:rPr>
              <a:t>，更派員至進口商</a:t>
            </a:r>
            <a:r>
              <a:rPr kumimoji="0" lang="zh-TW" altLang="en-US" sz="2400" b="1" dirty="0">
                <a:latin typeface="Times New Roman" panose="02020603050405020304" pitchFamily="18" charset="0"/>
                <a:ea typeface="+mj-ea"/>
                <a:cs typeface="Times New Roman" panose="02020603050405020304" pitchFamily="18" charset="0"/>
              </a:rPr>
              <a:t>工廠抽驗共計</a:t>
            </a:r>
            <a:r>
              <a:rPr kumimoji="0" lang="en-US" altLang="zh-TW" sz="2400" b="1" dirty="0">
                <a:latin typeface="Times New Roman" panose="02020603050405020304" pitchFamily="18" charset="0"/>
                <a:ea typeface="+mj-ea"/>
                <a:cs typeface="Times New Roman" panose="02020603050405020304" pitchFamily="18" charset="0"/>
              </a:rPr>
              <a:t>15</a:t>
            </a:r>
            <a:r>
              <a:rPr kumimoji="0" lang="zh-TW" altLang="en-US" sz="2400" b="1" dirty="0">
                <a:latin typeface="Times New Roman" panose="02020603050405020304" pitchFamily="18" charset="0"/>
                <a:ea typeface="+mj-ea"/>
                <a:cs typeface="Times New Roman" panose="02020603050405020304" pitchFamily="18" charset="0"/>
              </a:rPr>
              <a:t>件牛肉</a:t>
            </a:r>
            <a:r>
              <a:rPr kumimoji="0" lang="zh-TW" altLang="en-US" sz="2400" b="1" dirty="0">
                <a:latin typeface="Times New Roman" panose="02020603050405020304" pitchFamily="18" charset="0"/>
                <a:ea typeface="+mj-ea"/>
                <a:cs typeface="Times New Roman" panose="02020603050405020304" pitchFamily="18" charset="0"/>
              </a:rPr>
              <a:t>，</a:t>
            </a:r>
            <a:r>
              <a:rPr kumimoji="0" lang="zh-TW" altLang="en-US" sz="2400" b="1" dirty="0">
                <a:latin typeface="Times New Roman" panose="02020603050405020304" pitchFamily="18" charset="0"/>
                <a:ea typeface="+mj-ea"/>
                <a:cs typeface="Times New Roman" panose="02020603050405020304" pitchFamily="18" charset="0"/>
              </a:rPr>
              <a:t>正在檢驗</a:t>
            </a:r>
            <a:r>
              <a:rPr kumimoji="0" lang="zh-TW" altLang="en-US" sz="2400" b="1" dirty="0">
                <a:latin typeface="Times New Roman" panose="02020603050405020304" pitchFamily="18" charset="0"/>
                <a:ea typeface="+mj-ea"/>
                <a:cs typeface="Times New Roman" panose="02020603050405020304" pitchFamily="18" charset="0"/>
              </a:rPr>
              <a:t>中。</a:t>
            </a:r>
            <a:endParaRPr kumimoji="0" lang="en-US" altLang="zh-TW" sz="2400" b="1" dirty="0">
              <a:latin typeface="Times New Roman" panose="02020603050405020304" pitchFamily="18" charset="0"/>
              <a:ea typeface="+mj-ea"/>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標題 4"/>
          <p:cNvSpPr>
            <a:spLocks noGrp="1"/>
          </p:cNvSpPr>
          <p:nvPr>
            <p:ph type="ctrTitle"/>
          </p:nvPr>
        </p:nvSpPr>
        <p:spPr/>
        <p:txBody>
          <a:bodyPr/>
          <a:lstStyle/>
          <a:p>
            <a:r>
              <a:rPr lang="zh-TW" altLang="en-US" smtClean="0"/>
              <a:t>二、大統長基公司油品事件及後續處理情形</a:t>
            </a:r>
          </a:p>
        </p:txBody>
      </p:sp>
      <p:sp>
        <p:nvSpPr>
          <p:cNvPr id="4" name="投影片編號版面配置區 3"/>
          <p:cNvSpPr>
            <a:spLocks noGrp="1"/>
          </p:cNvSpPr>
          <p:nvPr>
            <p:ph type="sldNum" sz="quarter" idx="12"/>
          </p:nvPr>
        </p:nvSpPr>
        <p:spPr/>
        <p:txBody>
          <a:bodyPr/>
          <a:lstStyle/>
          <a:p>
            <a:pPr>
              <a:defRPr/>
            </a:pPr>
            <a:fld id="{EB47FF71-0B10-4D34-8D77-82D7F867A6EA}" type="slidenum">
              <a:rPr lang="zh-TW" altLang="en-US"/>
              <a:pPr>
                <a:defRPr/>
              </a:pPr>
              <a:t>11</a:t>
            </a:fld>
            <a:endParaRPr lang="zh-TW"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投影片編號版面配置區 3"/>
          <p:cNvSpPr>
            <a:spLocks noGrp="1"/>
          </p:cNvSpPr>
          <p:nvPr>
            <p:ph type="sldNum" sz="quarter" idx="11"/>
          </p:nvPr>
        </p:nvSpPr>
        <p:spPr bwMode="auto">
          <a:xfrm>
            <a:off x="8547100" y="6492875"/>
            <a:ext cx="582613"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99DE1183-5AC5-42D9-9764-FF103FFFF20A}" type="slidenum">
              <a:rPr lang="zh-TW" altLang="en-US">
                <a:solidFill>
                  <a:srgbClr val="898989"/>
                </a:solidFill>
              </a:rPr>
              <a:pPr algn="ctr" fontAlgn="base">
                <a:spcBef>
                  <a:spcPct val="0"/>
                </a:spcBef>
                <a:spcAft>
                  <a:spcPct val="0"/>
                </a:spcAft>
              </a:pPr>
              <a:t>12</a:t>
            </a:fld>
            <a:endParaRPr lang="en-US" altLang="zh-TW">
              <a:solidFill>
                <a:srgbClr val="898989"/>
              </a:solidFill>
            </a:endParaRPr>
          </a:p>
        </p:txBody>
      </p:sp>
      <p:sp>
        <p:nvSpPr>
          <p:cNvPr id="25602" name="Rectangle 2"/>
          <p:cNvSpPr>
            <a:spLocks noGrp="1"/>
          </p:cNvSpPr>
          <p:nvPr>
            <p:ph type="title" idx="4294967295"/>
          </p:nvPr>
        </p:nvSpPr>
        <p:spPr>
          <a:xfrm>
            <a:off x="0" y="260350"/>
            <a:ext cx="9144000" cy="720725"/>
          </a:xfrm>
        </p:spPr>
        <p:txBody>
          <a:bodyPr/>
          <a:lstStyle/>
          <a:p>
            <a:r>
              <a:rPr lang="zh-TW" altLang="en-US" smtClean="0"/>
              <a:t>背景說明</a:t>
            </a:r>
          </a:p>
        </p:txBody>
      </p:sp>
      <p:sp>
        <p:nvSpPr>
          <p:cNvPr id="16388" name="Rectangle 3"/>
          <p:cNvSpPr>
            <a:spLocks noGrp="1"/>
          </p:cNvSpPr>
          <p:nvPr>
            <p:ph type="body" idx="4294967295"/>
          </p:nvPr>
        </p:nvSpPr>
        <p:spPr>
          <a:xfrm>
            <a:off x="323850" y="1196975"/>
            <a:ext cx="8534400" cy="5761038"/>
          </a:xfrm>
        </p:spPr>
        <p:txBody>
          <a:bodyPr rtlCol="0">
            <a:normAutofit/>
          </a:bodyPr>
          <a:lstStyle/>
          <a:p>
            <a:pPr algn="just" fontAlgn="auto">
              <a:lnSpc>
                <a:spcPts val="3800"/>
              </a:lnSpc>
              <a:spcBef>
                <a:spcPct val="0"/>
              </a:spcBef>
              <a:spcAft>
                <a:spcPts val="0"/>
              </a:spcAft>
              <a:defRPr/>
            </a:pPr>
            <a:r>
              <a:rPr lang="zh-TW" altLang="en-US" sz="2600" dirty="0" smtClean="0">
                <a:cs typeface="Times New Roman" pitchFamily="18" charset="0"/>
              </a:rPr>
              <a:t>民眾於</a:t>
            </a:r>
            <a:r>
              <a:rPr lang="en-US" altLang="zh-TW" sz="2600" dirty="0" smtClean="0">
                <a:cs typeface="Times New Roman" pitchFamily="18" charset="0"/>
              </a:rPr>
              <a:t>102</a:t>
            </a:r>
            <a:r>
              <a:rPr lang="zh-TW" altLang="en-US" sz="2600" dirty="0" smtClean="0">
                <a:cs typeface="Times New Roman" pitchFamily="18" charset="0"/>
              </a:rPr>
              <a:t>年</a:t>
            </a:r>
            <a:r>
              <a:rPr lang="en-US" altLang="zh-TW" sz="2600" dirty="0" smtClean="0">
                <a:cs typeface="Times New Roman" pitchFamily="18" charset="0"/>
              </a:rPr>
              <a:t>8</a:t>
            </a:r>
            <a:r>
              <a:rPr lang="zh-TW" altLang="en-US" sz="2600" dirty="0" smtClean="0">
                <a:cs typeface="Times New Roman" pitchFamily="18" charset="0"/>
              </a:rPr>
              <a:t>月下旬向本部陳情，對於彰化縣大統長基食品廠之「</a:t>
            </a:r>
            <a:r>
              <a:rPr lang="en-US" altLang="zh-TW" sz="2600" dirty="0" smtClean="0">
                <a:cs typeface="Times New Roman" pitchFamily="18" charset="0"/>
              </a:rPr>
              <a:t>100</a:t>
            </a:r>
            <a:r>
              <a:rPr lang="zh-TW" altLang="en-US" sz="2600" dirty="0" smtClean="0">
                <a:cs typeface="Times New Roman" pitchFamily="18" charset="0"/>
              </a:rPr>
              <a:t>％特級橄欖油」品質有疑慮。</a:t>
            </a:r>
            <a:endParaRPr lang="en-US" altLang="zh-TW" sz="2600" dirty="0" smtClean="0">
              <a:cs typeface="Times New Roman" pitchFamily="18" charset="0"/>
            </a:endParaRPr>
          </a:p>
          <a:p>
            <a:pPr marL="0" indent="0" algn="just" fontAlgn="auto">
              <a:lnSpc>
                <a:spcPts val="3800"/>
              </a:lnSpc>
              <a:spcBef>
                <a:spcPct val="0"/>
              </a:spcBef>
              <a:spcAft>
                <a:spcPts val="0"/>
              </a:spcAft>
              <a:buFont typeface="Wingdings" pitchFamily="2" charset="2"/>
              <a:buNone/>
              <a:defRPr/>
            </a:pPr>
            <a:endParaRPr lang="en-US" altLang="zh-TW" sz="2600" dirty="0" smtClean="0">
              <a:cs typeface="Times New Roman" pitchFamily="18" charset="0"/>
            </a:endParaRPr>
          </a:p>
          <a:p>
            <a:pPr algn="just" fontAlgn="auto">
              <a:lnSpc>
                <a:spcPts val="3800"/>
              </a:lnSpc>
              <a:spcBef>
                <a:spcPct val="0"/>
              </a:spcBef>
              <a:spcAft>
                <a:spcPts val="0"/>
              </a:spcAft>
              <a:defRPr/>
            </a:pPr>
            <a:r>
              <a:rPr lang="en-US" altLang="zh-TW" sz="2600" dirty="0" smtClean="0">
                <a:cs typeface="Times New Roman" pitchFamily="18" charset="0"/>
              </a:rPr>
              <a:t>102</a:t>
            </a:r>
            <a:r>
              <a:rPr lang="zh-TW" altLang="en-US" sz="2600" dirty="0" smtClean="0">
                <a:cs typeface="Times New Roman" pitchFamily="18" charset="0"/>
              </a:rPr>
              <a:t>年</a:t>
            </a:r>
            <a:r>
              <a:rPr lang="en-US" altLang="zh-TW" sz="2600" dirty="0" smtClean="0">
                <a:cs typeface="Times New Roman" pitchFamily="18" charset="0"/>
              </a:rPr>
              <a:t>10</a:t>
            </a:r>
            <a:r>
              <a:rPr lang="zh-TW" altLang="en-US" sz="2600" dirty="0" smtClean="0">
                <a:cs typeface="Times New Roman" pitchFamily="18" charset="0"/>
              </a:rPr>
              <a:t>月</a:t>
            </a:r>
            <a:r>
              <a:rPr lang="en-US" altLang="zh-TW" sz="2600" dirty="0" smtClean="0">
                <a:cs typeface="Times New Roman" pitchFamily="18" charset="0"/>
              </a:rPr>
              <a:t>16</a:t>
            </a:r>
            <a:r>
              <a:rPr lang="zh-TW" altLang="en-US" sz="2600" dirty="0" smtClean="0">
                <a:cs typeface="Times New Roman" pitchFamily="18" charset="0"/>
              </a:rPr>
              <a:t>日，檢、警、調及稅務機關會同彰化縣衛生局及食藥署共同搜索，已扣押相關物證。</a:t>
            </a:r>
            <a:endParaRPr lang="en-US" altLang="zh-TW" sz="2600" dirty="0" smtClean="0">
              <a:cs typeface="Times New Roman" pitchFamily="18" charset="0"/>
            </a:endParaRPr>
          </a:p>
          <a:p>
            <a:pPr marL="0" indent="0" algn="just" fontAlgn="auto">
              <a:lnSpc>
                <a:spcPts val="3800"/>
              </a:lnSpc>
              <a:spcBef>
                <a:spcPct val="0"/>
              </a:spcBef>
              <a:spcAft>
                <a:spcPts val="0"/>
              </a:spcAft>
              <a:buFont typeface="Wingdings" pitchFamily="2" charset="2"/>
              <a:buNone/>
              <a:defRPr/>
            </a:pPr>
            <a:endParaRPr lang="en-US" altLang="zh-TW" sz="2600" dirty="0" smtClean="0">
              <a:cs typeface="Times New Roman" pitchFamily="18" charset="0"/>
            </a:endParaRPr>
          </a:p>
          <a:p>
            <a:pPr algn="just" fontAlgn="auto">
              <a:lnSpc>
                <a:spcPts val="3800"/>
              </a:lnSpc>
              <a:spcBef>
                <a:spcPct val="0"/>
              </a:spcBef>
              <a:spcAft>
                <a:spcPts val="0"/>
              </a:spcAft>
              <a:defRPr/>
            </a:pPr>
            <a:r>
              <a:rPr lang="zh-TW" altLang="zh-TW" sz="2600" dirty="0" smtClean="0">
                <a:cs typeface="Times New Roman" pitchFamily="18" charset="0"/>
              </a:rPr>
              <a:t>彰化縣衛生局於</a:t>
            </a:r>
            <a:r>
              <a:rPr lang="en-US" altLang="zh-TW" sz="2600" dirty="0" smtClean="0">
                <a:cs typeface="Times New Roman" pitchFamily="18" charset="0"/>
              </a:rPr>
              <a:t>102</a:t>
            </a:r>
            <a:r>
              <a:rPr lang="zh-TW" altLang="zh-TW" sz="2600" dirty="0" smtClean="0">
                <a:cs typeface="Times New Roman" pitchFamily="18" charset="0"/>
              </a:rPr>
              <a:t>年</a:t>
            </a:r>
            <a:r>
              <a:rPr lang="en-US" altLang="zh-TW" sz="2600" dirty="0" smtClean="0">
                <a:cs typeface="Times New Roman" pitchFamily="18" charset="0"/>
              </a:rPr>
              <a:t>10</a:t>
            </a:r>
            <a:r>
              <a:rPr lang="zh-TW" altLang="zh-TW" sz="2600" dirty="0" smtClean="0">
                <a:cs typeface="Times New Roman" pitchFamily="18" charset="0"/>
              </a:rPr>
              <a:t>月</a:t>
            </a:r>
            <a:r>
              <a:rPr lang="en-US" altLang="zh-TW" sz="2600" dirty="0" smtClean="0">
                <a:cs typeface="Times New Roman" pitchFamily="18" charset="0"/>
              </a:rPr>
              <a:t>17</a:t>
            </a:r>
            <a:r>
              <a:rPr lang="zh-TW" altLang="zh-TW" sz="2600" dirty="0" smtClean="0">
                <a:cs typeface="Times New Roman" pitchFamily="18" charset="0"/>
              </a:rPr>
              <a:t>日發布新聞</a:t>
            </a:r>
            <a:r>
              <a:rPr lang="zh-TW" altLang="en-US" sz="2600" dirty="0" smtClean="0">
                <a:cs typeface="Times New Roman" pitchFamily="18" charset="0"/>
              </a:rPr>
              <a:t>說明</a:t>
            </a:r>
            <a:r>
              <a:rPr lang="zh-TW" altLang="zh-TW" sz="2600" dirty="0" smtClean="0">
                <a:cs typeface="Times New Roman" pitchFamily="18" charset="0"/>
              </a:rPr>
              <a:t>，計有</a:t>
            </a:r>
            <a:r>
              <a:rPr lang="en-US" altLang="zh-TW" sz="2600" dirty="0" smtClean="0">
                <a:cs typeface="Times New Roman" pitchFamily="18" charset="0"/>
              </a:rPr>
              <a:t>53</a:t>
            </a:r>
            <a:r>
              <a:rPr lang="zh-TW" altLang="zh-TW" sz="2600" dirty="0" smtClean="0">
                <a:cs typeface="Times New Roman" pitchFamily="18" charset="0"/>
              </a:rPr>
              <a:t>項產品違法添加銅葉綠素，共計</a:t>
            </a:r>
            <a:r>
              <a:rPr lang="en-US" altLang="zh-TW" sz="2600" dirty="0" smtClean="0">
                <a:cs typeface="Times New Roman" pitchFamily="18" charset="0"/>
              </a:rPr>
              <a:t>945</a:t>
            </a:r>
            <a:r>
              <a:rPr lang="zh-TW" altLang="zh-TW" sz="2600" dirty="0" smtClean="0">
                <a:cs typeface="Times New Roman" pitchFamily="18" charset="0"/>
              </a:rPr>
              <a:t>家下游商家，分布</a:t>
            </a:r>
            <a:r>
              <a:rPr lang="en-US" altLang="zh-TW" sz="2600" dirty="0" smtClean="0">
                <a:cs typeface="Times New Roman" pitchFamily="18" charset="0"/>
              </a:rPr>
              <a:t>16</a:t>
            </a:r>
            <a:r>
              <a:rPr lang="zh-TW" altLang="zh-TW" sz="2600" dirty="0" smtClean="0">
                <a:cs typeface="Times New Roman" pitchFamily="18" charset="0"/>
              </a:rPr>
              <a:t>縣市，已通知各縣市衛生局協助下架。</a:t>
            </a:r>
            <a:endParaRPr lang="en-US" altLang="zh-TW" sz="2600" dirty="0" smtClean="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投影片編號版面配置區 2"/>
          <p:cNvSpPr>
            <a:spLocks noGrp="1"/>
          </p:cNvSpPr>
          <p:nvPr>
            <p:ph type="sldNum" sz="quarter" idx="11"/>
          </p:nvPr>
        </p:nvSpPr>
        <p:spPr bwMode="auto">
          <a:xfrm>
            <a:off x="8388350" y="6497638"/>
            <a:ext cx="755650"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EE7BD68B-7A73-4658-B03C-9915762FBFAA}" type="slidenum">
              <a:rPr lang="zh-TW" altLang="en-US">
                <a:solidFill>
                  <a:srgbClr val="898989"/>
                </a:solidFill>
              </a:rPr>
              <a:pPr algn="ctr" fontAlgn="base">
                <a:spcBef>
                  <a:spcPct val="0"/>
                </a:spcBef>
                <a:spcAft>
                  <a:spcPct val="0"/>
                </a:spcAft>
              </a:pPr>
              <a:t>13</a:t>
            </a:fld>
            <a:endParaRPr lang="en-US" altLang="zh-TW">
              <a:solidFill>
                <a:srgbClr val="898989"/>
              </a:solidFill>
            </a:endParaRPr>
          </a:p>
        </p:txBody>
      </p:sp>
      <p:sp>
        <p:nvSpPr>
          <p:cNvPr id="26626" name="Rectangle 2"/>
          <p:cNvSpPr txBox="1">
            <a:spLocks/>
          </p:cNvSpPr>
          <p:nvPr/>
        </p:nvSpPr>
        <p:spPr bwMode="auto">
          <a:xfrm>
            <a:off x="395288" y="400050"/>
            <a:ext cx="8534400" cy="581025"/>
          </a:xfrm>
          <a:prstGeom prst="rect">
            <a:avLst/>
          </a:prstGeom>
          <a:noFill/>
          <a:ln w="9525">
            <a:noFill/>
            <a:miter lim="800000"/>
            <a:headEnd/>
            <a:tailEnd/>
          </a:ln>
        </p:spPr>
        <p:txBody>
          <a:bodyPr anchor="b"/>
          <a:lstStyle/>
          <a:p>
            <a:pPr algn="ctr"/>
            <a:r>
              <a:rPr kumimoji="0" lang="zh-TW" altLang="en-US" sz="4400" b="1">
                <a:solidFill>
                  <a:srgbClr val="0000CC"/>
                </a:solidFill>
                <a:latin typeface="Constantia" pitchFamily="18" charset="0"/>
                <a:ea typeface="標楷體" pitchFamily="65" charset="-120"/>
              </a:rPr>
              <a:t>我國油品標示規定</a:t>
            </a:r>
          </a:p>
        </p:txBody>
      </p:sp>
      <p:sp>
        <p:nvSpPr>
          <p:cNvPr id="26627" name="Rectangle 3"/>
          <p:cNvSpPr txBox="1">
            <a:spLocks/>
          </p:cNvSpPr>
          <p:nvPr/>
        </p:nvSpPr>
        <p:spPr bwMode="auto">
          <a:xfrm>
            <a:off x="238125" y="981075"/>
            <a:ext cx="8848725" cy="5543550"/>
          </a:xfrm>
          <a:prstGeom prst="rect">
            <a:avLst/>
          </a:prstGeom>
          <a:noFill/>
          <a:ln w="9525">
            <a:noFill/>
            <a:miter lim="800000"/>
            <a:headEnd/>
            <a:tailEnd/>
          </a:ln>
        </p:spPr>
        <p:txBody>
          <a:bodyPr/>
          <a:lstStyle/>
          <a:p>
            <a:pPr marL="273050" indent="-273050" algn="just" eaLnBrk="0" hangingPunct="0">
              <a:spcBef>
                <a:spcPts val="1200"/>
              </a:spcBef>
              <a:buClr>
                <a:srgbClr val="0000CC"/>
              </a:buClr>
              <a:buFont typeface="Wingdings" pitchFamily="2" charset="2"/>
              <a:buChar char="n"/>
            </a:pPr>
            <a:r>
              <a:rPr kumimoji="0" lang="zh-TW" altLang="en-US" sz="2800" b="1">
                <a:latin typeface="Times New Roman" pitchFamily="18" charset="0"/>
                <a:ea typeface="標楷體" pitchFamily="65" charset="-120"/>
                <a:cs typeface="Times New Roman" pitchFamily="18" charset="0"/>
              </a:rPr>
              <a:t>市售油品應依食品衛生管理法第</a:t>
            </a:r>
            <a:r>
              <a:rPr kumimoji="0" lang="en-US" altLang="zh-TW" sz="2800" b="1">
                <a:latin typeface="Times New Roman" pitchFamily="18" charset="0"/>
                <a:ea typeface="標楷體" pitchFamily="65" charset="-120"/>
                <a:cs typeface="Times New Roman" pitchFamily="18" charset="0"/>
              </a:rPr>
              <a:t>22</a:t>
            </a:r>
            <a:r>
              <a:rPr kumimoji="0" lang="zh-TW" altLang="en-US" sz="2800" b="1">
                <a:latin typeface="Times New Roman" pitchFamily="18" charset="0"/>
                <a:ea typeface="標楷體" pitchFamily="65" charset="-120"/>
                <a:cs typeface="Times New Roman" pitchFamily="18" charset="0"/>
              </a:rPr>
              <a:t>條規定，完整標示，且食品品名應與本質相符。</a:t>
            </a:r>
            <a:endParaRPr kumimoji="0" lang="en-US" altLang="zh-TW" sz="2800" b="1">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Font typeface="Wingdings" pitchFamily="2" charset="2"/>
              <a:buChar char="u"/>
            </a:pPr>
            <a:r>
              <a:rPr kumimoji="0" lang="zh-TW" altLang="en-US" sz="2400">
                <a:latin typeface="Times New Roman" pitchFamily="18" charset="0"/>
                <a:ea typeface="標楷體" pitchFamily="65" charset="-120"/>
                <a:cs typeface="Times New Roman" pitchFamily="18" charset="0"/>
              </a:rPr>
              <a:t>宣稱</a:t>
            </a:r>
            <a:r>
              <a:rPr kumimoji="0" lang="en-US" altLang="zh-TW" sz="2400">
                <a:latin typeface="Times New Roman" pitchFamily="18" charset="0"/>
                <a:ea typeface="標楷體" pitchFamily="65" charset="-120"/>
                <a:cs typeface="Times New Roman" pitchFamily="18" charset="0"/>
              </a:rPr>
              <a:t>100%</a:t>
            </a:r>
            <a:r>
              <a:rPr kumimoji="0" lang="zh-TW" altLang="en-US" sz="2400">
                <a:latin typeface="Times New Roman" pitchFamily="18" charset="0"/>
                <a:ea typeface="標楷體" pitchFamily="65" charset="-120"/>
                <a:cs typeface="Times New Roman" pitchFamily="18" charset="0"/>
              </a:rPr>
              <a:t>橄欖油品，即不得攙雜其他油品混充。</a:t>
            </a:r>
          </a:p>
          <a:p>
            <a:pPr marL="273050" indent="-273050" algn="just" eaLnBrk="0" hangingPunct="0">
              <a:spcBef>
                <a:spcPts val="1200"/>
              </a:spcBef>
              <a:buClr>
                <a:srgbClr val="0000CC"/>
              </a:buClr>
              <a:buFont typeface="Wingdings" pitchFamily="2" charset="2"/>
              <a:buChar char="n"/>
            </a:pPr>
            <a:r>
              <a:rPr kumimoji="0" lang="en-US" altLang="zh-TW" sz="2800" b="1">
                <a:latin typeface="Times New Roman" pitchFamily="18" charset="0"/>
                <a:ea typeface="標楷體" pitchFamily="65" charset="-120"/>
                <a:cs typeface="Times New Roman" pitchFamily="18" charset="0"/>
              </a:rPr>
              <a:t>99</a:t>
            </a:r>
            <a:r>
              <a:rPr kumimoji="0" lang="zh-TW" altLang="en-US" sz="2800" b="1">
                <a:latin typeface="Times New Roman" pitchFamily="18" charset="0"/>
                <a:ea typeface="標楷體" pitchFamily="65" charset="-120"/>
                <a:cs typeface="Times New Roman" pitchFamily="18" charset="0"/>
              </a:rPr>
              <a:t>年公告「市售包裝調合油外包裝品名標示相關規定」。</a:t>
            </a:r>
            <a:endParaRPr kumimoji="0" lang="en-US" altLang="zh-TW" sz="2800" b="1">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Font typeface="Wingdings" pitchFamily="2" charset="2"/>
              <a:buChar char="u"/>
            </a:pPr>
            <a:r>
              <a:rPr kumimoji="0" lang="zh-TW" altLang="en-US" sz="2400">
                <a:latin typeface="Times New Roman" pitchFamily="18" charset="0"/>
                <a:ea typeface="標楷體" pitchFamily="65" charset="-120"/>
                <a:cs typeface="Times New Roman" pitchFamily="18" charset="0"/>
              </a:rPr>
              <a:t>市售調合油品，須於外包裝明顯易見處，標明「調合油」。</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Font typeface="Wingdings" pitchFamily="2" charset="2"/>
              <a:buChar char="u"/>
            </a:pPr>
            <a:r>
              <a:rPr kumimoji="0" lang="zh-TW" altLang="en-US" sz="2400">
                <a:latin typeface="Times New Roman" pitchFamily="18" charset="0"/>
                <a:ea typeface="標楷體" pitchFamily="65" charset="-120"/>
                <a:cs typeface="Times New Roman" pitchFamily="18" charset="0"/>
              </a:rPr>
              <a:t>如以油脂名稱為品名，僅可以使用</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種以下</a:t>
            </a:r>
            <a:r>
              <a:rPr kumimoji="0" lang="en-US" altLang="zh-TW" sz="2400">
                <a:latin typeface="Times New Roman" pitchFamily="18" charset="0"/>
                <a:ea typeface="標楷體" pitchFamily="65" charset="-120"/>
                <a:cs typeface="Times New Roman" pitchFamily="18" charset="0"/>
              </a:rPr>
              <a:t>(</a:t>
            </a:r>
            <a:r>
              <a:rPr kumimoji="0" lang="zh-TW" altLang="en-US" sz="2400">
                <a:latin typeface="Times New Roman" pitchFamily="18" charset="0"/>
                <a:ea typeface="標楷體" pitchFamily="65" charset="-120"/>
                <a:cs typeface="Times New Roman" pitchFamily="18" charset="0"/>
              </a:rPr>
              <a:t>含</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a:t>
            </a:r>
            <a:r>
              <a:rPr kumimoji="0" lang="en-US" altLang="zh-TW" sz="2400">
                <a:latin typeface="Times New Roman" pitchFamily="18" charset="0"/>
                <a:ea typeface="標楷體" pitchFamily="65" charset="-120"/>
                <a:cs typeface="Times New Roman" pitchFamily="18" charset="0"/>
              </a:rPr>
              <a:t>)</a:t>
            </a:r>
            <a:r>
              <a:rPr kumimoji="0" lang="zh-TW" altLang="en-US" sz="2400">
                <a:latin typeface="Times New Roman" pitchFamily="18" charset="0"/>
                <a:ea typeface="標楷體" pitchFamily="65" charset="-120"/>
                <a:cs typeface="Times New Roman" pitchFamily="18" charset="0"/>
              </a:rPr>
              <a:t>油脂名稱</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Font typeface="Wingdings" pitchFamily="2" charset="2"/>
              <a:buChar char="u"/>
            </a:pPr>
            <a:r>
              <a:rPr kumimoji="0" lang="zh-TW" altLang="en-US" sz="2400">
                <a:latin typeface="Times New Roman" pitchFamily="18" charset="0"/>
                <a:ea typeface="標楷體" pitchFamily="65" charset="-120"/>
                <a:cs typeface="Times New Roman" pitchFamily="18" charset="0"/>
              </a:rPr>
              <a:t>品名只宣稱一種油脂名稱者，該項油脂需佔產品內容物含量</a:t>
            </a:r>
            <a:r>
              <a:rPr kumimoji="0" lang="en-US" altLang="zh-TW" sz="2400">
                <a:latin typeface="Times New Roman" pitchFamily="18" charset="0"/>
                <a:ea typeface="標楷體" pitchFamily="65" charset="-120"/>
                <a:cs typeface="Times New Roman" pitchFamily="18" charset="0"/>
              </a:rPr>
              <a:t>50%</a:t>
            </a:r>
            <a:r>
              <a:rPr kumimoji="0" lang="zh-TW" altLang="en-US" sz="2400">
                <a:latin typeface="Times New Roman" pitchFamily="18" charset="0"/>
                <a:ea typeface="標楷體" pitchFamily="65" charset="-120"/>
                <a:cs typeface="Times New Roman" pitchFamily="18" charset="0"/>
              </a:rPr>
              <a:t>以上。</a:t>
            </a:r>
            <a:endParaRPr kumimoji="0" lang="en-US" altLang="zh-TW" sz="2400">
              <a:latin typeface="Times New Roman" pitchFamily="18" charset="0"/>
              <a:ea typeface="標楷體" pitchFamily="65" charset="-120"/>
              <a:cs typeface="Times New Roman" pitchFamily="18" charset="0"/>
            </a:endParaRPr>
          </a:p>
          <a:p>
            <a:pPr marL="547688" lvl="1" indent="-273050" algn="just" eaLnBrk="0" hangingPunct="0">
              <a:spcBef>
                <a:spcPts val="1200"/>
              </a:spcBef>
              <a:buClr>
                <a:srgbClr val="FF0000"/>
              </a:buClr>
              <a:buFont typeface="Wingdings" pitchFamily="2" charset="2"/>
              <a:buChar char="u"/>
            </a:pPr>
            <a:r>
              <a:rPr kumimoji="0" lang="zh-TW" altLang="en-US" sz="2400">
                <a:latin typeface="Times New Roman" pitchFamily="18" charset="0"/>
                <a:ea typeface="標楷體" pitchFamily="65" charset="-120"/>
                <a:cs typeface="Times New Roman" pitchFamily="18" charset="0"/>
              </a:rPr>
              <a:t>品名中宣稱</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種油脂名稱者，該</a:t>
            </a:r>
            <a:r>
              <a:rPr kumimoji="0" lang="en-US" altLang="zh-TW" sz="2400">
                <a:latin typeface="Times New Roman" pitchFamily="18" charset="0"/>
                <a:ea typeface="標楷體" pitchFamily="65" charset="-120"/>
                <a:cs typeface="Times New Roman" pitchFamily="18" charset="0"/>
              </a:rPr>
              <a:t>2</a:t>
            </a:r>
            <a:r>
              <a:rPr kumimoji="0" lang="zh-TW" altLang="en-US" sz="2400">
                <a:latin typeface="Times New Roman" pitchFamily="18" charset="0"/>
                <a:ea typeface="標楷體" pitchFamily="65" charset="-120"/>
                <a:cs typeface="Times New Roman" pitchFamily="18" charset="0"/>
              </a:rPr>
              <a:t>種油脂須各佔產品內容物含量</a:t>
            </a:r>
            <a:r>
              <a:rPr kumimoji="0" lang="en-US" altLang="zh-TW" sz="2400">
                <a:latin typeface="Times New Roman" pitchFamily="18" charset="0"/>
                <a:ea typeface="標楷體" pitchFamily="65" charset="-120"/>
                <a:cs typeface="Times New Roman" pitchFamily="18" charset="0"/>
              </a:rPr>
              <a:t>30%</a:t>
            </a:r>
            <a:r>
              <a:rPr kumimoji="0" lang="zh-TW" altLang="en-US" sz="2400">
                <a:latin typeface="Times New Roman" pitchFamily="18" charset="0"/>
                <a:ea typeface="標楷體" pitchFamily="65" charset="-120"/>
                <a:cs typeface="Times New Roman" pitchFamily="18" charset="0"/>
              </a:rPr>
              <a:t>以上，並依含量多寡由高至低排列。</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1"/>
          </p:nvPr>
        </p:nvSpPr>
        <p:spPr/>
        <p:txBody>
          <a:bodyPr/>
          <a:lstStyle/>
          <a:p>
            <a:pPr>
              <a:defRPr/>
            </a:pPr>
            <a:fld id="{B1028C87-EB8A-47D0-99AF-2103CADDC515}" type="slidenum">
              <a:rPr lang="zh-TW" altLang="en-US"/>
              <a:pPr>
                <a:defRPr/>
              </a:pPr>
              <a:t>14</a:t>
            </a:fld>
            <a:endParaRPr lang="zh-TW" altLang="en-US"/>
          </a:p>
        </p:txBody>
      </p:sp>
      <p:sp>
        <p:nvSpPr>
          <p:cNvPr id="17413" name="Rectangle 3"/>
          <p:cNvSpPr txBox="1">
            <a:spLocks noChangeArrowheads="1"/>
          </p:cNvSpPr>
          <p:nvPr/>
        </p:nvSpPr>
        <p:spPr bwMode="auto">
          <a:xfrm>
            <a:off x="250825" y="1125538"/>
            <a:ext cx="8569325" cy="5038725"/>
          </a:xfrm>
          <a:prstGeom prst="rect">
            <a:avLst/>
          </a:prstGeom>
          <a:noFill/>
          <a:ln>
            <a:noFill/>
          </a:ln>
          <a:extLst>
            <a:ext uri="{909E8E84-426E-40DD-AFC4-6F175D3DCCD1}"/>
            <a:ext uri="{91240B29-F687-4F45-9708-019B960494DF}"/>
          </a:extLst>
        </p:spPr>
        <p:txBody>
          <a:bodyPr/>
          <a:lstStyle>
            <a:lvl1pPr marL="273050" indent="-273050" eaLnBrk="0" hangingPunct="0">
              <a:spcBef>
                <a:spcPct val="20000"/>
              </a:spcBef>
              <a:buClr>
                <a:schemeClr val="accent1"/>
              </a:buClr>
              <a:buSzPct val="85000"/>
              <a:buFont typeface="Wingdings 2" pitchFamily="18" charset="2"/>
              <a:buChar char=""/>
              <a:defRPr sz="2700">
                <a:solidFill>
                  <a:schemeClr val="tx1"/>
                </a:solidFill>
                <a:latin typeface="Constantia" pitchFamily="18" charset="0"/>
                <a:ea typeface="標楷體" pitchFamily="65" charset="-120"/>
              </a:defRPr>
            </a:lvl1pPr>
            <a:lvl2pPr marL="547688" indent="-273050" eaLnBrk="0" hangingPunct="0">
              <a:spcBef>
                <a:spcPct val="20000"/>
              </a:spcBef>
              <a:buClr>
                <a:schemeClr val="accent2"/>
              </a:buClr>
              <a:buSzPct val="70000"/>
              <a:buFont typeface="Wingdings" pitchFamily="2" charset="2"/>
              <a:buChar char=""/>
              <a:defRPr sz="2200">
                <a:solidFill>
                  <a:schemeClr val="tx2"/>
                </a:solidFill>
                <a:latin typeface="Constantia" pitchFamily="18" charset="0"/>
                <a:ea typeface="標楷體" pitchFamily="65" charset="-120"/>
              </a:defRPr>
            </a:lvl2pPr>
            <a:lvl3pPr marL="822325" indent="-228600" eaLnBrk="0" hangingPunct="0">
              <a:spcBef>
                <a:spcPct val="20000"/>
              </a:spcBef>
              <a:buClr>
                <a:srgbClr val="A8CDD7"/>
              </a:buClr>
              <a:buSzPct val="75000"/>
              <a:buFont typeface="Wingdings 2" pitchFamily="18" charset="2"/>
              <a:buChar char=""/>
              <a:defRPr sz="2000">
                <a:solidFill>
                  <a:schemeClr val="tx1"/>
                </a:solidFill>
                <a:latin typeface="Constantia" pitchFamily="18" charset="0"/>
                <a:ea typeface="標楷體" pitchFamily="65" charset="-120"/>
              </a:defRPr>
            </a:lvl3pPr>
            <a:lvl4pPr marL="1096963" indent="-228600" eaLnBrk="0" hangingPunct="0">
              <a:spcBef>
                <a:spcPct val="20000"/>
              </a:spcBef>
              <a:buClr>
                <a:srgbClr val="C0BEAF"/>
              </a:buClr>
              <a:buSzPct val="70000"/>
              <a:buFont typeface="Wingdings" pitchFamily="2" charset="2"/>
              <a:buChar char=""/>
              <a:defRPr sz="2000">
                <a:solidFill>
                  <a:schemeClr val="tx2"/>
                </a:solidFill>
                <a:latin typeface="Constantia" pitchFamily="18" charset="0"/>
                <a:ea typeface="標楷體" pitchFamily="65" charset="-120"/>
              </a:defRPr>
            </a:lvl4pPr>
            <a:lvl5pPr marL="1371600" indent="-228600" eaLnBrk="0" hangingPunct="0">
              <a:spcBef>
                <a:spcPct val="20000"/>
              </a:spcBef>
              <a:buClr>
                <a:srgbClr val="CEC597"/>
              </a:buClr>
              <a:buChar char="•"/>
              <a:defRPr>
                <a:solidFill>
                  <a:schemeClr val="tx1"/>
                </a:solidFill>
                <a:latin typeface="Constantia" pitchFamily="18" charset="0"/>
                <a:ea typeface="標楷體" pitchFamily="65" charset="-120"/>
              </a:defRPr>
            </a:lvl5pPr>
            <a:lvl6pPr marL="18288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6pPr>
            <a:lvl7pPr marL="22860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7pPr>
            <a:lvl8pPr marL="27432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8pPr>
            <a:lvl9pPr marL="3200400" indent="-228600" eaLnBrk="0" fontAlgn="base" hangingPunct="0">
              <a:spcBef>
                <a:spcPct val="20000"/>
              </a:spcBef>
              <a:spcAft>
                <a:spcPct val="0"/>
              </a:spcAft>
              <a:buClr>
                <a:srgbClr val="CEC597"/>
              </a:buClr>
              <a:buChar char="•"/>
              <a:defRPr>
                <a:solidFill>
                  <a:schemeClr val="tx1"/>
                </a:solidFill>
                <a:latin typeface="Constantia" pitchFamily="18" charset="0"/>
                <a:ea typeface="標楷體" pitchFamily="65" charset="-120"/>
              </a:defRPr>
            </a:lvl9pPr>
          </a:lstStyle>
          <a:p>
            <a:pPr algn="just" fontAlgn="auto">
              <a:lnSpc>
                <a:spcPts val="3600"/>
              </a:lnSpc>
              <a:spcAft>
                <a:spcPts val="0"/>
              </a:spcAft>
              <a:buClr>
                <a:srgbClr val="0000CC"/>
              </a:buClr>
              <a:buFont typeface="Wingdings" panose="05000000000000000000" pitchFamily="2" charset="2"/>
              <a:buChar char="n"/>
              <a:defRPr/>
            </a:pPr>
            <a:r>
              <a:rPr kumimoji="0" lang="zh-TW" altLang="en-US" sz="3200" b="1" dirty="0"/>
              <a:t>銅葉綠素之標準</a:t>
            </a:r>
            <a:r>
              <a:rPr kumimoji="0" lang="zh-TW" altLang="en-US" sz="3200" b="1" dirty="0">
                <a:effectLst>
                  <a:outerShdw blurRad="38100" dist="38100" dir="2700000" algn="tl">
                    <a:srgbClr val="C0C0C0"/>
                  </a:outerShdw>
                </a:effectLst>
                <a:ea typeface="標楷體"/>
              </a:rPr>
              <a:t> </a:t>
            </a:r>
            <a:endParaRPr kumimoji="0" lang="zh-TW" altLang="en-US" sz="3200" dirty="0"/>
          </a:p>
          <a:p>
            <a:pPr lvl="1" algn="just" fontAlgn="auto">
              <a:lnSpc>
                <a:spcPts val="3600"/>
              </a:lnSpc>
              <a:spcAft>
                <a:spcPts val="0"/>
              </a:spcAft>
              <a:buClr>
                <a:srgbClr val="FF0000"/>
              </a:buClr>
              <a:buSzPct val="100000"/>
              <a:buFont typeface="Wingdings" pitchFamily="2" charset="2"/>
              <a:buChar char="u"/>
              <a:defRPr/>
            </a:pPr>
            <a:r>
              <a:rPr kumimoji="0" lang="zh-TW" altLang="en-US" sz="2800" dirty="0">
                <a:solidFill>
                  <a:schemeClr val="tx1"/>
                </a:solidFill>
                <a:latin typeface="標楷體" pitchFamily="65" charset="-120"/>
              </a:rPr>
              <a:t>我國及國際規範</a:t>
            </a:r>
            <a:r>
              <a:rPr kumimoji="0" lang="en-US" altLang="zh-TW" sz="2800" dirty="0">
                <a:solidFill>
                  <a:schemeClr val="tx1"/>
                </a:solidFill>
                <a:latin typeface="標楷體" pitchFamily="65" charset="-120"/>
              </a:rPr>
              <a:t>—</a:t>
            </a:r>
            <a:r>
              <a:rPr kumimoji="0" lang="zh-TW" altLang="en-US" sz="2800" dirty="0">
                <a:solidFill>
                  <a:schemeClr val="tx1"/>
                </a:solidFill>
                <a:latin typeface="標楷體" pitchFamily="65" charset="-120"/>
              </a:rPr>
              <a:t>為准用之食品添加物，但均未准許銅葉綠素添加於食用油脂</a:t>
            </a:r>
            <a:endParaRPr kumimoji="0" lang="en-US" altLang="zh-TW" sz="2800" dirty="0">
              <a:solidFill>
                <a:schemeClr val="tx1"/>
              </a:solidFill>
              <a:latin typeface="標楷體" pitchFamily="65" charset="-120"/>
            </a:endParaRPr>
          </a:p>
          <a:p>
            <a:pPr marL="0" indent="0" algn="just" fontAlgn="auto">
              <a:lnSpc>
                <a:spcPts val="800"/>
              </a:lnSpc>
              <a:spcAft>
                <a:spcPts val="0"/>
              </a:spcAft>
              <a:buClr>
                <a:srgbClr val="0000CC"/>
              </a:buClr>
              <a:buFont typeface="Wingdings 2" pitchFamily="18" charset="2"/>
              <a:buNone/>
              <a:defRPr/>
            </a:pPr>
            <a:endParaRPr kumimoji="0" lang="en-US" altLang="zh-TW" sz="2800" b="1" dirty="0" smtClean="0">
              <a:solidFill>
                <a:srgbClr val="FF0000"/>
              </a:solidFill>
              <a:latin typeface="Times New Roman" pitchFamily="18" charset="0"/>
              <a:cs typeface="Times New Roman" pitchFamily="18" charset="0"/>
            </a:endParaRPr>
          </a:p>
          <a:p>
            <a:pPr fontAlgn="auto">
              <a:lnSpc>
                <a:spcPts val="3600"/>
              </a:lnSpc>
              <a:spcBef>
                <a:spcPts val="600"/>
              </a:spcBef>
              <a:spcAft>
                <a:spcPts val="600"/>
              </a:spcAft>
              <a:buClr>
                <a:srgbClr val="0000CC"/>
              </a:buClr>
              <a:buSzPct val="100000"/>
              <a:buFont typeface="Wingdings" pitchFamily="2" charset="2"/>
              <a:buChar char="n"/>
              <a:defRPr/>
            </a:pPr>
            <a:r>
              <a:rPr kumimoji="0" lang="zh-TW" altLang="en-US" sz="3200" b="1" dirty="0" smtClean="0">
                <a:latin typeface="Times New Roman" pitchFamily="18" charset="0"/>
                <a:cs typeface="Times New Roman" pitchFamily="18" charset="0"/>
              </a:rPr>
              <a:t>棉籽油</a:t>
            </a:r>
            <a:r>
              <a:rPr kumimoji="0" lang="zh-TW" altLang="en-US" sz="3200" b="1" dirty="0">
                <a:latin typeface="Times New Roman" pitchFamily="18" charset="0"/>
                <a:cs typeface="Times New Roman" pitchFamily="18" charset="0"/>
              </a:rPr>
              <a:t>之管理</a:t>
            </a:r>
            <a:endParaRPr kumimoji="0" lang="en-US" altLang="zh-TW" sz="3200" b="1" dirty="0">
              <a:latin typeface="Times New Roman" pitchFamily="18" charset="0"/>
              <a:cs typeface="Times New Roman" pitchFamily="18" charset="0"/>
            </a:endParaRPr>
          </a:p>
          <a:p>
            <a:pPr lvl="1" fontAlgn="auto">
              <a:lnSpc>
                <a:spcPts val="3600"/>
              </a:lnSpc>
              <a:spcBef>
                <a:spcPts val="600"/>
              </a:spcBef>
              <a:spcAft>
                <a:spcPts val="600"/>
              </a:spcAft>
              <a:buClr>
                <a:srgbClr val="FF0000"/>
              </a:buClr>
              <a:buSzPct val="100000"/>
              <a:buFont typeface="Wingdings" pitchFamily="2" charset="2"/>
              <a:buChar char="u"/>
              <a:defRPr/>
            </a:pPr>
            <a:r>
              <a:rPr kumimoji="0" lang="zh-TW" altLang="en-US" sz="2800" dirty="0">
                <a:solidFill>
                  <a:schemeClr val="tx1"/>
                </a:solidFill>
                <a:latin typeface="標楷體" pitchFamily="65" charset="-120"/>
              </a:rPr>
              <a:t>精製棉籽油在世界各國均為可食用之</a:t>
            </a:r>
            <a:r>
              <a:rPr kumimoji="0" lang="zh-TW" altLang="en-US" sz="2800" dirty="0" smtClean="0">
                <a:solidFill>
                  <a:schemeClr val="tx1"/>
                </a:solidFill>
                <a:latin typeface="標楷體" pitchFamily="65" charset="-120"/>
              </a:rPr>
              <a:t>植物油。</a:t>
            </a:r>
            <a:endParaRPr kumimoji="0" lang="zh-TW" altLang="en-US" sz="2800" dirty="0">
              <a:solidFill>
                <a:schemeClr val="tx1"/>
              </a:solidFill>
              <a:latin typeface="標楷體" pitchFamily="65" charset="-120"/>
            </a:endParaRPr>
          </a:p>
          <a:p>
            <a:pPr lvl="1" fontAlgn="auto">
              <a:lnSpc>
                <a:spcPts val="3600"/>
              </a:lnSpc>
              <a:spcBef>
                <a:spcPts val="600"/>
              </a:spcBef>
              <a:spcAft>
                <a:spcPts val="600"/>
              </a:spcAft>
              <a:buClr>
                <a:srgbClr val="FF0000"/>
              </a:buClr>
              <a:buSzPct val="100000"/>
              <a:buFont typeface="Wingdings" pitchFamily="2" charset="2"/>
              <a:buChar char="u"/>
              <a:defRPr/>
            </a:pPr>
            <a:r>
              <a:rPr kumimoji="0" lang="zh-TW" altLang="en-US" sz="2800" dirty="0">
                <a:solidFill>
                  <a:schemeClr val="tx1"/>
                </a:solidFill>
                <a:latin typeface="標楷體" pitchFamily="65" charset="-120"/>
              </a:rPr>
              <a:t>在我國亦為食用油，如用於調配調合油產品時，需依規定清楚</a:t>
            </a:r>
            <a:r>
              <a:rPr kumimoji="0" lang="zh-TW" altLang="en-US" sz="2800" dirty="0" smtClean="0">
                <a:solidFill>
                  <a:schemeClr val="tx1"/>
                </a:solidFill>
                <a:latin typeface="標楷體" pitchFamily="65" charset="-120"/>
              </a:rPr>
              <a:t>標示。</a:t>
            </a:r>
            <a:endParaRPr kumimoji="0" lang="en-US" altLang="zh-TW" sz="2800" dirty="0">
              <a:solidFill>
                <a:schemeClr val="tx1"/>
              </a:solidFill>
              <a:latin typeface="標楷體" pitchFamily="65" charset="-120"/>
            </a:endParaRPr>
          </a:p>
          <a:p>
            <a:pPr lvl="1" fontAlgn="auto">
              <a:lnSpc>
                <a:spcPts val="2000"/>
              </a:lnSpc>
              <a:spcBef>
                <a:spcPts val="600"/>
              </a:spcBef>
              <a:spcAft>
                <a:spcPts val="600"/>
              </a:spcAft>
              <a:buClr>
                <a:srgbClr val="FF0000"/>
              </a:buClr>
              <a:buSzPct val="100000"/>
              <a:buFont typeface="Wingdings" pitchFamily="2" charset="2"/>
              <a:buChar char="u"/>
              <a:defRPr/>
            </a:pPr>
            <a:r>
              <a:rPr kumimoji="0" lang="zh-TW" altLang="en-US" sz="2800" dirty="0" smtClean="0">
                <a:solidFill>
                  <a:schemeClr val="tx1"/>
                </a:solidFill>
                <a:latin typeface="標楷體" pitchFamily="65" charset="-120"/>
              </a:rPr>
              <a:t>經</a:t>
            </a:r>
            <a:r>
              <a:rPr kumimoji="0" lang="zh-TW" altLang="en-US" sz="2800" dirty="0">
                <a:solidFill>
                  <a:schemeClr val="tx1"/>
                </a:solidFill>
                <a:latin typeface="標楷體" pitchFamily="65" charset="-120"/>
              </a:rPr>
              <a:t>精煉之棉籽油，即可有效去除游離棉籽酚</a:t>
            </a:r>
            <a:r>
              <a:rPr kumimoji="0" lang="zh-TW" altLang="en-US" sz="2800" dirty="0" smtClean="0">
                <a:solidFill>
                  <a:schemeClr val="tx1"/>
                </a:solidFill>
                <a:latin typeface="標楷體" pitchFamily="65" charset="-120"/>
              </a:rPr>
              <a:t>。</a:t>
            </a:r>
            <a:endParaRPr kumimoji="0" lang="en-US" altLang="zh-TW" sz="2800" dirty="0">
              <a:solidFill>
                <a:schemeClr val="tx1"/>
              </a:solidFill>
              <a:latin typeface="標楷體" pitchFamily="65" charset="-120"/>
            </a:endParaRPr>
          </a:p>
        </p:txBody>
      </p:sp>
      <p:sp>
        <p:nvSpPr>
          <p:cNvPr id="27651" name="Rectangle 2"/>
          <p:cNvSpPr txBox="1">
            <a:spLocks/>
          </p:cNvSpPr>
          <p:nvPr/>
        </p:nvSpPr>
        <p:spPr bwMode="auto">
          <a:xfrm>
            <a:off x="395288" y="400050"/>
            <a:ext cx="8534400" cy="581025"/>
          </a:xfrm>
          <a:prstGeom prst="rect">
            <a:avLst/>
          </a:prstGeom>
          <a:noFill/>
          <a:ln w="9525">
            <a:noFill/>
            <a:miter lim="800000"/>
            <a:headEnd/>
            <a:tailEnd/>
          </a:ln>
        </p:spPr>
        <p:txBody>
          <a:bodyPr anchor="b"/>
          <a:lstStyle/>
          <a:p>
            <a:pPr algn="ctr"/>
            <a:r>
              <a:rPr kumimoji="0" lang="zh-TW" altLang="en-US" sz="4400" b="1">
                <a:solidFill>
                  <a:srgbClr val="0000CC"/>
                </a:solidFill>
                <a:latin typeface="Constantia" pitchFamily="18" charset="0"/>
                <a:ea typeface="標楷體" pitchFamily="65" charset="-120"/>
              </a:rPr>
              <a:t>銅葉綠素及棉籽油之規定</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標題 2"/>
          <p:cNvSpPr>
            <a:spLocks noGrp="1"/>
          </p:cNvSpPr>
          <p:nvPr>
            <p:ph type="title"/>
          </p:nvPr>
        </p:nvSpPr>
        <p:spPr>
          <a:xfrm>
            <a:off x="468313" y="536575"/>
            <a:ext cx="8229600" cy="444500"/>
          </a:xfrm>
        </p:spPr>
        <p:txBody>
          <a:bodyPr/>
          <a:lstStyle/>
          <a:p>
            <a:r>
              <a:rPr lang="zh-TW" altLang="en-US" smtClean="0"/>
              <a:t>目前執行情形</a:t>
            </a:r>
            <a:r>
              <a:rPr lang="zh-TW" altLang="en-US" smtClean="0">
                <a:cs typeface="Times New Roman" pitchFamily="18" charset="0"/>
              </a:rPr>
              <a:t>（</a:t>
            </a:r>
            <a:r>
              <a:rPr lang="en-US" altLang="zh-TW" smtClean="0">
                <a:cs typeface="Times New Roman" pitchFamily="18" charset="0"/>
              </a:rPr>
              <a:t>1/3</a:t>
            </a:r>
            <a:r>
              <a:rPr lang="zh-TW" altLang="en-US" smtClean="0">
                <a:cs typeface="Times New Roman" pitchFamily="18" charset="0"/>
              </a:rPr>
              <a:t>）</a:t>
            </a:r>
          </a:p>
        </p:txBody>
      </p:sp>
      <p:sp>
        <p:nvSpPr>
          <p:cNvPr id="22531" name="內容版面配置區 3"/>
          <p:cNvSpPr>
            <a:spLocks noGrp="1"/>
          </p:cNvSpPr>
          <p:nvPr>
            <p:ph idx="1"/>
          </p:nvPr>
        </p:nvSpPr>
        <p:spPr>
          <a:xfrm>
            <a:off x="468313" y="1125538"/>
            <a:ext cx="8135937" cy="5543550"/>
          </a:xfrm>
        </p:spPr>
        <p:txBody>
          <a:bodyPr rtlCol="0">
            <a:normAutofit fontScale="85000" lnSpcReduction="10000"/>
          </a:bodyPr>
          <a:lstStyle/>
          <a:p>
            <a:pPr marL="0" indent="0" fontAlgn="auto">
              <a:spcAft>
                <a:spcPts val="1200"/>
              </a:spcAft>
              <a:buFont typeface="Wingdings" pitchFamily="2" charset="2"/>
              <a:buNone/>
              <a:defRPr/>
            </a:pPr>
            <a:r>
              <a:rPr lang="zh-TW" altLang="zh-TW" sz="3600" dirty="0">
                <a:solidFill>
                  <a:srgbClr val="FF0000"/>
                </a:solidFill>
              </a:rPr>
              <a:t>針對大統長基食品有限公司之油品</a:t>
            </a:r>
          </a:p>
          <a:p>
            <a:pPr fontAlgn="auto">
              <a:spcAft>
                <a:spcPts val="1200"/>
              </a:spcAft>
              <a:defRPr/>
            </a:pPr>
            <a:r>
              <a:rPr lang="zh-TW" altLang="en-US" dirty="0" smtClean="0"/>
              <a:t>監督下架回收</a:t>
            </a:r>
            <a:endParaRPr lang="en-US" altLang="zh-TW" dirty="0" smtClean="0"/>
          </a:p>
          <a:p>
            <a:pPr lvl="1" fontAlgn="auto">
              <a:spcAft>
                <a:spcPts val="1200"/>
              </a:spcAft>
              <a:defRPr/>
            </a:pPr>
            <a:r>
              <a:rPr lang="zh-TW" altLang="zh-TW" dirty="0" smtClean="0"/>
              <a:t>截至</a:t>
            </a:r>
            <a:r>
              <a:rPr lang="en-US" altLang="zh-TW" dirty="0"/>
              <a:t>10</a:t>
            </a:r>
            <a:r>
              <a:rPr lang="zh-TW" altLang="zh-TW" dirty="0"/>
              <a:t>月</a:t>
            </a:r>
            <a:r>
              <a:rPr lang="en-US" altLang="zh-TW" dirty="0" smtClean="0"/>
              <a:t>31</a:t>
            </a:r>
            <a:r>
              <a:rPr lang="zh-TW" altLang="zh-TW" dirty="0" smtClean="0"/>
              <a:t>日為止</a:t>
            </a:r>
            <a:r>
              <a:rPr lang="zh-TW" altLang="en-US" dirty="0" smtClean="0"/>
              <a:t>，</a:t>
            </a:r>
            <a:r>
              <a:rPr lang="zh-TW" altLang="zh-TW" dirty="0" smtClean="0"/>
              <a:t>大統違規</a:t>
            </a:r>
            <a:r>
              <a:rPr lang="zh-TW" altLang="en-US" dirty="0"/>
              <a:t>油</a:t>
            </a:r>
            <a:r>
              <a:rPr lang="zh-TW" altLang="zh-TW" dirty="0" smtClean="0"/>
              <a:t>品已累計回收</a:t>
            </a:r>
            <a:r>
              <a:rPr lang="en-US" altLang="zh-TW" dirty="0" smtClean="0"/>
              <a:t>231,890.223</a:t>
            </a:r>
            <a:r>
              <a:rPr lang="zh-TW" altLang="zh-TW" dirty="0" smtClean="0"/>
              <a:t>公噸</a:t>
            </a:r>
            <a:r>
              <a:rPr lang="zh-TW" altLang="zh-TW" dirty="0"/>
              <a:t>。 </a:t>
            </a:r>
          </a:p>
          <a:p>
            <a:pPr fontAlgn="auto">
              <a:lnSpc>
                <a:spcPts val="3000"/>
              </a:lnSpc>
              <a:spcAft>
                <a:spcPts val="600"/>
              </a:spcAft>
              <a:buSzPct val="85000"/>
              <a:defRPr/>
            </a:pPr>
            <a:r>
              <a:rPr lang="zh-TW" altLang="en-US" sz="2800" dirty="0" smtClean="0">
                <a:solidFill>
                  <a:srgbClr val="000000"/>
                </a:solidFill>
              </a:rPr>
              <a:t>裁處並</a:t>
            </a:r>
            <a:r>
              <a:rPr lang="zh-TW" altLang="zh-TW" sz="2800" dirty="0" smtClean="0">
                <a:solidFill>
                  <a:srgbClr val="000000"/>
                </a:solidFill>
              </a:rPr>
              <a:t>研</a:t>
            </a:r>
            <a:r>
              <a:rPr lang="zh-TW" altLang="zh-TW" sz="2800" dirty="0">
                <a:solidFill>
                  <a:srgbClr val="000000"/>
                </a:solidFill>
              </a:rPr>
              <a:t>商不當所得機制及計算方式</a:t>
            </a:r>
            <a:endParaRPr lang="en-US" altLang="zh-TW" sz="2800" dirty="0">
              <a:solidFill>
                <a:srgbClr val="000000"/>
              </a:solidFill>
            </a:endParaRPr>
          </a:p>
          <a:p>
            <a:pPr marL="927100" lvl="1" indent="-457200" fontAlgn="auto">
              <a:lnSpc>
                <a:spcPts val="2600"/>
              </a:lnSpc>
              <a:spcAft>
                <a:spcPts val="600"/>
              </a:spcAft>
              <a:buSzPct val="85000"/>
              <a:defRPr/>
            </a:pPr>
            <a:r>
              <a:rPr lang="zh-TW" altLang="en-US" dirty="0" smtClean="0"/>
              <a:t>彰化縣衛生局已處罰鍰</a:t>
            </a:r>
            <a:r>
              <a:rPr lang="en-US" altLang="zh-TW" dirty="0" smtClean="0"/>
              <a:t>3,040</a:t>
            </a:r>
            <a:r>
              <a:rPr lang="zh-TW" altLang="en-US" dirty="0" smtClean="0"/>
              <a:t>萬</a:t>
            </a:r>
            <a:r>
              <a:rPr lang="zh-TW" altLang="en-US" dirty="0"/>
              <a:t>元。</a:t>
            </a:r>
            <a:endParaRPr lang="en-US" altLang="zh-TW" dirty="0" smtClean="0"/>
          </a:p>
          <a:p>
            <a:pPr marL="927100" lvl="1" indent="-457200" fontAlgn="auto">
              <a:lnSpc>
                <a:spcPts val="2600"/>
              </a:lnSpc>
              <a:spcAft>
                <a:spcPts val="600"/>
              </a:spcAft>
              <a:buSzPct val="85000"/>
              <a:defRPr/>
            </a:pPr>
            <a:r>
              <a:rPr lang="en-US" altLang="zh-TW" dirty="0" smtClean="0"/>
              <a:t>102</a:t>
            </a:r>
            <a:r>
              <a:rPr lang="zh-TW" altLang="zh-TW" dirty="0"/>
              <a:t>年</a:t>
            </a:r>
            <a:r>
              <a:rPr lang="en-US" altLang="zh-TW" dirty="0"/>
              <a:t>10</a:t>
            </a:r>
            <a:r>
              <a:rPr lang="zh-TW" altLang="zh-TW" dirty="0"/>
              <a:t>月</a:t>
            </a:r>
            <a:r>
              <a:rPr lang="en-US" altLang="zh-TW" dirty="0"/>
              <a:t>26</a:t>
            </a:r>
            <a:r>
              <a:rPr lang="zh-TW" altLang="zh-TW" dirty="0" smtClean="0"/>
              <a:t>日</a:t>
            </a:r>
            <a:r>
              <a:rPr lang="zh-TW" altLang="en-US" dirty="0" smtClean="0"/>
              <a:t>，食藥署</a:t>
            </a:r>
            <a:r>
              <a:rPr lang="zh-TW" altLang="zh-TW" dirty="0" smtClean="0"/>
              <a:t>邀請</a:t>
            </a:r>
            <a:r>
              <a:rPr lang="zh-TW" altLang="zh-TW" dirty="0"/>
              <a:t>法務部、財政部、食品、會計、財稅及法律等領域專家</a:t>
            </a:r>
            <a:r>
              <a:rPr lang="zh-TW" altLang="zh-TW" dirty="0" smtClean="0"/>
              <a:t>召開會議，</a:t>
            </a:r>
            <a:r>
              <a:rPr lang="zh-TW" altLang="en-US" dirty="0" smtClean="0"/>
              <a:t>估</a:t>
            </a:r>
            <a:r>
              <a:rPr lang="zh-TW" altLang="en-US" dirty="0"/>
              <a:t>出</a:t>
            </a:r>
            <a:r>
              <a:rPr lang="zh-TW" altLang="zh-TW" dirty="0"/>
              <a:t>大統長基食品廠股份有限公司不當所得為</a:t>
            </a:r>
            <a:r>
              <a:rPr lang="en-US" altLang="zh-TW" dirty="0"/>
              <a:t>18.5</a:t>
            </a:r>
            <a:r>
              <a:rPr lang="zh-TW" altLang="zh-TW" dirty="0"/>
              <a:t>億</a:t>
            </a:r>
            <a:r>
              <a:rPr lang="zh-TW" altLang="zh-TW" dirty="0" smtClean="0"/>
              <a:t>元</a:t>
            </a:r>
            <a:r>
              <a:rPr lang="zh-TW" altLang="en-US" dirty="0" smtClean="0"/>
              <a:t>。</a:t>
            </a:r>
            <a:endParaRPr lang="en-US" altLang="zh-TW" dirty="0" smtClean="0"/>
          </a:p>
          <a:p>
            <a:pPr marL="927100" lvl="1" indent="-457200" fontAlgn="auto">
              <a:lnSpc>
                <a:spcPts val="2600"/>
              </a:lnSpc>
              <a:spcAft>
                <a:spcPts val="600"/>
              </a:spcAft>
              <a:buSzPct val="85000"/>
              <a:defRPr/>
            </a:pPr>
            <a:r>
              <a:rPr lang="zh-TW" altLang="en-US" dirty="0" smtClean="0"/>
              <a:t>彰化縣政府已於</a:t>
            </a:r>
            <a:r>
              <a:rPr lang="en-US" altLang="zh-TW" dirty="0" smtClean="0"/>
              <a:t>10</a:t>
            </a:r>
            <a:r>
              <a:rPr lang="zh-TW" altLang="en-US" dirty="0" smtClean="0"/>
              <a:t>月</a:t>
            </a:r>
            <a:r>
              <a:rPr lang="en-US" altLang="zh-TW" dirty="0" smtClean="0"/>
              <a:t>31</a:t>
            </a:r>
            <a:r>
              <a:rPr lang="zh-TW" altLang="en-US" dirty="0" smtClean="0"/>
              <a:t>日對大統長基公司開出</a:t>
            </a:r>
            <a:r>
              <a:rPr lang="en-US" altLang="zh-TW" dirty="0" smtClean="0"/>
              <a:t>18.5</a:t>
            </a:r>
            <a:r>
              <a:rPr lang="zh-TW" altLang="en-US" dirty="0" smtClean="0"/>
              <a:t>億之裁罰書</a:t>
            </a:r>
            <a:r>
              <a:rPr lang="zh-TW" altLang="en-US" dirty="0"/>
              <a:t>。</a:t>
            </a:r>
            <a:endParaRPr lang="en-US" altLang="zh-TW" dirty="0" smtClean="0"/>
          </a:p>
        </p:txBody>
      </p:sp>
      <p:sp>
        <p:nvSpPr>
          <p:cNvPr id="28675" name="投影片編號版面配置區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07EC25C-5F46-4E22-B466-9D9F488911C5}" type="slidenum">
              <a:rPr lang="zh-TW" altLang="en-US">
                <a:solidFill>
                  <a:srgbClr val="898989"/>
                </a:solidFill>
                <a:ea typeface="新細明體" charset="-120"/>
              </a:rPr>
              <a:pPr fontAlgn="base">
                <a:spcBef>
                  <a:spcPct val="0"/>
                </a:spcBef>
                <a:spcAft>
                  <a:spcPct val="0"/>
                </a:spcAft>
              </a:pPr>
              <a:t>15</a:t>
            </a:fld>
            <a:endParaRPr lang="en-US" altLang="zh-TW">
              <a:solidFill>
                <a:srgbClr val="898989"/>
              </a:solidFill>
              <a:ea typeface="新細明體"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投影片編號版面配置區 2"/>
          <p:cNvSpPr>
            <a:spLocks noGrp="1"/>
          </p:cNvSpPr>
          <p:nvPr>
            <p:ph type="sldNum" sz="quarter" idx="11"/>
          </p:nvPr>
        </p:nvSpPr>
        <p:spPr bwMode="auto">
          <a:xfrm>
            <a:off x="8388350" y="6492875"/>
            <a:ext cx="755650"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67E046F1-872D-4725-B023-C08B3968BAB0}" type="slidenum">
              <a:rPr lang="zh-TW" altLang="en-US">
                <a:solidFill>
                  <a:srgbClr val="898989"/>
                </a:solidFill>
                <a:ea typeface="新細明體" charset="-120"/>
              </a:rPr>
              <a:pPr algn="ctr" fontAlgn="base">
                <a:spcBef>
                  <a:spcPct val="0"/>
                </a:spcBef>
                <a:spcAft>
                  <a:spcPct val="0"/>
                </a:spcAft>
              </a:pPr>
              <a:t>16</a:t>
            </a:fld>
            <a:endParaRPr lang="en-US" altLang="zh-TW">
              <a:solidFill>
                <a:srgbClr val="898989"/>
              </a:solidFill>
              <a:ea typeface="新細明體" charset="-120"/>
            </a:endParaRPr>
          </a:p>
        </p:txBody>
      </p:sp>
      <p:sp>
        <p:nvSpPr>
          <p:cNvPr id="25603" name="矩形 3"/>
          <p:cNvSpPr>
            <a:spLocks noChangeArrowheads="1"/>
          </p:cNvSpPr>
          <p:nvPr/>
        </p:nvSpPr>
        <p:spPr bwMode="auto">
          <a:xfrm>
            <a:off x="341313" y="1268413"/>
            <a:ext cx="8534400" cy="4851400"/>
          </a:xfrm>
          <a:prstGeom prst="rect">
            <a:avLst/>
          </a:prstGeom>
          <a:noFill/>
          <a:ln>
            <a:noFill/>
          </a:ln>
          <a:extLst>
            <a:ext uri="{909E8E84-426E-40DD-AFC4-6F175D3DCCD1}"/>
            <a:ext uri="{91240B29-F687-4F45-9708-019B960494DF}"/>
          </a:extLst>
        </p:spPr>
        <p:txBody>
          <a:bodyPr>
            <a:spAutoFit/>
          </a:bodyPr>
          <a:lstStyle>
            <a:lvl1pPr marL="273050" indent="-273050" eaLnBrk="0" hangingPunct="0">
              <a:spcBef>
                <a:spcPct val="20000"/>
              </a:spcBef>
              <a:buClr>
                <a:srgbClr val="0000CC"/>
              </a:buClr>
              <a:buFont typeface="Wingdings" pitchFamily="2" charset="2"/>
              <a:buChar char="n"/>
              <a:defRPr sz="3200" b="1">
                <a:solidFill>
                  <a:schemeClr val="tx1"/>
                </a:solidFill>
                <a:latin typeface="Times New Roman" pitchFamily="18" charset="0"/>
                <a:ea typeface="標楷體" pitchFamily="65" charset="-120"/>
              </a:defRPr>
            </a:lvl1pPr>
            <a:lvl2pPr marL="742950" indent="-285750" eaLnBrk="0" hangingPunct="0">
              <a:spcBef>
                <a:spcPct val="20000"/>
              </a:spcBef>
              <a:buClr>
                <a:srgbClr val="FF0000"/>
              </a:buClr>
              <a:buFont typeface="Wingdings" pitchFamily="2" charset="2"/>
              <a:buChar char="u"/>
              <a:defRPr sz="2800">
                <a:solidFill>
                  <a:schemeClr val="tx1"/>
                </a:solidFill>
                <a:latin typeface="Times New Roman" pitchFamily="18" charset="0"/>
                <a:ea typeface="標楷體" pitchFamily="65" charset="-120"/>
              </a:defRPr>
            </a:lvl2pPr>
            <a:lvl3pPr marL="1143000" indent="-228600" eaLnBrk="0" hangingPunct="0">
              <a:spcBef>
                <a:spcPct val="20000"/>
              </a:spcBef>
              <a:buFont typeface="Constantia" pitchFamily="18" charset="0"/>
              <a:buChar char="–"/>
              <a:defRPr sz="2400">
                <a:solidFill>
                  <a:schemeClr val="tx1"/>
                </a:solidFill>
                <a:latin typeface="Times New Roman" pitchFamily="18" charset="0"/>
                <a:ea typeface="標楷體" pitchFamily="65" charset="-120"/>
              </a:defRPr>
            </a:lvl3pPr>
            <a:lvl4pPr marL="1600200" indent="-228600" eaLnBrk="0" hangingPunct="0">
              <a:spcBef>
                <a:spcPct val="20000"/>
              </a:spcBef>
              <a:buFont typeface="Wingdings" pitchFamily="2" charset="2"/>
              <a:buChar char="Ø"/>
              <a:defRPr sz="2000" b="1">
                <a:solidFill>
                  <a:schemeClr val="tx1"/>
                </a:solidFill>
                <a:latin typeface="Times New Roman" pitchFamily="18" charset="0"/>
                <a:ea typeface="標楷體" pitchFamily="65" charset="-120"/>
              </a:defRPr>
            </a:lvl4pPr>
            <a:lvl5pPr marL="2057400" indent="-228600" eaLnBrk="0" hangingPunct="0">
              <a:spcBef>
                <a:spcPct val="20000"/>
              </a:spcBef>
              <a:buFont typeface="Arial" charset="0"/>
              <a:buChar char="»"/>
              <a:defRPr sz="2000" b="1">
                <a:solidFill>
                  <a:schemeClr val="tx1"/>
                </a:solidFill>
                <a:latin typeface="Times New Roman" pitchFamily="18" charset="0"/>
                <a:ea typeface="標楷體" pitchFamily="65" charset="-120"/>
              </a:defRPr>
            </a:lvl5pPr>
            <a:lvl6pPr marL="2514600" indent="-228600" eaLnBrk="0" fontAlgn="base" hangingPunct="0">
              <a:spcBef>
                <a:spcPct val="20000"/>
              </a:spcBef>
              <a:spcAft>
                <a:spcPct val="0"/>
              </a:spcAft>
              <a:buFont typeface="Arial" charset="0"/>
              <a:buChar char="»"/>
              <a:defRPr sz="2000" b="1">
                <a:solidFill>
                  <a:schemeClr val="tx1"/>
                </a:solidFill>
                <a:latin typeface="Times New Roman" pitchFamily="18" charset="0"/>
                <a:ea typeface="標楷體" pitchFamily="65" charset="-120"/>
              </a:defRPr>
            </a:lvl6pPr>
            <a:lvl7pPr marL="2971800" indent="-228600" eaLnBrk="0" fontAlgn="base" hangingPunct="0">
              <a:spcBef>
                <a:spcPct val="20000"/>
              </a:spcBef>
              <a:spcAft>
                <a:spcPct val="0"/>
              </a:spcAft>
              <a:buFont typeface="Arial" charset="0"/>
              <a:buChar char="»"/>
              <a:defRPr sz="2000" b="1">
                <a:solidFill>
                  <a:schemeClr val="tx1"/>
                </a:solidFill>
                <a:latin typeface="Times New Roman" pitchFamily="18" charset="0"/>
                <a:ea typeface="標楷體" pitchFamily="65" charset="-120"/>
              </a:defRPr>
            </a:lvl7pPr>
            <a:lvl8pPr marL="3429000" indent="-228600" eaLnBrk="0" fontAlgn="base" hangingPunct="0">
              <a:spcBef>
                <a:spcPct val="20000"/>
              </a:spcBef>
              <a:spcAft>
                <a:spcPct val="0"/>
              </a:spcAft>
              <a:buFont typeface="Arial" charset="0"/>
              <a:buChar char="»"/>
              <a:defRPr sz="2000" b="1">
                <a:solidFill>
                  <a:schemeClr val="tx1"/>
                </a:solidFill>
                <a:latin typeface="Times New Roman" pitchFamily="18" charset="0"/>
                <a:ea typeface="標楷體" pitchFamily="65" charset="-120"/>
              </a:defRPr>
            </a:lvl8pPr>
            <a:lvl9pPr marL="3886200" indent="-228600" eaLnBrk="0" fontAlgn="base" hangingPunct="0">
              <a:spcBef>
                <a:spcPct val="20000"/>
              </a:spcBef>
              <a:spcAft>
                <a:spcPct val="0"/>
              </a:spcAft>
              <a:buFont typeface="Arial" charset="0"/>
              <a:buChar char="»"/>
              <a:defRPr sz="2000" b="1">
                <a:solidFill>
                  <a:schemeClr val="tx1"/>
                </a:solidFill>
                <a:latin typeface="Times New Roman" pitchFamily="18" charset="0"/>
                <a:ea typeface="標楷體" pitchFamily="65" charset="-120"/>
              </a:defRPr>
            </a:lvl9pPr>
          </a:lstStyle>
          <a:p>
            <a:pPr marL="0" indent="0" fontAlgn="auto">
              <a:lnSpc>
                <a:spcPts val="3600"/>
              </a:lnSpc>
              <a:spcAft>
                <a:spcPts val="1200"/>
              </a:spcAft>
              <a:buSzPct val="85000"/>
              <a:buFont typeface="Wingdings" pitchFamily="2" charset="2"/>
              <a:buNone/>
              <a:defRPr/>
            </a:pPr>
            <a:r>
              <a:rPr kumimoji="0" lang="zh-TW" altLang="en-US" sz="3600" dirty="0">
                <a:solidFill>
                  <a:srgbClr val="FF0000"/>
                </a:solidFill>
              </a:rPr>
              <a:t>全面</a:t>
            </a:r>
            <a:r>
              <a:rPr kumimoji="0" lang="zh-TW" altLang="zh-TW" sz="3600" dirty="0" smtClean="0">
                <a:solidFill>
                  <a:srgbClr val="FF0000"/>
                </a:solidFill>
              </a:rPr>
              <a:t>加強市</a:t>
            </a:r>
            <a:r>
              <a:rPr kumimoji="0" lang="zh-TW" altLang="zh-TW" sz="3600" dirty="0">
                <a:solidFill>
                  <a:srgbClr val="FF0000"/>
                </a:solidFill>
              </a:rPr>
              <a:t>售宣稱</a:t>
            </a:r>
            <a:r>
              <a:rPr kumimoji="0" lang="en-US" altLang="zh-TW" sz="3600" dirty="0">
                <a:solidFill>
                  <a:srgbClr val="FF0000"/>
                </a:solidFill>
              </a:rPr>
              <a:t>100%</a:t>
            </a:r>
            <a:r>
              <a:rPr kumimoji="0" lang="zh-TW" altLang="zh-TW" sz="3600" dirty="0">
                <a:solidFill>
                  <a:srgbClr val="FF0000"/>
                </a:solidFill>
              </a:rPr>
              <a:t>或純食用油之稽查與</a:t>
            </a:r>
            <a:r>
              <a:rPr kumimoji="0" lang="zh-TW" altLang="zh-TW" sz="3600" dirty="0" smtClean="0">
                <a:solidFill>
                  <a:srgbClr val="FF0000"/>
                </a:solidFill>
              </a:rPr>
              <a:t>抽驗</a:t>
            </a:r>
            <a:endParaRPr kumimoji="0" lang="en-US" altLang="zh-TW" sz="3600" dirty="0" smtClean="0">
              <a:solidFill>
                <a:srgbClr val="FF0000"/>
              </a:solidFill>
            </a:endParaRPr>
          </a:p>
          <a:p>
            <a:pPr fontAlgn="auto">
              <a:spcBef>
                <a:spcPts val="0"/>
              </a:spcBef>
              <a:spcAft>
                <a:spcPts val="0"/>
              </a:spcAft>
              <a:defRPr/>
            </a:pPr>
            <a:r>
              <a:rPr kumimoji="0" lang="zh-TW" altLang="zh-TW" sz="2800" dirty="0" smtClean="0"/>
              <a:t>抽驗</a:t>
            </a:r>
            <a:r>
              <a:rPr kumimoji="0" lang="en-US" altLang="zh-TW" sz="2800" dirty="0"/>
              <a:t>271</a:t>
            </a:r>
            <a:r>
              <a:rPr kumimoji="0" lang="zh-TW" altLang="zh-TW" sz="2800" dirty="0"/>
              <a:t>件油品檢體</a:t>
            </a:r>
            <a:r>
              <a:rPr kumimoji="0" lang="zh-TW" altLang="zh-TW" sz="2800" dirty="0" smtClean="0"/>
              <a:t>，</a:t>
            </a:r>
            <a:r>
              <a:rPr kumimoji="0" lang="zh-TW" altLang="en-US" sz="2800" dirty="0" smtClean="0"/>
              <a:t>公布</a:t>
            </a:r>
            <a:r>
              <a:rPr kumimoji="0" lang="zh-TW" altLang="zh-TW" sz="2800" dirty="0" smtClean="0"/>
              <a:t>檢驗結果如下</a:t>
            </a:r>
            <a:r>
              <a:rPr kumimoji="0" lang="zh-TW" altLang="zh-TW" sz="2800" dirty="0"/>
              <a:t>：</a:t>
            </a:r>
            <a:endParaRPr kumimoji="0" lang="en-US" altLang="zh-TW" sz="2800" dirty="0" smtClean="0"/>
          </a:p>
          <a:p>
            <a:pPr lvl="1" fontAlgn="auto">
              <a:spcAft>
                <a:spcPts val="0"/>
              </a:spcAft>
              <a:defRPr/>
            </a:pPr>
            <a:r>
              <a:rPr kumimoji="0" lang="zh-TW" altLang="zh-TW" sz="2400" b="1" dirty="0"/>
              <a:t>棉籽酚檢驗</a:t>
            </a:r>
            <a:r>
              <a:rPr kumimoji="0" lang="zh-TW" altLang="zh-TW" sz="2400" dirty="0" smtClean="0"/>
              <a:t>：至目前皆</a:t>
            </a:r>
            <a:r>
              <a:rPr kumimoji="0" lang="zh-TW" altLang="zh-TW" sz="2400" dirty="0"/>
              <a:t>未檢出。</a:t>
            </a:r>
          </a:p>
          <a:p>
            <a:pPr lvl="1" fontAlgn="auto">
              <a:spcAft>
                <a:spcPts val="0"/>
              </a:spcAft>
              <a:defRPr/>
            </a:pPr>
            <a:r>
              <a:rPr kumimoji="0" lang="zh-TW" altLang="zh-TW" sz="2400" b="1" dirty="0"/>
              <a:t>脂肪酸檢驗</a:t>
            </a:r>
            <a:r>
              <a:rPr kumimoji="0" lang="zh-TW" altLang="zh-TW" sz="2400" dirty="0" smtClean="0"/>
              <a:t>：</a:t>
            </a:r>
            <a:endParaRPr kumimoji="0" lang="en-US" altLang="zh-TW" sz="2400" dirty="0" smtClean="0"/>
          </a:p>
          <a:p>
            <a:pPr lvl="2" fontAlgn="auto">
              <a:spcAft>
                <a:spcPts val="0"/>
              </a:spcAft>
              <a:defRPr/>
            </a:pPr>
            <a:r>
              <a:rPr kumimoji="0" lang="zh-TW" altLang="en-US" dirty="0" smtClean="0"/>
              <a:t>經檢驗，</a:t>
            </a:r>
            <a:r>
              <a:rPr kumimoji="0" lang="en-US" altLang="zh-TW" dirty="0" smtClean="0"/>
              <a:t>76</a:t>
            </a:r>
            <a:r>
              <a:rPr kumimoji="0" lang="zh-TW" altLang="zh-TW" dirty="0" smtClean="0"/>
              <a:t>件</a:t>
            </a:r>
            <a:r>
              <a:rPr kumimoji="0" lang="zh-TW" altLang="en-US" dirty="0"/>
              <a:t>脂肪酸組成不完全符合資料庫</a:t>
            </a:r>
            <a:r>
              <a:rPr kumimoji="0" lang="en-US" altLang="zh-TW" dirty="0" smtClean="0"/>
              <a:t>(</a:t>
            </a:r>
            <a:r>
              <a:rPr kumimoji="0" lang="zh-TW" altLang="zh-TW" dirty="0" smtClean="0"/>
              <a:t>國產</a:t>
            </a:r>
            <a:r>
              <a:rPr kumimoji="0" lang="en-US" altLang="zh-TW" dirty="0"/>
              <a:t>57</a:t>
            </a:r>
            <a:r>
              <a:rPr kumimoji="0" lang="zh-TW" altLang="zh-TW" dirty="0" smtClean="0"/>
              <a:t>件、</a:t>
            </a:r>
            <a:r>
              <a:rPr kumimoji="0" lang="zh-TW" altLang="zh-TW" dirty="0"/>
              <a:t>進口</a:t>
            </a:r>
            <a:r>
              <a:rPr kumimoji="0" lang="en-US" altLang="zh-TW" dirty="0"/>
              <a:t>19</a:t>
            </a:r>
            <a:r>
              <a:rPr kumimoji="0" lang="zh-TW" altLang="zh-TW" dirty="0" smtClean="0"/>
              <a:t>件</a:t>
            </a:r>
            <a:r>
              <a:rPr kumimoji="0" lang="en-US" altLang="zh-TW" dirty="0" smtClean="0"/>
              <a:t>)</a:t>
            </a:r>
            <a:r>
              <a:rPr kumimoji="0" lang="zh-TW" altLang="zh-TW" dirty="0" smtClean="0"/>
              <a:t>，共計有</a:t>
            </a:r>
            <a:r>
              <a:rPr kumimoji="0" lang="en-US" altLang="zh-TW" dirty="0" smtClean="0"/>
              <a:t>23</a:t>
            </a:r>
            <a:r>
              <a:rPr kumimoji="0" lang="zh-TW" altLang="zh-TW" dirty="0" smtClean="0"/>
              <a:t>件</a:t>
            </a:r>
            <a:r>
              <a:rPr kumimoji="0" lang="zh-TW" altLang="zh-TW" dirty="0"/>
              <a:t>合格產品，不合格產品</a:t>
            </a:r>
            <a:r>
              <a:rPr kumimoji="0" lang="en-US" altLang="zh-TW" dirty="0" smtClean="0"/>
              <a:t>39</a:t>
            </a:r>
            <a:r>
              <a:rPr kumimoji="0" lang="zh-TW" altLang="zh-TW" dirty="0" smtClean="0"/>
              <a:t>件</a:t>
            </a:r>
            <a:r>
              <a:rPr kumimoji="0" lang="zh-TW" altLang="zh-TW" dirty="0"/>
              <a:t>，</a:t>
            </a:r>
            <a:r>
              <a:rPr kumimoji="0" lang="zh-TW" altLang="zh-TW" dirty="0" smtClean="0"/>
              <a:t>另有</a:t>
            </a:r>
            <a:r>
              <a:rPr kumimoji="0" lang="en-US" altLang="zh-TW" dirty="0" smtClean="0"/>
              <a:t>14</a:t>
            </a:r>
            <a:r>
              <a:rPr kumimoji="0" lang="zh-TW" altLang="zh-TW" dirty="0" smtClean="0"/>
              <a:t>件</a:t>
            </a:r>
            <a:r>
              <a:rPr kumimoji="0" lang="zh-TW" altLang="zh-TW" dirty="0"/>
              <a:t>產品</a:t>
            </a:r>
            <a:r>
              <a:rPr kumimoji="0" lang="zh-TW" altLang="zh-TW" dirty="0" smtClean="0"/>
              <a:t>需要再</a:t>
            </a:r>
            <a:r>
              <a:rPr kumimoji="0" lang="zh-TW" altLang="zh-TW" dirty="0"/>
              <a:t>進一步</a:t>
            </a:r>
            <a:r>
              <a:rPr kumimoji="0" lang="zh-TW" altLang="zh-TW" dirty="0" smtClean="0"/>
              <a:t>確認</a:t>
            </a:r>
            <a:r>
              <a:rPr kumimoji="0" lang="en-US" altLang="zh-TW" dirty="0" smtClean="0"/>
              <a:t>(</a:t>
            </a:r>
            <a:r>
              <a:rPr kumimoji="0" lang="zh-TW" altLang="zh-TW" dirty="0" smtClean="0"/>
              <a:t>包括</a:t>
            </a:r>
            <a:r>
              <a:rPr kumimoji="0" lang="zh-TW" altLang="en-US" dirty="0" smtClean="0"/>
              <a:t>檢體送驗中、請進口商提證明、</a:t>
            </a:r>
            <a:r>
              <a:rPr kumimoji="0" lang="zh-TW" altLang="zh-TW" dirty="0" smtClean="0"/>
              <a:t>續查</a:t>
            </a:r>
            <a:r>
              <a:rPr kumimoji="0" lang="zh-TW" altLang="en-US" dirty="0" smtClean="0"/>
              <a:t>、</a:t>
            </a:r>
            <a:r>
              <a:rPr kumimoji="0" lang="zh-TW" altLang="zh-TW" dirty="0" smtClean="0"/>
              <a:t>抽原料油</a:t>
            </a:r>
            <a:r>
              <a:rPr kumimoji="0" lang="zh-TW" altLang="en-US" dirty="0" smtClean="0"/>
              <a:t>、移外縣市查核</a:t>
            </a:r>
            <a:r>
              <a:rPr kumimoji="0" lang="en-US" altLang="zh-TW" dirty="0" smtClean="0"/>
              <a:t>)</a:t>
            </a:r>
            <a:r>
              <a:rPr kumimoji="0" lang="zh-TW" altLang="en-US" dirty="0" smtClean="0"/>
              <a:t>。</a:t>
            </a:r>
            <a:endParaRPr kumimoji="0" lang="en-US" altLang="zh-TW" dirty="0" smtClean="0"/>
          </a:p>
          <a:p>
            <a:pPr lvl="2" fontAlgn="auto">
              <a:spcAft>
                <a:spcPts val="0"/>
              </a:spcAft>
              <a:defRPr/>
            </a:pPr>
            <a:r>
              <a:rPr kumimoji="0" lang="zh-TW" altLang="zh-TW" dirty="0" smtClean="0"/>
              <a:t>屬於進口原裝</a:t>
            </a:r>
            <a:r>
              <a:rPr kumimoji="0" lang="zh-TW" altLang="zh-TW" dirty="0"/>
              <a:t>者，需請</a:t>
            </a:r>
            <a:r>
              <a:rPr kumimoji="0" lang="zh-TW" altLang="zh-TW" dirty="0" smtClean="0"/>
              <a:t>原廠</a:t>
            </a:r>
            <a:r>
              <a:rPr kumimoji="0" lang="zh-TW" altLang="zh-TW" dirty="0"/>
              <a:t>提供證明</a:t>
            </a:r>
            <a:r>
              <a:rPr kumimoji="0" lang="zh-TW" altLang="zh-TW" dirty="0" smtClean="0"/>
              <a:t>文件</a:t>
            </a:r>
            <a:r>
              <a:rPr kumimoji="0" lang="zh-TW" altLang="en-US" dirty="0" smtClean="0"/>
              <a:t>，目前刻正請西班牙及義大利相關辦事處協助提供。</a:t>
            </a:r>
            <a:endParaRPr kumimoji="0" lang="en-US" altLang="zh-TW" dirty="0"/>
          </a:p>
        </p:txBody>
      </p:sp>
      <p:sp>
        <p:nvSpPr>
          <p:cNvPr id="29699" name="標題 1"/>
          <p:cNvSpPr txBox="1">
            <a:spLocks/>
          </p:cNvSpPr>
          <p:nvPr/>
        </p:nvSpPr>
        <p:spPr bwMode="auto">
          <a:xfrm>
            <a:off x="341313" y="400050"/>
            <a:ext cx="8534400" cy="725488"/>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目前執行情形</a:t>
            </a:r>
            <a:r>
              <a:rPr kumimoji="0" lang="zh-TW" altLang="en-US" sz="4400" b="1">
                <a:solidFill>
                  <a:srgbClr val="0000CC"/>
                </a:solidFill>
                <a:latin typeface="Times New Roman" pitchFamily="18" charset="0"/>
                <a:ea typeface="標楷體" pitchFamily="65" charset="-120"/>
                <a:cs typeface="Times New Roman" pitchFamily="18" charset="0"/>
              </a:rPr>
              <a:t>（</a:t>
            </a:r>
            <a:r>
              <a:rPr kumimoji="0" lang="en-US" altLang="zh-TW" sz="4400" b="1">
                <a:solidFill>
                  <a:srgbClr val="0000CC"/>
                </a:solidFill>
                <a:latin typeface="Times New Roman" pitchFamily="18" charset="0"/>
                <a:ea typeface="標楷體" pitchFamily="65" charset="-120"/>
                <a:cs typeface="Times New Roman" pitchFamily="18" charset="0"/>
              </a:rPr>
              <a:t>2/3</a:t>
            </a:r>
            <a:r>
              <a:rPr kumimoji="0" lang="zh-TW" altLang="en-US" sz="4400" b="1">
                <a:solidFill>
                  <a:srgbClr val="0000CC"/>
                </a:solidFill>
                <a:latin typeface="Times New Roman" pitchFamily="18" charset="0"/>
                <a:ea typeface="標楷體" pitchFamily="65" charset="-120"/>
                <a:cs typeface="Times New Roman" pitchFamily="18"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投影片編號版面配置區 2"/>
          <p:cNvSpPr>
            <a:spLocks noGrp="1"/>
          </p:cNvSpPr>
          <p:nvPr>
            <p:ph type="sldNum" sz="quarter" idx="11"/>
          </p:nvPr>
        </p:nvSpPr>
        <p:spPr bwMode="auto">
          <a:xfrm>
            <a:off x="8607425" y="6484938"/>
            <a:ext cx="512763"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18069C64-8F7A-42E3-AE9F-A1100B7BBB30}" type="slidenum">
              <a:rPr lang="zh-TW" altLang="en-US">
                <a:solidFill>
                  <a:srgbClr val="898989"/>
                </a:solidFill>
                <a:ea typeface="新細明體" charset="-120"/>
              </a:rPr>
              <a:pPr algn="ctr" fontAlgn="base">
                <a:spcBef>
                  <a:spcPct val="0"/>
                </a:spcBef>
                <a:spcAft>
                  <a:spcPct val="0"/>
                </a:spcAft>
              </a:pPr>
              <a:t>17</a:t>
            </a:fld>
            <a:endParaRPr lang="en-US" altLang="zh-TW">
              <a:solidFill>
                <a:srgbClr val="898989"/>
              </a:solidFill>
              <a:ea typeface="新細明體" charset="-120"/>
            </a:endParaRPr>
          </a:p>
        </p:txBody>
      </p:sp>
      <p:sp>
        <p:nvSpPr>
          <p:cNvPr id="30722" name="矩形 3"/>
          <p:cNvSpPr>
            <a:spLocks noChangeArrowheads="1"/>
          </p:cNvSpPr>
          <p:nvPr/>
        </p:nvSpPr>
        <p:spPr bwMode="auto">
          <a:xfrm>
            <a:off x="539750" y="1341438"/>
            <a:ext cx="8135938" cy="4475162"/>
          </a:xfrm>
          <a:prstGeom prst="rect">
            <a:avLst/>
          </a:prstGeom>
          <a:noFill/>
          <a:ln w="9525">
            <a:noFill/>
            <a:miter lim="800000"/>
            <a:headEnd/>
            <a:tailEnd/>
          </a:ln>
        </p:spPr>
        <p:txBody>
          <a:bodyPr>
            <a:spAutoFit/>
          </a:bodyPr>
          <a:lstStyle/>
          <a:p>
            <a:pPr marL="273050" indent="-273050" eaLnBrk="0" hangingPunct="0">
              <a:spcBef>
                <a:spcPct val="20000"/>
              </a:spcBef>
              <a:buClr>
                <a:srgbClr val="0000CC"/>
              </a:buClr>
              <a:buSzPct val="85000"/>
              <a:buFont typeface="Wingdings" pitchFamily="2" charset="2"/>
              <a:buChar char="n"/>
            </a:pPr>
            <a:r>
              <a:rPr kumimoji="0" lang="zh-TW" altLang="zh-TW" sz="3200" b="1">
                <a:latin typeface="Times New Roman" pitchFamily="18" charset="0"/>
                <a:ea typeface="標楷體" pitchFamily="65" charset="-120"/>
              </a:rPr>
              <a:t>切結保證</a:t>
            </a:r>
            <a:endParaRPr kumimoji="0" lang="en-US" altLang="zh-TW" sz="3200" b="1">
              <a:latin typeface="Times New Roman" pitchFamily="18" charset="0"/>
              <a:ea typeface="標楷體" pitchFamily="65" charset="-120"/>
            </a:endParaRPr>
          </a:p>
          <a:p>
            <a:pPr marL="742950" lvl="1" indent="-285750" eaLnBrk="0" hangingPunct="0">
              <a:spcBef>
                <a:spcPct val="20000"/>
              </a:spcBef>
              <a:buClr>
                <a:srgbClr val="FF0000"/>
              </a:buClr>
              <a:buSzPct val="85000"/>
              <a:buFont typeface="Wingdings" pitchFamily="2" charset="2"/>
              <a:buChar char="u"/>
            </a:pPr>
            <a:r>
              <a:rPr kumimoji="0" lang="zh-TW" altLang="zh-TW" sz="2400">
                <a:latin typeface="Times New Roman" pitchFamily="18" charset="0"/>
                <a:ea typeface="標楷體" pitchFamily="65" charset="-120"/>
              </a:rPr>
              <a:t>截至</a:t>
            </a:r>
            <a:r>
              <a:rPr kumimoji="0" lang="zh-TW" altLang="en-US" sz="2400">
                <a:latin typeface="Times New Roman" pitchFamily="18" charset="0"/>
                <a:ea typeface="標楷體" pitchFamily="65" charset="-120"/>
              </a:rPr>
              <a:t>限定日期</a:t>
            </a:r>
            <a:r>
              <a:rPr kumimoji="0" lang="en-US" altLang="zh-TW" sz="2400">
                <a:latin typeface="Times New Roman" pitchFamily="18" charset="0"/>
                <a:ea typeface="標楷體" pitchFamily="65" charset="-120"/>
              </a:rPr>
              <a:t>10</a:t>
            </a:r>
            <a:r>
              <a:rPr kumimoji="0" lang="zh-TW" altLang="zh-TW" sz="2400">
                <a:latin typeface="Times New Roman" pitchFamily="18" charset="0"/>
                <a:ea typeface="標楷體" pitchFamily="65" charset="-120"/>
              </a:rPr>
              <a:t>月</a:t>
            </a:r>
            <a:r>
              <a:rPr kumimoji="0" lang="en-US" altLang="zh-TW" sz="2400">
                <a:latin typeface="Times New Roman" pitchFamily="18" charset="0"/>
                <a:ea typeface="標楷體" pitchFamily="65" charset="-120"/>
              </a:rPr>
              <a:t>31</a:t>
            </a:r>
            <a:r>
              <a:rPr kumimoji="0" lang="zh-TW" altLang="zh-TW" sz="2400">
                <a:latin typeface="Times New Roman" pitchFamily="18" charset="0"/>
                <a:ea typeface="標楷體" pitchFamily="65" charset="-120"/>
              </a:rPr>
              <a:t>日為止，已</a:t>
            </a:r>
            <a:r>
              <a:rPr kumimoji="0" lang="zh-TW" altLang="en-US" sz="2400">
                <a:latin typeface="Times New Roman" pitchFamily="18" charset="0"/>
                <a:ea typeface="標楷體" pitchFamily="65" charset="-120"/>
              </a:rPr>
              <a:t>收到</a:t>
            </a:r>
            <a:r>
              <a:rPr kumimoji="0" lang="en-US" altLang="zh-TW" sz="2400">
                <a:latin typeface="Times New Roman" pitchFamily="18" charset="0"/>
                <a:ea typeface="標楷體" pitchFamily="65" charset="-120"/>
              </a:rPr>
              <a:t>291</a:t>
            </a:r>
            <a:r>
              <a:rPr kumimoji="0" lang="zh-TW" altLang="zh-TW" sz="2400">
                <a:latin typeface="Times New Roman" pitchFamily="18" charset="0"/>
                <a:ea typeface="標楷體" pitchFamily="65" charset="-120"/>
              </a:rPr>
              <a:t>家相關廠商向</a:t>
            </a:r>
            <a:r>
              <a:rPr kumimoji="0" lang="zh-TW" altLang="en-US" sz="2400">
                <a:latin typeface="Times New Roman" pitchFamily="18" charset="0"/>
                <a:ea typeface="標楷體" pitchFamily="65" charset="-120"/>
              </a:rPr>
              <a:t>食藥署</a:t>
            </a:r>
            <a:r>
              <a:rPr kumimoji="0" lang="zh-TW" altLang="zh-TW" sz="2400">
                <a:latin typeface="Times New Roman" pitchFamily="18" charset="0"/>
                <a:ea typeface="標楷體" pitchFamily="65" charset="-120"/>
              </a:rPr>
              <a:t>提報切結保證資料</a:t>
            </a:r>
            <a:r>
              <a:rPr kumimoji="0" lang="zh-TW" altLang="en-US" sz="2400">
                <a:latin typeface="Times New Roman" pitchFamily="18" charset="0"/>
                <a:ea typeface="標楷體" pitchFamily="65" charset="-120"/>
              </a:rPr>
              <a:t>。</a:t>
            </a:r>
            <a:endParaRPr kumimoji="0" lang="en-US" altLang="zh-TW" sz="2400">
              <a:latin typeface="Times New Roman" pitchFamily="18" charset="0"/>
              <a:ea typeface="標楷體" pitchFamily="65" charset="-120"/>
            </a:endParaRPr>
          </a:p>
          <a:p>
            <a:pPr marL="742950" lvl="1" indent="-285750" eaLnBrk="0" hangingPunct="0">
              <a:spcBef>
                <a:spcPct val="20000"/>
              </a:spcBef>
              <a:buClr>
                <a:srgbClr val="FF0000"/>
              </a:buClr>
              <a:buSzPct val="85000"/>
              <a:buFont typeface="Wingdings" pitchFamily="2" charset="2"/>
              <a:buChar char="u"/>
            </a:pPr>
            <a:r>
              <a:rPr kumimoji="0" lang="en-US" altLang="zh-TW" sz="2400">
                <a:latin typeface="Times New Roman" pitchFamily="18" charset="0"/>
                <a:ea typeface="標楷體" pitchFamily="65" charset="-120"/>
              </a:rPr>
              <a:t>10</a:t>
            </a:r>
            <a:r>
              <a:rPr kumimoji="0" lang="zh-TW" altLang="en-US" sz="2400">
                <a:latin typeface="Times New Roman" pitchFamily="18" charset="0"/>
                <a:ea typeface="標楷體" pitchFamily="65" charset="-120"/>
              </a:rPr>
              <a:t>月</a:t>
            </a:r>
            <a:r>
              <a:rPr kumimoji="0" lang="en-US" altLang="zh-TW" sz="2400">
                <a:latin typeface="Times New Roman" pitchFamily="18" charset="0"/>
                <a:ea typeface="標楷體" pitchFamily="65" charset="-120"/>
              </a:rPr>
              <a:t>31</a:t>
            </a:r>
            <a:r>
              <a:rPr kumimoji="0" lang="zh-TW" altLang="en-US" sz="2400">
                <a:latin typeface="Times New Roman" pitchFamily="18" charset="0"/>
                <a:ea typeface="標楷體" pitchFamily="65" charset="-120"/>
              </a:rPr>
              <a:t>日判定</a:t>
            </a:r>
            <a:r>
              <a:rPr kumimoji="0" lang="zh-TW" altLang="zh-TW" sz="2400">
                <a:latin typeface="Times New Roman" pitchFamily="18" charset="0"/>
                <a:ea typeface="標楷體" pitchFamily="65" charset="-120"/>
              </a:rPr>
              <a:t>不合格產品</a:t>
            </a:r>
            <a:r>
              <a:rPr kumimoji="0" lang="en-US" altLang="zh-TW" sz="2400">
                <a:latin typeface="Times New Roman" pitchFamily="18" charset="0"/>
                <a:ea typeface="標楷體" pitchFamily="65" charset="-120"/>
              </a:rPr>
              <a:t>31</a:t>
            </a:r>
            <a:r>
              <a:rPr kumimoji="0" lang="zh-TW" altLang="zh-TW" sz="2400">
                <a:latin typeface="Times New Roman" pitchFamily="18" charset="0"/>
                <a:ea typeface="標楷體" pitchFamily="65" charset="-120"/>
              </a:rPr>
              <a:t>件</a:t>
            </a:r>
            <a:r>
              <a:rPr kumimoji="0" lang="zh-TW" altLang="en-US" sz="2400">
                <a:latin typeface="Times New Roman" pitchFamily="18" charset="0"/>
                <a:ea typeface="標楷體" pitchFamily="65" charset="-120"/>
              </a:rPr>
              <a:t>，共計</a:t>
            </a:r>
            <a:r>
              <a:rPr kumimoji="0" lang="en-US" altLang="zh-TW" sz="2400">
                <a:latin typeface="Times New Roman" pitchFamily="18" charset="0"/>
                <a:ea typeface="標楷體" pitchFamily="65" charset="-120"/>
              </a:rPr>
              <a:t>11</a:t>
            </a:r>
            <a:r>
              <a:rPr kumimoji="0" lang="zh-TW" altLang="en-US" sz="2400">
                <a:latin typeface="Times New Roman" pitchFamily="18" charset="0"/>
                <a:ea typeface="標楷體" pitchFamily="65" charset="-120"/>
              </a:rPr>
              <a:t>家廠商，其中</a:t>
            </a:r>
            <a:r>
              <a:rPr kumimoji="0" lang="en-US" altLang="zh-TW" sz="2400">
                <a:latin typeface="Times New Roman" pitchFamily="18" charset="0"/>
                <a:ea typeface="標楷體" pitchFamily="65" charset="-120"/>
              </a:rPr>
              <a:t>10</a:t>
            </a:r>
            <a:r>
              <a:rPr kumimoji="0" lang="zh-TW" altLang="en-US" sz="2400">
                <a:latin typeface="Times New Roman" pitchFamily="18" charset="0"/>
                <a:ea typeface="標楷體" pitchFamily="65" charset="-120"/>
              </a:rPr>
              <a:t>家已切結，</a:t>
            </a:r>
            <a:r>
              <a:rPr kumimoji="0" lang="en-US" altLang="zh-TW" sz="2400">
                <a:latin typeface="Times New Roman" pitchFamily="18" charset="0"/>
                <a:ea typeface="標楷體" pitchFamily="65" charset="-120"/>
              </a:rPr>
              <a:t>1</a:t>
            </a:r>
            <a:r>
              <a:rPr kumimoji="0" lang="zh-TW" altLang="en-US" sz="2400">
                <a:latin typeface="Times New Roman" pitchFamily="18" charset="0"/>
                <a:ea typeface="標楷體" pitchFamily="65" charset="-120"/>
              </a:rPr>
              <a:t>家未切結</a:t>
            </a:r>
            <a:r>
              <a:rPr kumimoji="0" lang="zh-TW" altLang="zh-TW" sz="2400">
                <a:latin typeface="Times New Roman" pitchFamily="18" charset="0"/>
                <a:ea typeface="標楷體" pitchFamily="65" charset="-120"/>
              </a:rPr>
              <a:t>。</a:t>
            </a:r>
            <a:endParaRPr kumimoji="0" lang="en-US" altLang="zh-TW" sz="2400">
              <a:latin typeface="Times New Roman" pitchFamily="18" charset="0"/>
              <a:ea typeface="標楷體" pitchFamily="65" charset="-120"/>
            </a:endParaRPr>
          </a:p>
          <a:p>
            <a:pPr marL="273050" indent="-273050" eaLnBrk="0" hangingPunct="0">
              <a:spcBef>
                <a:spcPct val="20000"/>
              </a:spcBef>
              <a:buClr>
                <a:srgbClr val="0000CC"/>
              </a:buClr>
              <a:buSzPct val="85000"/>
              <a:buFont typeface="Wingdings" pitchFamily="2" charset="2"/>
              <a:buChar char="n"/>
            </a:pPr>
            <a:r>
              <a:rPr kumimoji="0" lang="zh-TW" altLang="en-US" sz="3200" b="1">
                <a:latin typeface="Times New Roman" pitchFamily="18" charset="0"/>
                <a:ea typeface="標楷體" pitchFamily="65" charset="-120"/>
              </a:rPr>
              <a:t>油安行動</a:t>
            </a:r>
            <a:endParaRPr kumimoji="0" lang="en-US" altLang="zh-TW" sz="3200" b="1">
              <a:latin typeface="Times New Roman" pitchFamily="18" charset="0"/>
              <a:ea typeface="標楷體" pitchFamily="65" charset="-120"/>
            </a:endParaRPr>
          </a:p>
          <a:p>
            <a:pPr marL="742950" lvl="1" indent="-285750" eaLnBrk="0" hangingPunct="0">
              <a:spcBef>
                <a:spcPct val="20000"/>
              </a:spcBef>
              <a:buClr>
                <a:srgbClr val="FF0000"/>
              </a:buClr>
              <a:buSzPct val="85000"/>
              <a:buFont typeface="Wingdings" pitchFamily="2" charset="2"/>
              <a:buChar char="u"/>
            </a:pPr>
            <a:r>
              <a:rPr kumimoji="0" lang="zh-TW" altLang="zh-TW" sz="2400">
                <a:latin typeface="Times New Roman" pitchFamily="18" charset="0"/>
                <a:ea typeface="標楷體" pitchFamily="65" charset="-120"/>
              </a:rPr>
              <a:t>啟動「油安行動」，</a:t>
            </a:r>
            <a:r>
              <a:rPr kumimoji="0" lang="zh-TW" altLang="en-US" sz="2400">
                <a:latin typeface="Times New Roman" pitchFamily="18" charset="0"/>
                <a:ea typeface="標楷體" pitchFamily="65" charset="-120"/>
              </a:rPr>
              <a:t>於</a:t>
            </a:r>
            <a:r>
              <a:rPr kumimoji="0" lang="en-US" altLang="zh-TW" sz="2400">
                <a:latin typeface="Times New Roman" pitchFamily="18" charset="0"/>
                <a:ea typeface="標楷體" pitchFamily="65" charset="-120"/>
              </a:rPr>
              <a:t>11</a:t>
            </a:r>
            <a:r>
              <a:rPr kumimoji="0" lang="zh-TW" altLang="en-US" sz="2400">
                <a:latin typeface="Times New Roman" pitchFamily="18" charset="0"/>
                <a:ea typeface="標楷體" pitchFamily="65" charset="-120"/>
              </a:rPr>
              <a:t>月</a:t>
            </a:r>
            <a:r>
              <a:rPr kumimoji="0" lang="en-US" altLang="zh-TW" sz="2400">
                <a:latin typeface="Times New Roman" pitchFamily="18" charset="0"/>
                <a:ea typeface="標楷體" pitchFamily="65" charset="-120"/>
              </a:rPr>
              <a:t>1</a:t>
            </a:r>
            <a:r>
              <a:rPr kumimoji="0" lang="zh-TW" altLang="en-US" sz="2400">
                <a:latin typeface="Times New Roman" pitchFamily="18" charset="0"/>
                <a:ea typeface="標楷體" pitchFamily="65" charset="-120"/>
              </a:rPr>
              <a:t>日</a:t>
            </a:r>
            <a:r>
              <a:rPr kumimoji="0" lang="zh-TW" altLang="zh-TW" sz="2400">
                <a:latin typeface="Times New Roman" pitchFamily="18" charset="0"/>
                <a:ea typeface="標楷體" pitchFamily="65" charset="-120"/>
              </a:rPr>
              <a:t>全國</a:t>
            </a:r>
            <a:r>
              <a:rPr kumimoji="0" lang="en-US" altLang="zh-TW" sz="2400">
                <a:latin typeface="Times New Roman" pitchFamily="18" charset="0"/>
                <a:ea typeface="標楷體" pitchFamily="65" charset="-120"/>
              </a:rPr>
              <a:t>22</a:t>
            </a:r>
            <a:r>
              <a:rPr kumimoji="0" lang="zh-TW" altLang="zh-TW" sz="2400">
                <a:latin typeface="Times New Roman" pitchFamily="18" charset="0"/>
                <a:ea typeface="標楷體" pitchFamily="65" charset="-120"/>
              </a:rPr>
              <a:t>縣市衛生局出動</a:t>
            </a:r>
            <a:r>
              <a:rPr kumimoji="0" lang="en-US" altLang="zh-TW" sz="2400">
                <a:latin typeface="Times New Roman" pitchFamily="18" charset="0"/>
                <a:ea typeface="標楷體" pitchFamily="65" charset="-120"/>
              </a:rPr>
              <a:t>511</a:t>
            </a:r>
            <a:r>
              <a:rPr kumimoji="0" lang="zh-TW" altLang="zh-TW" sz="2400">
                <a:latin typeface="Times New Roman" pitchFamily="18" charset="0"/>
                <a:ea typeface="標楷體" pitchFamily="65" charset="-120"/>
              </a:rPr>
              <a:t>人，擴大稽查市售食用油脂產品原料及添加物標示情形，總計稽查販賣場所及供飲食場所</a:t>
            </a:r>
            <a:r>
              <a:rPr kumimoji="0" lang="en-US" altLang="zh-TW" sz="2400">
                <a:latin typeface="Times New Roman" pitchFamily="18" charset="0"/>
                <a:ea typeface="標楷體" pitchFamily="65" charset="-120"/>
              </a:rPr>
              <a:t>1,239</a:t>
            </a:r>
            <a:r>
              <a:rPr kumimoji="0" lang="zh-TW" altLang="zh-TW" sz="2400">
                <a:latin typeface="Times New Roman" pitchFamily="18" charset="0"/>
                <a:ea typeface="標楷體" pitchFamily="65" charset="-120"/>
              </a:rPr>
              <a:t>家次</a:t>
            </a:r>
            <a:r>
              <a:rPr kumimoji="0" lang="zh-TW" altLang="en-US" sz="2400">
                <a:latin typeface="Times New Roman" pitchFamily="18" charset="0"/>
                <a:ea typeface="標楷體" pitchFamily="65" charset="-120"/>
              </a:rPr>
              <a:t>。</a:t>
            </a:r>
            <a:r>
              <a:rPr kumimoji="0" lang="zh-TW" altLang="zh-TW" sz="2400">
                <a:latin typeface="Times New Roman" pitchFamily="18" charset="0"/>
                <a:ea typeface="標楷體" pitchFamily="65" charset="-120"/>
              </a:rPr>
              <a:t>總計稽查油品</a:t>
            </a:r>
            <a:r>
              <a:rPr kumimoji="0" lang="en-US" altLang="zh-TW" sz="2400">
                <a:latin typeface="Times New Roman" pitchFamily="18" charset="0"/>
                <a:ea typeface="標楷體" pitchFamily="65" charset="-120"/>
              </a:rPr>
              <a:t>2,295</a:t>
            </a:r>
            <a:r>
              <a:rPr kumimoji="0" lang="zh-TW" altLang="zh-TW" sz="2400">
                <a:latin typeface="Times New Roman" pitchFamily="18" charset="0"/>
                <a:ea typeface="標楷體" pitchFamily="65" charset="-120"/>
              </a:rPr>
              <a:t>件，其中</a:t>
            </a:r>
            <a:r>
              <a:rPr kumimoji="0" lang="en-US" altLang="zh-TW" sz="2400">
                <a:latin typeface="Times New Roman" pitchFamily="18" charset="0"/>
                <a:ea typeface="標楷體" pitchFamily="65" charset="-120"/>
              </a:rPr>
              <a:t>63</a:t>
            </a:r>
            <a:r>
              <a:rPr kumimoji="0" lang="zh-TW" altLang="zh-TW" sz="2400">
                <a:latin typeface="Times New Roman" pitchFamily="18" charset="0"/>
                <a:ea typeface="標楷體" pitchFamily="65" charset="-120"/>
              </a:rPr>
              <a:t>件標示不符規定。</a:t>
            </a:r>
          </a:p>
        </p:txBody>
      </p:sp>
      <p:sp>
        <p:nvSpPr>
          <p:cNvPr id="30723" name="標題 1"/>
          <p:cNvSpPr txBox="1">
            <a:spLocks/>
          </p:cNvSpPr>
          <p:nvPr/>
        </p:nvSpPr>
        <p:spPr bwMode="auto">
          <a:xfrm>
            <a:off x="341313" y="400050"/>
            <a:ext cx="8534400" cy="725488"/>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目前執行情形</a:t>
            </a:r>
            <a:r>
              <a:rPr kumimoji="0" lang="zh-TW" altLang="en-US" sz="4400" b="1">
                <a:solidFill>
                  <a:srgbClr val="0000CC"/>
                </a:solidFill>
                <a:latin typeface="Times New Roman" pitchFamily="18" charset="0"/>
                <a:ea typeface="標楷體" pitchFamily="65" charset="-120"/>
                <a:cs typeface="Times New Roman" pitchFamily="18" charset="0"/>
              </a:rPr>
              <a:t>（</a:t>
            </a:r>
            <a:r>
              <a:rPr kumimoji="0" lang="en-US" altLang="zh-TW" sz="4400" b="1">
                <a:solidFill>
                  <a:srgbClr val="0000CC"/>
                </a:solidFill>
                <a:latin typeface="Times New Roman" pitchFamily="18" charset="0"/>
                <a:ea typeface="標楷體" pitchFamily="65" charset="-120"/>
                <a:cs typeface="Times New Roman" pitchFamily="18" charset="0"/>
              </a:rPr>
              <a:t>3/3</a:t>
            </a:r>
            <a:r>
              <a:rPr kumimoji="0" lang="zh-TW" altLang="en-US" sz="4400" b="1">
                <a:solidFill>
                  <a:srgbClr val="0000CC"/>
                </a:solidFill>
                <a:latin typeface="Times New Roman" pitchFamily="18" charset="0"/>
                <a:ea typeface="標楷體" pitchFamily="65" charset="-120"/>
                <a:cs typeface="Times New Roman" pitchFamily="18" charset="0"/>
              </a:rPr>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投影片編號版面配置區 2"/>
          <p:cNvSpPr>
            <a:spLocks noGrp="1"/>
          </p:cNvSpPr>
          <p:nvPr>
            <p:ph type="sldNum" sz="quarter" idx="11"/>
          </p:nvPr>
        </p:nvSpPr>
        <p:spPr bwMode="auto">
          <a:xfrm>
            <a:off x="7977188" y="6508750"/>
            <a:ext cx="1160462"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3FAAEA90-FC94-46A0-BAC9-3F29F83A9E9E}" type="slidenum">
              <a:rPr lang="zh-TW" altLang="en-US">
                <a:solidFill>
                  <a:srgbClr val="898989"/>
                </a:solidFill>
              </a:rPr>
              <a:pPr algn="ctr" fontAlgn="base">
                <a:spcBef>
                  <a:spcPct val="0"/>
                </a:spcBef>
                <a:spcAft>
                  <a:spcPct val="0"/>
                </a:spcAft>
              </a:pPr>
              <a:t>18</a:t>
            </a:fld>
            <a:endParaRPr lang="en-US" altLang="zh-TW">
              <a:solidFill>
                <a:srgbClr val="898989"/>
              </a:solidFill>
            </a:endParaRPr>
          </a:p>
        </p:txBody>
      </p:sp>
      <p:sp>
        <p:nvSpPr>
          <p:cNvPr id="31746" name="標題 1"/>
          <p:cNvSpPr txBox="1">
            <a:spLocks/>
          </p:cNvSpPr>
          <p:nvPr/>
        </p:nvSpPr>
        <p:spPr bwMode="auto">
          <a:xfrm>
            <a:off x="395288" y="333375"/>
            <a:ext cx="8534400" cy="863600"/>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未來工作重點</a:t>
            </a:r>
          </a:p>
        </p:txBody>
      </p:sp>
      <p:sp>
        <p:nvSpPr>
          <p:cNvPr id="32772" name="內容版面配置區 2"/>
          <p:cNvSpPr txBox="1">
            <a:spLocks/>
          </p:cNvSpPr>
          <p:nvPr/>
        </p:nvSpPr>
        <p:spPr bwMode="auto">
          <a:xfrm>
            <a:off x="301625" y="1412875"/>
            <a:ext cx="8504238" cy="5070475"/>
          </a:xfrm>
          <a:prstGeom prst="rect">
            <a:avLst/>
          </a:prstGeom>
          <a:noFill/>
          <a:ln>
            <a:noFill/>
          </a:ln>
          <a:extLst>
            <a:ext uri="{909E8E84-426E-40DD-AFC4-6F175D3DCCD1}"/>
            <a:ext uri="{91240B29-F687-4F45-9708-019B960494DF}"/>
          </a:extLst>
        </p:spPr>
        <p:txBody>
          <a:bodyPr/>
          <a:lstStyle>
            <a:lvl1pPr marL="457200" indent="-457200" eaLnBrk="0" hangingPunct="0">
              <a:spcBef>
                <a:spcPct val="20000"/>
              </a:spcBef>
              <a:buClr>
                <a:srgbClr val="0000CC"/>
              </a:buClr>
              <a:buFont typeface="Wingdings" pitchFamily="2" charset="2"/>
              <a:buChar char="n"/>
              <a:defRPr sz="3200" b="1">
                <a:solidFill>
                  <a:schemeClr val="tx1"/>
                </a:solidFill>
                <a:latin typeface="Times New Roman" pitchFamily="18" charset="0"/>
                <a:ea typeface="標楷體" pitchFamily="65" charset="-120"/>
              </a:defRPr>
            </a:lvl1pPr>
            <a:lvl2pPr marL="547688" indent="-273050" eaLnBrk="0" hangingPunct="0">
              <a:spcBef>
                <a:spcPct val="20000"/>
              </a:spcBef>
              <a:buClr>
                <a:srgbClr val="FF0000"/>
              </a:buClr>
              <a:buFont typeface="Wingdings" pitchFamily="2" charset="2"/>
              <a:buChar char="u"/>
              <a:defRPr sz="2800">
                <a:solidFill>
                  <a:schemeClr val="tx1"/>
                </a:solidFill>
                <a:latin typeface="Times New Roman" pitchFamily="18" charset="0"/>
                <a:ea typeface="標楷體" pitchFamily="65" charset="-120"/>
              </a:defRPr>
            </a:lvl2pPr>
            <a:lvl3pPr marL="822325" indent="-228600" eaLnBrk="0" hangingPunct="0">
              <a:spcBef>
                <a:spcPct val="20000"/>
              </a:spcBef>
              <a:buFont typeface="Constantia" pitchFamily="18" charset="0"/>
              <a:buChar char="–"/>
              <a:defRPr sz="2400">
                <a:solidFill>
                  <a:schemeClr val="tx1"/>
                </a:solidFill>
                <a:latin typeface="Times New Roman" pitchFamily="18" charset="0"/>
                <a:ea typeface="標楷體" pitchFamily="65" charset="-120"/>
              </a:defRPr>
            </a:lvl3pPr>
            <a:lvl4pPr marL="1096963" indent="-228600" eaLnBrk="0" hangingPunct="0">
              <a:spcBef>
                <a:spcPct val="20000"/>
              </a:spcBef>
              <a:buFont typeface="Wingdings" pitchFamily="2" charset="2"/>
              <a:buChar char="Ø"/>
              <a:defRPr sz="2000" b="1">
                <a:solidFill>
                  <a:schemeClr val="tx1"/>
                </a:solidFill>
                <a:latin typeface="Times New Roman" pitchFamily="18" charset="0"/>
                <a:ea typeface="標楷體" pitchFamily="65" charset="-120"/>
              </a:defRPr>
            </a:lvl4pPr>
            <a:lvl5pPr marL="1371600" indent="-228600" eaLnBrk="0" hangingPunct="0">
              <a:spcBef>
                <a:spcPct val="20000"/>
              </a:spcBef>
              <a:buFont typeface="Arial" pitchFamily="34" charset="0"/>
              <a:buChar char="»"/>
              <a:defRPr sz="2000" b="1">
                <a:solidFill>
                  <a:schemeClr val="tx1"/>
                </a:solidFill>
                <a:latin typeface="Times New Roman" pitchFamily="18" charset="0"/>
                <a:ea typeface="標楷體" pitchFamily="65" charset="-120"/>
              </a:defRPr>
            </a:lvl5pPr>
            <a:lvl6pPr marL="18288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6pPr>
            <a:lvl7pPr marL="22860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7pPr>
            <a:lvl8pPr marL="27432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8pPr>
            <a:lvl9pPr marL="32004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9pPr>
          </a:lstStyle>
          <a:p>
            <a:pPr fontAlgn="auto">
              <a:lnSpc>
                <a:spcPts val="3600"/>
              </a:lnSpc>
              <a:spcAft>
                <a:spcPts val="0"/>
              </a:spcAft>
              <a:defRPr/>
            </a:pPr>
            <a:r>
              <a:rPr kumimoji="0" lang="en-US" altLang="zh-TW" sz="2600" dirty="0" smtClean="0"/>
              <a:t>11</a:t>
            </a:r>
            <a:r>
              <a:rPr kumimoji="0" lang="zh-TW" altLang="zh-TW" sz="2600" dirty="0"/>
              <a:t>月</a:t>
            </a:r>
            <a:r>
              <a:rPr kumimoji="0" lang="en-US" altLang="zh-TW" sz="2600" dirty="0"/>
              <a:t>1</a:t>
            </a:r>
            <a:r>
              <a:rPr kumimoji="0" lang="zh-TW" altLang="zh-TW" sz="2600" dirty="0"/>
              <a:t>日起擴大稽查所有市售油</a:t>
            </a:r>
            <a:r>
              <a:rPr kumimoji="0" lang="zh-TW" altLang="zh-TW" sz="2600" dirty="0" smtClean="0"/>
              <a:t>品</a:t>
            </a:r>
            <a:r>
              <a:rPr kumimoji="0" lang="zh-TW" altLang="en-US" sz="2600" dirty="0" smtClean="0"/>
              <a:t>，</a:t>
            </a:r>
            <a:r>
              <a:rPr kumimoji="0" lang="zh-TW" altLang="zh-TW" sz="2600" dirty="0" smtClean="0"/>
              <a:t>確保</a:t>
            </a:r>
            <a:r>
              <a:rPr kumimoji="0" lang="zh-TW" altLang="zh-TW" sz="2600" dirty="0"/>
              <a:t>市面上油品均如實</a:t>
            </a:r>
            <a:r>
              <a:rPr kumimoji="0" lang="zh-TW" altLang="zh-TW" sz="2600" dirty="0" smtClean="0"/>
              <a:t>標示</a:t>
            </a:r>
            <a:r>
              <a:rPr kumimoji="0" lang="zh-TW" altLang="en-US" sz="2600" dirty="0" smtClean="0"/>
              <a:t>。</a:t>
            </a:r>
            <a:endParaRPr kumimoji="0" lang="en-US" altLang="zh-TW" sz="2600" dirty="0" smtClean="0"/>
          </a:p>
          <a:p>
            <a:pPr marL="0" indent="0" fontAlgn="auto">
              <a:lnSpc>
                <a:spcPts val="0"/>
              </a:lnSpc>
              <a:spcAft>
                <a:spcPts val="0"/>
              </a:spcAft>
              <a:buFont typeface="Wingdings" pitchFamily="2" charset="2"/>
              <a:buNone/>
              <a:defRPr/>
            </a:pPr>
            <a:endParaRPr kumimoji="0" lang="en-US" altLang="zh-TW" sz="2600" dirty="0" smtClean="0"/>
          </a:p>
          <a:p>
            <a:pPr fontAlgn="auto">
              <a:lnSpc>
                <a:spcPts val="3600"/>
              </a:lnSpc>
              <a:spcAft>
                <a:spcPts val="0"/>
              </a:spcAft>
              <a:defRPr/>
            </a:pPr>
            <a:r>
              <a:rPr kumimoji="0" lang="zh-TW" altLang="zh-TW" sz="2600" dirty="0" smtClean="0"/>
              <a:t>行政院</a:t>
            </a:r>
            <a:r>
              <a:rPr kumimoji="0" lang="zh-TW" altLang="en-US" sz="2600" dirty="0" smtClean="0"/>
              <a:t>啟動</a:t>
            </a:r>
            <a:r>
              <a:rPr kumimoji="0" lang="zh-TW" altLang="zh-TW" sz="2600" dirty="0" smtClean="0"/>
              <a:t>「</a:t>
            </a:r>
            <a:r>
              <a:rPr kumimoji="0" lang="zh-TW" altLang="zh-TW" sz="2600" dirty="0"/>
              <a:t>食品安全聯合稽查與取締小組</a:t>
            </a:r>
            <a:r>
              <a:rPr kumimoji="0" lang="zh-TW" altLang="zh-TW" sz="2600" dirty="0" smtClean="0"/>
              <a:t>」</a:t>
            </a:r>
            <a:r>
              <a:rPr kumimoji="0" lang="zh-TW" altLang="en-US" sz="2600" dirty="0" smtClean="0"/>
              <a:t>機制，</a:t>
            </a:r>
            <a:r>
              <a:rPr kumimoji="0" lang="zh-TW" altLang="zh-TW" sz="2600" dirty="0" smtClean="0"/>
              <a:t>陸續</a:t>
            </a:r>
            <a:r>
              <a:rPr kumimoji="0" lang="zh-TW" altLang="en-US" sz="2600" dirty="0" smtClean="0"/>
              <a:t>稽</a:t>
            </a:r>
            <a:r>
              <a:rPr kumimoji="0" lang="zh-TW" altLang="zh-TW" sz="2600" dirty="0" smtClean="0"/>
              <a:t>查</a:t>
            </a:r>
            <a:r>
              <a:rPr kumimoji="0" lang="zh-TW" altLang="zh-TW" sz="2600" dirty="0"/>
              <a:t>多項民生</a:t>
            </a:r>
            <a:r>
              <a:rPr kumimoji="0" lang="zh-TW" altLang="zh-TW" sz="2600" dirty="0" smtClean="0"/>
              <a:t>必需品</a:t>
            </a:r>
            <a:r>
              <a:rPr kumimoji="0" lang="zh-TW" altLang="en-US" sz="2600" dirty="0" smtClean="0"/>
              <a:t>，選定</a:t>
            </a:r>
            <a:r>
              <a:rPr kumimoji="0" lang="zh-TW" altLang="en-US" sz="2600" dirty="0"/>
              <a:t>包括米</a:t>
            </a:r>
            <a:r>
              <a:rPr kumimoji="0" lang="zh-TW" altLang="en-US" sz="2600" dirty="0" smtClean="0"/>
              <a:t>、醬油、果汁、</a:t>
            </a:r>
            <a:r>
              <a:rPr kumimoji="0" lang="zh-TW" altLang="en-US" sz="2600" dirty="0"/>
              <a:t>有機食品等已認證、具國家</a:t>
            </a:r>
            <a:r>
              <a:rPr kumimoji="0" lang="zh-TW" altLang="en-US" sz="2600" dirty="0" smtClean="0"/>
              <a:t>標章的</a:t>
            </a:r>
            <a:r>
              <a:rPr kumimoji="0" lang="zh-TW" altLang="en-US" sz="2600" dirty="0"/>
              <a:t>食品，或每日必需品分批稽查取締</a:t>
            </a:r>
            <a:r>
              <a:rPr kumimoji="0" lang="zh-TW" altLang="zh-TW" sz="2600" dirty="0" smtClean="0"/>
              <a:t>。</a:t>
            </a:r>
            <a:endParaRPr kumimoji="0" lang="en-US" altLang="zh-TW" sz="2600" dirty="0" smtClean="0"/>
          </a:p>
          <a:p>
            <a:pPr marL="0" indent="0" fontAlgn="auto">
              <a:lnSpc>
                <a:spcPts val="0"/>
              </a:lnSpc>
              <a:spcAft>
                <a:spcPts val="0"/>
              </a:spcAft>
              <a:buFont typeface="Wingdings" pitchFamily="2" charset="2"/>
              <a:buNone/>
              <a:defRPr/>
            </a:pPr>
            <a:endParaRPr kumimoji="0" lang="en-US" altLang="zh-TW" sz="2600" dirty="0"/>
          </a:p>
          <a:p>
            <a:pPr fontAlgn="auto">
              <a:lnSpc>
                <a:spcPts val="3600"/>
              </a:lnSpc>
              <a:spcAft>
                <a:spcPts val="0"/>
              </a:spcAft>
              <a:defRPr/>
            </a:pPr>
            <a:r>
              <a:rPr kumimoji="0" lang="zh-TW" altLang="zh-TW" sz="2600" dirty="0" smtClean="0"/>
              <a:t>檢討</a:t>
            </a:r>
            <a:r>
              <a:rPr kumimoji="0" lang="zh-TW" altLang="zh-TW" sz="2600" dirty="0"/>
              <a:t>修正食品衛生管理法，提高攙偽或假冒之罰鍰及</a:t>
            </a:r>
            <a:r>
              <a:rPr kumimoji="0" lang="zh-TW" altLang="zh-TW" sz="2600" dirty="0" smtClean="0"/>
              <a:t>刑責</a:t>
            </a:r>
            <a:r>
              <a:rPr kumimoji="0" lang="zh-TW" altLang="en-US" sz="2600" dirty="0" smtClean="0"/>
              <a:t>、標示不實之罰則，</a:t>
            </a:r>
            <a:r>
              <a:rPr kumimoji="0" lang="zh-TW" altLang="en-US" sz="2600" dirty="0"/>
              <a:t>並</a:t>
            </a:r>
            <a:r>
              <a:rPr kumimoji="0" lang="zh-TW" altLang="zh-TW" sz="2600" dirty="0"/>
              <a:t>設立食安</a:t>
            </a:r>
            <a:r>
              <a:rPr kumimoji="0" lang="zh-TW" altLang="zh-TW" sz="2600" dirty="0" smtClean="0"/>
              <a:t>基金</a:t>
            </a:r>
            <a:r>
              <a:rPr kumimoji="0" lang="zh-TW" altLang="en-US" sz="2600" dirty="0" smtClean="0"/>
              <a:t>。</a:t>
            </a:r>
            <a:endParaRPr kumimoji="0" lang="en-US" altLang="zh-TW" sz="2600" dirty="0"/>
          </a:p>
          <a:p>
            <a:pPr marL="0" indent="0" fontAlgn="auto">
              <a:lnSpc>
                <a:spcPts val="0"/>
              </a:lnSpc>
              <a:spcAft>
                <a:spcPts val="0"/>
              </a:spcAft>
              <a:buFont typeface="Wingdings" pitchFamily="2" charset="2"/>
              <a:buNone/>
              <a:defRPr/>
            </a:pPr>
            <a:endParaRPr kumimoji="0" lang="en-US" altLang="zh-TW" sz="2600" dirty="0">
              <a:cs typeface="Times New Roman" pitchFamily="18" charset="0"/>
            </a:endParaRPr>
          </a:p>
          <a:p>
            <a:pPr fontAlgn="auto">
              <a:lnSpc>
                <a:spcPts val="3000"/>
              </a:lnSpc>
              <a:spcAft>
                <a:spcPts val="0"/>
              </a:spcAft>
              <a:defRPr/>
            </a:pPr>
            <a:r>
              <a:rPr kumimoji="0" lang="zh-TW" altLang="zh-TW" sz="2600" dirty="0"/>
              <a:t>修正食品良好衛生</a:t>
            </a:r>
            <a:r>
              <a:rPr kumimoji="0" lang="zh-TW" altLang="zh-TW" sz="2600" dirty="0" smtClean="0"/>
              <a:t>規範</a:t>
            </a:r>
            <a:r>
              <a:rPr kumimoji="0" lang="zh-TW" altLang="en-US" sz="2600" dirty="0" smtClean="0"/>
              <a:t>（</a:t>
            </a:r>
            <a:r>
              <a:rPr kumimoji="0" lang="en-US" altLang="zh-TW" sz="2600" dirty="0" smtClean="0"/>
              <a:t>GHP</a:t>
            </a:r>
            <a:r>
              <a:rPr kumimoji="0" lang="zh-TW" altLang="en-US" sz="2600" dirty="0" smtClean="0"/>
              <a:t>）</a:t>
            </a:r>
            <a:r>
              <a:rPr kumimoji="0" lang="zh-TW" altLang="zh-TW" sz="2600" dirty="0" smtClean="0"/>
              <a:t>，</a:t>
            </a:r>
            <a:r>
              <a:rPr kumimoji="0" lang="zh-TW" altLang="zh-TW" sz="2600" dirty="0" smtClean="0">
                <a:latin typeface="Constantia" pitchFamily="18" charset="0"/>
              </a:rPr>
              <a:t>要求</a:t>
            </a:r>
            <a:r>
              <a:rPr kumimoji="0" lang="zh-TW" altLang="zh-TW" sz="2600" dirty="0">
                <a:latin typeface="Constantia" pitchFamily="18" charset="0"/>
              </a:rPr>
              <a:t>業者應定期將原料抽樣檢驗或送第三方實驗室檢驗。</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標題 4"/>
          <p:cNvSpPr>
            <a:spLocks noGrp="1"/>
          </p:cNvSpPr>
          <p:nvPr>
            <p:ph type="ctrTitle"/>
          </p:nvPr>
        </p:nvSpPr>
        <p:spPr/>
        <p:txBody>
          <a:bodyPr/>
          <a:lstStyle/>
          <a:p>
            <a:r>
              <a:rPr lang="zh-TW" altLang="en-US" smtClean="0"/>
              <a:t>三、基因改造食品管理</a:t>
            </a:r>
          </a:p>
        </p:txBody>
      </p:sp>
      <p:sp>
        <p:nvSpPr>
          <p:cNvPr id="4" name="投影片編號版面配置區 3"/>
          <p:cNvSpPr>
            <a:spLocks noGrp="1"/>
          </p:cNvSpPr>
          <p:nvPr>
            <p:ph type="sldNum" sz="quarter" idx="12"/>
          </p:nvPr>
        </p:nvSpPr>
        <p:spPr/>
        <p:txBody>
          <a:bodyPr/>
          <a:lstStyle/>
          <a:p>
            <a:pPr>
              <a:defRPr/>
            </a:pPr>
            <a:fld id="{D8D4ABAF-53FB-4C37-A24E-6B070E73E224}" type="slidenum">
              <a:rPr lang="zh-TW" altLang="en-US"/>
              <a:pPr>
                <a:defRPr/>
              </a:pPr>
              <a:t>19</a:t>
            </a:fld>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標題 4"/>
          <p:cNvSpPr>
            <a:spLocks noGrp="1"/>
          </p:cNvSpPr>
          <p:nvPr>
            <p:ph type="title"/>
          </p:nvPr>
        </p:nvSpPr>
        <p:spPr/>
        <p:txBody>
          <a:bodyPr/>
          <a:lstStyle/>
          <a:p>
            <a:r>
              <a:rPr lang="zh-TW" altLang="en-US" smtClean="0"/>
              <a:t>背景說明</a:t>
            </a:r>
          </a:p>
        </p:txBody>
      </p:sp>
      <p:sp>
        <p:nvSpPr>
          <p:cNvPr id="4" name="投影片編號版面配置區 3"/>
          <p:cNvSpPr>
            <a:spLocks noGrp="1"/>
          </p:cNvSpPr>
          <p:nvPr>
            <p:ph type="sldNum" sz="quarter" idx="12"/>
          </p:nvPr>
        </p:nvSpPr>
        <p:spPr/>
        <p:txBody>
          <a:bodyPr/>
          <a:lstStyle/>
          <a:p>
            <a:pPr>
              <a:defRPr/>
            </a:pPr>
            <a:fld id="{211CB166-04FE-4F60-8705-24F48E802483}" type="slidenum">
              <a:rPr lang="zh-TW" altLang="en-US"/>
              <a:pPr>
                <a:defRPr/>
              </a:pPr>
              <a:t>20</a:t>
            </a:fld>
            <a:endParaRPr lang="zh-TW" altLang="en-US"/>
          </a:p>
        </p:txBody>
      </p:sp>
      <p:sp>
        <p:nvSpPr>
          <p:cNvPr id="33795" name="Text Box 10"/>
          <p:cNvSpPr txBox="1">
            <a:spLocks noChangeArrowheads="1"/>
          </p:cNvSpPr>
          <p:nvPr/>
        </p:nvSpPr>
        <p:spPr bwMode="auto">
          <a:xfrm>
            <a:off x="900113" y="1268413"/>
            <a:ext cx="2954337" cy="646112"/>
          </a:xfrm>
          <a:prstGeom prst="rect">
            <a:avLst/>
          </a:prstGeom>
          <a:noFill/>
          <a:ln w="9525">
            <a:noFill/>
            <a:miter lim="800000"/>
            <a:headEnd/>
            <a:tailEnd/>
          </a:ln>
        </p:spPr>
        <p:txBody>
          <a:bodyPr wrap="none">
            <a:spAutoFit/>
          </a:bodyPr>
          <a:lstStyle/>
          <a:p>
            <a:r>
              <a:rPr lang="zh-TW" altLang="zh-TW" sz="3600" b="1">
                <a:latin typeface="標楷體" pitchFamily="65" charset="-120"/>
                <a:ea typeface="標楷體" pitchFamily="65" charset="-120"/>
              </a:rPr>
              <a:t>相關主管部會</a:t>
            </a:r>
            <a:endParaRPr lang="zh-TW" altLang="en-US" sz="3600" b="1">
              <a:solidFill>
                <a:srgbClr val="FF3300"/>
              </a:solidFill>
              <a:latin typeface="標楷體" pitchFamily="65" charset="-120"/>
              <a:ea typeface="標楷體" pitchFamily="65" charset="-120"/>
            </a:endParaRPr>
          </a:p>
        </p:txBody>
      </p:sp>
      <p:graphicFrame>
        <p:nvGraphicFramePr>
          <p:cNvPr id="7" name="Group 127"/>
          <p:cNvGraphicFramePr>
            <a:graphicFrameLocks/>
          </p:cNvGraphicFramePr>
          <p:nvPr/>
        </p:nvGraphicFramePr>
        <p:xfrm>
          <a:off x="215900" y="2022475"/>
          <a:ext cx="8820150" cy="4646613"/>
        </p:xfrm>
        <a:graphic>
          <a:graphicData uri="http://schemas.openxmlformats.org/drawingml/2006/table">
            <a:tbl>
              <a:tblPr/>
              <a:tblGrid>
                <a:gridCol w="1625600"/>
                <a:gridCol w="3479800"/>
                <a:gridCol w="3714750"/>
              </a:tblGrid>
              <a:tr h="485775">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400" b="1" i="0" u="none" strike="noStrike" cap="none" normalizeH="0" baseline="0" dirty="0" smtClean="0">
                          <a:ln>
                            <a:noFill/>
                          </a:ln>
                          <a:solidFill>
                            <a:srgbClr val="000000"/>
                          </a:solidFill>
                          <a:effectLst/>
                          <a:latin typeface="標楷體" pitchFamily="65" charset="-120"/>
                          <a:ea typeface="標楷體" pitchFamily="65" charset="-120"/>
                        </a:rPr>
                        <a:t>主管機關</a:t>
                      </a:r>
                    </a:p>
                  </a:txBody>
                  <a:tcPr marL="91420" marR="91420" marT="45711" marB="45711" horzOverflow="overflow">
                    <a:lnL cap="flat">
                      <a:noFill/>
                    </a:lnL>
                    <a:lnR>
                      <a:noFill/>
                    </a:lnR>
                    <a:lnT w="28575"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00E4A8"/>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400" b="1" i="0" u="none" strike="noStrike" cap="none" normalizeH="0" baseline="0" smtClean="0">
                          <a:ln>
                            <a:noFill/>
                          </a:ln>
                          <a:solidFill>
                            <a:srgbClr val="000000"/>
                          </a:solidFill>
                          <a:effectLst/>
                          <a:latin typeface="標楷體" pitchFamily="65" charset="-120"/>
                          <a:ea typeface="標楷體" pitchFamily="65" charset="-120"/>
                        </a:rPr>
                        <a:t>權   責</a:t>
                      </a:r>
                    </a:p>
                  </a:txBody>
                  <a:tcPr marL="91420" marR="91420" marT="45711" marB="45711" horzOverflow="overflow">
                    <a:lnL>
                      <a:noFill/>
                    </a:lnL>
                    <a:lnR>
                      <a:noFill/>
                    </a:lnR>
                    <a:lnT w="28575"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00E4A8"/>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400" b="1" i="0" u="none" strike="noStrike" cap="none" normalizeH="0" baseline="0" smtClean="0">
                          <a:ln>
                            <a:noFill/>
                          </a:ln>
                          <a:solidFill>
                            <a:srgbClr val="000000"/>
                          </a:solidFill>
                          <a:effectLst/>
                          <a:latin typeface="標楷體" pitchFamily="65" charset="-120"/>
                          <a:ea typeface="標楷體" pitchFamily="65" charset="-120"/>
                        </a:rPr>
                        <a:t>法    規</a:t>
                      </a:r>
                    </a:p>
                  </a:txBody>
                  <a:tcPr marL="91420" marR="91420" marT="45711" marB="45711" horzOverflow="overflow">
                    <a:lnL>
                      <a:noFill/>
                    </a:lnL>
                    <a:lnR cap="flat">
                      <a:noFill/>
                    </a:lnR>
                    <a:lnT w="28575"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00E4A8"/>
                    </a:solidFill>
                  </a:tcPr>
                </a:tc>
              </a:tr>
              <a:tr h="746125">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rgbClr val="000000"/>
                          </a:solidFill>
                          <a:effectLst/>
                          <a:latin typeface="標楷體" pitchFamily="65" charset="-120"/>
                          <a:ea typeface="標楷體" pitchFamily="65" charset="-120"/>
                        </a:rPr>
                        <a:t>國科會</a:t>
                      </a:r>
                    </a:p>
                  </a:txBody>
                  <a:tcPr marL="91420" marR="91420" marT="45711" marB="45711" horzOverflow="overflow">
                    <a:lnL cap="flat">
                      <a:noFill/>
                    </a:lnL>
                    <a:lnR>
                      <a:noFill/>
                    </a:lnR>
                    <a:lnT w="12700" cap="flat" cmpd="sng" algn="ctr">
                      <a:solidFill>
                        <a:srgbClr val="000000"/>
                      </a:solidFill>
                      <a:prstDash val="solid"/>
                      <a:miter lim="800000"/>
                      <a:headEnd type="none" w="med" len="med"/>
                      <a:tailEnd type="none" w="med" len="med"/>
                    </a:lnT>
                    <a:lnB>
                      <a:noFill/>
                    </a:lnB>
                    <a:lnTlToBr>
                      <a:noFill/>
                    </a:lnTlToBr>
                    <a:lnBlToTr>
                      <a:noFill/>
                    </a:lnBlToTr>
                    <a:no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rgbClr val="000000"/>
                          </a:solidFill>
                          <a:effectLst/>
                          <a:latin typeface="標楷體" pitchFamily="65" charset="-120"/>
                          <a:ea typeface="標楷體" pitchFamily="65" charset="-120"/>
                        </a:rPr>
                        <a:t>規範學術研究與產品開發、實驗室基因改造產物之管制</a:t>
                      </a:r>
                    </a:p>
                  </a:txBody>
                  <a:tcPr marL="91420" marR="91420" marT="45711" marB="45711" horzOverflow="overflow">
                    <a:lnL>
                      <a:noFill/>
                    </a:lnL>
                    <a:lnR>
                      <a:noFill/>
                    </a:lnR>
                    <a:lnT w="12700" cap="flat" cmpd="sng" algn="ctr">
                      <a:solidFill>
                        <a:srgbClr val="000000"/>
                      </a:solidFill>
                      <a:prstDash val="solid"/>
                      <a:miter lim="800000"/>
                      <a:headEnd type="none" w="med" len="med"/>
                      <a:tailEnd type="none" w="med" len="med"/>
                    </a:lnT>
                    <a:lnB>
                      <a:noFill/>
                    </a:lnB>
                    <a:lnTlToBr>
                      <a:noFill/>
                    </a:lnTlToBr>
                    <a:lnBlToTr>
                      <a:noFill/>
                    </a:lnBlToTr>
                    <a:no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0"/>
                        </a:spcBef>
                        <a:spcAft>
                          <a:spcPct val="0"/>
                        </a:spcAft>
                        <a:buClr>
                          <a:schemeClr val="folHlink"/>
                        </a:buClr>
                        <a:buSzPct val="60000"/>
                        <a:buFont typeface="Wingdings" pitchFamily="2" charset="2"/>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rPr>
                        <a:t>基因重組實驗守則</a:t>
                      </a:r>
                    </a:p>
                  </a:txBody>
                  <a:tcPr marL="91420" marR="91420" marT="45711" marB="45711" horzOverflow="overflow">
                    <a:lnL>
                      <a:noFill/>
                    </a:lnL>
                    <a:lnR cap="flat">
                      <a:noFill/>
                    </a:lnR>
                    <a:lnT w="12700" cap="flat" cmpd="sng" algn="ctr">
                      <a:solidFill>
                        <a:srgbClr val="000000"/>
                      </a:solidFill>
                      <a:prstDash val="solid"/>
                      <a:miter lim="800000"/>
                      <a:headEnd type="none" w="med" len="med"/>
                      <a:tailEnd type="none" w="med" len="med"/>
                    </a:lnT>
                    <a:lnB>
                      <a:noFill/>
                    </a:lnB>
                    <a:lnTlToBr>
                      <a:noFill/>
                    </a:lnTlToBr>
                    <a:lnBlToTr>
                      <a:noFill/>
                    </a:lnBlToTr>
                    <a:noFill/>
                  </a:tcPr>
                </a:tc>
              </a:tr>
              <a:tr h="1071563">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chemeClr val="tx1"/>
                          </a:solidFill>
                          <a:effectLst/>
                          <a:latin typeface="標楷體" pitchFamily="65" charset="-120"/>
                          <a:ea typeface="標楷體" pitchFamily="65" charset="-120"/>
                        </a:rPr>
                        <a:t>農委會</a:t>
                      </a:r>
                    </a:p>
                  </a:txBody>
                  <a:tcPr marL="91420" marR="91420" marT="45711" marB="45711" horzOverflow="overflow">
                    <a:lnL cap="flat">
                      <a:noFill/>
                    </a:lnL>
                    <a:lnR>
                      <a:noFill/>
                    </a:lnR>
                    <a:lnT>
                      <a:noFill/>
                    </a:lnT>
                    <a:lnB>
                      <a:noFill/>
                    </a:lnB>
                    <a:lnTlToBr>
                      <a:noFill/>
                    </a:lnTlToBr>
                    <a:lnBlToTr>
                      <a:noFill/>
                    </a:lnBlToTr>
                    <a:solidFill>
                      <a:srgbClr val="FFCF01"/>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chemeClr val="tx1"/>
                          </a:solidFill>
                          <a:effectLst/>
                          <a:latin typeface="標楷體" pitchFamily="65" charset="-120"/>
                          <a:ea typeface="標楷體" pitchFamily="65" charset="-120"/>
                        </a:rPr>
                        <a:t>基因改造動植物之田間試驗、防範釋出與風險評估等管理規範</a:t>
                      </a:r>
                    </a:p>
                  </a:txBody>
                  <a:tcPr marL="91420" marR="91420" marT="45711" marB="45711" horzOverflow="overflow">
                    <a:lnL>
                      <a:noFill/>
                    </a:lnL>
                    <a:lnR>
                      <a:noFill/>
                    </a:lnR>
                    <a:lnT>
                      <a:noFill/>
                    </a:lnT>
                    <a:lnB>
                      <a:noFill/>
                    </a:lnB>
                    <a:lnTlToBr>
                      <a:noFill/>
                    </a:lnTlToBr>
                    <a:lnBlToTr>
                      <a:noFill/>
                    </a:lnBlToTr>
                    <a:solidFill>
                      <a:srgbClr val="FFCF01"/>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0"/>
                        </a:spcBef>
                        <a:spcAft>
                          <a:spcPct val="0"/>
                        </a:spcAft>
                        <a:buClr>
                          <a:schemeClr val="folHlink"/>
                        </a:buClr>
                        <a:buSzPct val="60000"/>
                        <a:buFont typeface="Wingdings" pitchFamily="2" charset="2"/>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rPr>
                        <a:t>植物品種及種苗法、畜牧法、漁業法、基因轉移植物田間試驗管理規範、基因轉移動物田間試驗管理規範</a:t>
                      </a:r>
                    </a:p>
                  </a:txBody>
                  <a:tcPr marL="91420" marR="91420" marT="45711" marB="45711" horzOverflow="overflow">
                    <a:lnL>
                      <a:noFill/>
                    </a:lnL>
                    <a:lnR cap="flat">
                      <a:noFill/>
                    </a:lnR>
                    <a:lnT>
                      <a:noFill/>
                    </a:lnT>
                    <a:lnB>
                      <a:noFill/>
                    </a:lnB>
                    <a:lnTlToBr>
                      <a:noFill/>
                    </a:lnTlToBr>
                    <a:lnBlToTr>
                      <a:noFill/>
                    </a:lnBlToTr>
                    <a:solidFill>
                      <a:srgbClr val="FFCF01"/>
                    </a:solidFill>
                  </a:tcPr>
                </a:tc>
              </a:tr>
              <a:tr h="746125">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rgbClr val="000000"/>
                          </a:solidFill>
                          <a:effectLst/>
                          <a:latin typeface="標楷體" pitchFamily="65" charset="-120"/>
                          <a:ea typeface="標楷體" pitchFamily="65" charset="-120"/>
                        </a:rPr>
                        <a:t>環保署</a:t>
                      </a:r>
                    </a:p>
                  </a:txBody>
                  <a:tcPr marL="91420" marR="91420" marT="45711" marB="45711" horzOverflow="overflow">
                    <a:lnL cap="flat">
                      <a:noFill/>
                    </a:lnL>
                    <a:lnR>
                      <a:noFill/>
                    </a:lnR>
                    <a:lnT>
                      <a:noFill/>
                    </a:lnT>
                    <a:lnB>
                      <a:noFill/>
                    </a:lnB>
                    <a:lnTlToBr>
                      <a:noFill/>
                    </a:lnTlToBr>
                    <a:lnBlToTr>
                      <a:noFill/>
                    </a:lnBlToTr>
                    <a:no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rgbClr val="000000"/>
                          </a:solidFill>
                          <a:effectLst/>
                          <a:latin typeface="標楷體" pitchFamily="65" charset="-120"/>
                          <a:ea typeface="標楷體" pitchFamily="65" charset="-120"/>
                        </a:rPr>
                        <a:t>環境用基因改造微生物製劑開發試驗研究管理</a:t>
                      </a:r>
                    </a:p>
                  </a:txBody>
                  <a:tcPr marL="91420" marR="91420" marT="45711" marB="45711" horzOverflow="overflow">
                    <a:lnL>
                      <a:noFill/>
                    </a:lnL>
                    <a:lnR>
                      <a:noFill/>
                    </a:lnR>
                    <a:lnT>
                      <a:noFill/>
                    </a:lnT>
                    <a:lnB>
                      <a:noFill/>
                    </a:lnB>
                    <a:lnTlToBr>
                      <a:noFill/>
                    </a:lnTlToBr>
                    <a:lnBlToTr>
                      <a:noFill/>
                    </a:lnBlToTr>
                    <a:no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rPr>
                        <a:t>環境用藥管理法、遺傳工程環境用藥微生物製劑開發試驗研究管理辦法</a:t>
                      </a:r>
                    </a:p>
                  </a:txBody>
                  <a:tcPr marL="91420" marR="91420" marT="45711" marB="45711" horzOverflow="overflow">
                    <a:lnL>
                      <a:noFill/>
                    </a:lnL>
                    <a:lnR cap="flat">
                      <a:noFill/>
                    </a:lnR>
                    <a:lnT>
                      <a:noFill/>
                    </a:lnT>
                    <a:lnB>
                      <a:noFill/>
                    </a:lnB>
                    <a:lnTlToBr>
                      <a:noFill/>
                    </a:lnTlToBr>
                    <a:lnBlToTr>
                      <a:noFill/>
                    </a:lnBlToTr>
                    <a:noFill/>
                  </a:tcPr>
                </a:tc>
              </a:tr>
              <a:tr h="1597025">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dirty="0" smtClean="0">
                          <a:ln>
                            <a:noFill/>
                          </a:ln>
                          <a:solidFill>
                            <a:srgbClr val="000099"/>
                          </a:solidFill>
                          <a:effectLst/>
                          <a:latin typeface="標楷體" pitchFamily="65" charset="-120"/>
                          <a:ea typeface="標楷體" pitchFamily="65" charset="-120"/>
                        </a:rPr>
                        <a:t>衛福部</a:t>
                      </a:r>
                    </a:p>
                  </a:txBody>
                  <a:tcPr marL="91420" marR="91420" marT="45711" marB="45711" horzOverflow="overflow">
                    <a:lnL cap="flat">
                      <a:noFill/>
                    </a:lnL>
                    <a:lnR>
                      <a:noFill/>
                    </a:lnR>
                    <a:lnT>
                      <a:noFill/>
                    </a:lnT>
                    <a:lnB w="28575" cap="flat" cmpd="sng" algn="ctr">
                      <a:solidFill>
                        <a:srgbClr val="000000"/>
                      </a:solidFill>
                      <a:prstDash val="solid"/>
                      <a:miter lim="800000"/>
                      <a:headEnd type="none" w="med" len="med"/>
                      <a:tailEnd type="none" w="med" len="med"/>
                    </a:lnB>
                    <a:lnTlToBr>
                      <a:noFill/>
                    </a:lnTlToBr>
                    <a:lnBlToTr>
                      <a:noFill/>
                    </a:lnBlToTr>
                    <a:solidFill>
                      <a:srgbClr val="FFCF01"/>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1" lang="zh-TW" altLang="en-US" sz="2000" b="1" i="0" u="none" strike="noStrike" cap="none" normalizeH="0" baseline="0" smtClean="0">
                          <a:ln>
                            <a:noFill/>
                          </a:ln>
                          <a:solidFill>
                            <a:srgbClr val="000099"/>
                          </a:solidFill>
                          <a:effectLst/>
                          <a:latin typeface="標楷體" pitchFamily="65" charset="-120"/>
                          <a:ea typeface="標楷體" pitchFamily="65" charset="-120"/>
                        </a:rPr>
                        <a:t>基因改造食品之查驗登記及產品管理</a:t>
                      </a:r>
                    </a:p>
                  </a:txBody>
                  <a:tcPr marL="91420" marR="91420" marT="45711" marB="45711" horzOverflow="overflow">
                    <a:lnL>
                      <a:noFill/>
                    </a:lnL>
                    <a:lnR>
                      <a:noFill/>
                    </a:lnR>
                    <a:lnT>
                      <a:noFill/>
                    </a:lnT>
                    <a:lnB w="28575" cap="flat" cmpd="sng" algn="ctr">
                      <a:solidFill>
                        <a:srgbClr val="000000"/>
                      </a:solidFill>
                      <a:prstDash val="solid"/>
                      <a:miter lim="800000"/>
                      <a:headEnd type="none" w="med" len="med"/>
                      <a:tailEnd type="none" w="med" len="med"/>
                    </a:lnB>
                    <a:lnTlToBr>
                      <a:noFill/>
                    </a:lnTlToBr>
                    <a:lnBlToTr>
                      <a:noFill/>
                    </a:lnBlToTr>
                    <a:solidFill>
                      <a:srgbClr val="FFCF01"/>
                    </a:solidFill>
                  </a:tcPr>
                </a:tc>
                <a:tc>
                  <a:txBody>
                    <a:bodyPr/>
                    <a:lstStyle>
                      <a:lvl1pPr marL="0" algn="l" defTabSz="914400" rtl="0" eaLnBrk="1" latinLnBrk="0" hangingPunct="1">
                        <a:spcBef>
                          <a:spcPct val="20000"/>
                        </a:spcBef>
                        <a:buClr>
                          <a:schemeClr val="folHlink"/>
                        </a:buClr>
                        <a:buSzPct val="60000"/>
                        <a:buFont typeface="Wingdings" pitchFamily="2" charset="2"/>
                        <a:defRPr kumimoji="1" sz="2800" kern="1200">
                          <a:solidFill>
                            <a:schemeClr val="tx1"/>
                          </a:solidFill>
                          <a:latin typeface="Tahoma" pitchFamily="34" charset="0"/>
                          <a:ea typeface="新細明體" charset="-120"/>
                          <a:cs typeface=""/>
                        </a:defRPr>
                      </a:lvl1pPr>
                      <a:lvl2pPr marL="457200" algn="l" defTabSz="914400" rtl="0" eaLnBrk="1" latinLnBrk="0" hangingPunct="1">
                        <a:spcBef>
                          <a:spcPct val="20000"/>
                        </a:spcBef>
                        <a:buClr>
                          <a:schemeClr val="hlink"/>
                        </a:buClr>
                        <a:buSzPct val="55000"/>
                        <a:buFont typeface="Wingdings" pitchFamily="2" charset="2"/>
                        <a:defRPr kumimoji="1" sz="2400" kern="1200">
                          <a:solidFill>
                            <a:schemeClr val="tx1"/>
                          </a:solidFill>
                          <a:latin typeface="Tahoma" pitchFamily="34" charset="0"/>
                          <a:ea typeface="新細明體" charset="-120"/>
                          <a:cs typeface=""/>
                        </a:defRPr>
                      </a:lvl2pPr>
                      <a:lvl3pPr marL="914400" algn="l" defTabSz="914400" rtl="0" eaLnBrk="1" latinLnBrk="0" hangingPunct="1">
                        <a:spcBef>
                          <a:spcPct val="20000"/>
                        </a:spcBef>
                        <a:buClr>
                          <a:schemeClr val="folHlink"/>
                        </a:buClr>
                        <a:buSzPct val="50000"/>
                        <a:buFont typeface="Wingdings" pitchFamily="2" charset="2"/>
                        <a:defRPr kumimoji="1" sz="2000" kern="1200">
                          <a:solidFill>
                            <a:schemeClr val="tx1"/>
                          </a:solidFill>
                          <a:latin typeface="Tahoma" pitchFamily="34" charset="0"/>
                          <a:ea typeface="新細明體" charset="-120"/>
                          <a:cs typeface=""/>
                        </a:defRPr>
                      </a:lvl3pPr>
                      <a:lvl4pPr marL="1371600" algn="l" defTabSz="914400" rtl="0" eaLnBrk="1" latinLnBrk="0" hangingPunct="1">
                        <a:spcBef>
                          <a:spcPct val="20000"/>
                        </a:spcBef>
                        <a:buClr>
                          <a:schemeClr val="accent2"/>
                        </a:buClr>
                        <a:buSzPct val="55000"/>
                        <a:buFont typeface="Wingdings" pitchFamily="2" charset="2"/>
                        <a:defRPr kumimoji="1" sz="1800" kern="1200">
                          <a:solidFill>
                            <a:schemeClr val="tx1"/>
                          </a:solidFill>
                          <a:latin typeface="Tahoma" pitchFamily="34" charset="0"/>
                          <a:ea typeface="新細明體" charset="-120"/>
                          <a:cs typeface=""/>
                        </a:defRPr>
                      </a:lvl4pPr>
                      <a:lvl5pPr marL="1828800" algn="l" defTabSz="914400" rtl="0" eaLnBrk="1" latinLnBrk="0" hangingPunct="1">
                        <a:spcBef>
                          <a:spcPct val="20000"/>
                        </a:spcBef>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5pPr>
                      <a:lvl6pPr marL="22860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6pPr>
                      <a:lvl7pPr marL="27432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7pPr>
                      <a:lvl8pPr marL="32004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8pPr>
                      <a:lvl9pPr marL="3657600" algn="l" defTabSz="914400" rtl="0" eaLnBrk="1" fontAlgn="base" latinLnBrk="0" hangingPunct="1">
                        <a:spcBef>
                          <a:spcPct val="20000"/>
                        </a:spcBef>
                        <a:spcAft>
                          <a:spcPct val="0"/>
                        </a:spcAft>
                        <a:buClr>
                          <a:schemeClr val="accent1"/>
                        </a:buClr>
                        <a:buSzPct val="50000"/>
                        <a:buFont typeface="Wingdings" pitchFamily="2" charset="2"/>
                        <a:defRPr kumimoji="1" sz="1800" kern="1200">
                          <a:solidFill>
                            <a:schemeClr val="tx1"/>
                          </a:solidFill>
                          <a:latin typeface="Tahoma" pitchFamily="34" charset="0"/>
                          <a:ea typeface="新細明體" charset="-120"/>
                          <a:cs typeface=""/>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2000" b="1" i="0" u="none" strike="noStrike" cap="none" normalizeH="0" baseline="0" dirty="0" smtClean="0">
                          <a:ln>
                            <a:noFill/>
                          </a:ln>
                          <a:solidFill>
                            <a:srgbClr val="000099"/>
                          </a:solidFill>
                          <a:effectLst/>
                          <a:latin typeface="標楷體" pitchFamily="65" charset="-120"/>
                          <a:ea typeface="標楷體" pitchFamily="65" charset="-120"/>
                        </a:rPr>
                        <a:t>食品衛生管理法</a:t>
                      </a:r>
                      <a:r>
                        <a:rPr kumimoji="1" lang="zh-TW" altLang="en-US" sz="1400" b="1" i="0" u="none" strike="noStrike" cap="none" normalizeH="0" baseline="0" dirty="0" smtClean="0">
                          <a:ln>
                            <a:noFill/>
                          </a:ln>
                          <a:solidFill>
                            <a:srgbClr val="000099"/>
                          </a:solidFill>
                          <a:effectLst/>
                          <a:latin typeface="標楷體" pitchFamily="65" charset="-120"/>
                          <a:ea typeface="標楷體" pitchFamily="65" charset="-120"/>
                        </a:rPr>
                        <a:t>－</a:t>
                      </a:r>
                      <a:endParaRPr kumimoji="0" lang="zh-TW" altLang="en-US" sz="1400" b="1" i="0" u="none" strike="noStrike" cap="none" normalizeH="0" baseline="0" dirty="0" smtClean="0">
                        <a:ln>
                          <a:noFill/>
                        </a:ln>
                        <a:solidFill>
                          <a:srgbClr val="000099"/>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zh-TW" altLang="en-US" sz="1600" b="1" i="0" u="none" strike="noStrike" cap="none" normalizeH="0" baseline="0" dirty="0" smtClean="0">
                          <a:ln>
                            <a:noFill/>
                          </a:ln>
                          <a:solidFill>
                            <a:srgbClr val="000099"/>
                          </a:solidFill>
                          <a:effectLst/>
                          <a:latin typeface="標楷體" pitchFamily="65" charset="-120"/>
                          <a:ea typeface="標楷體" pitchFamily="65" charset="-120"/>
                        </a:rPr>
                        <a:t>基因改造食品查驗登記辦法</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zh-TW" altLang="en-US" sz="1600" b="1" i="0" u="none" strike="noStrike" cap="none" normalizeH="0" baseline="0" dirty="0" smtClean="0">
                          <a:ln>
                            <a:noFill/>
                          </a:ln>
                          <a:solidFill>
                            <a:srgbClr val="000099"/>
                          </a:solidFill>
                          <a:effectLst/>
                          <a:latin typeface="標楷體" pitchFamily="65" charset="-120"/>
                          <a:ea typeface="標楷體" pitchFamily="65" charset="-120"/>
                        </a:rPr>
                        <a:t>基因改造食品標示辦法</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zh-TW" altLang="en-US" sz="1600" b="1" i="0" u="none" strike="noStrike" cap="none" normalizeH="0" baseline="0" dirty="0" smtClean="0">
                          <a:ln>
                            <a:noFill/>
                          </a:ln>
                          <a:solidFill>
                            <a:srgbClr val="000099"/>
                          </a:solidFill>
                          <a:effectLst/>
                          <a:latin typeface="標楷體" pitchFamily="65" charset="-120"/>
                          <a:ea typeface="標楷體" pitchFamily="65" charset="-120"/>
                        </a:rPr>
                        <a:t>基因改造食品安全評估方法</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zh-TW" altLang="en-US" sz="1600" b="1" i="0" u="none" strike="noStrike" cap="none" normalizeH="0" baseline="0" dirty="0" smtClean="0">
                          <a:ln>
                            <a:noFill/>
                          </a:ln>
                          <a:solidFill>
                            <a:srgbClr val="000099"/>
                          </a:solidFill>
                          <a:effectLst/>
                          <a:latin typeface="標楷體" pitchFamily="65" charset="-120"/>
                          <a:ea typeface="標楷體" pitchFamily="65" charset="-120"/>
                        </a:rPr>
                        <a:t>混合型基因改造食品安全評估方法</a:t>
                      </a:r>
                    </a:p>
                  </a:txBody>
                  <a:tcPr marL="91420" marR="91420" marT="45711" marB="45711" horzOverflow="overflow">
                    <a:lnL>
                      <a:noFill/>
                    </a:lnL>
                    <a:lnR cap="flat">
                      <a:noFill/>
                    </a:lnR>
                    <a:lnT>
                      <a:noFill/>
                    </a:lnT>
                    <a:lnB w="28575" cap="flat" cmpd="sng" algn="ctr">
                      <a:solidFill>
                        <a:srgbClr val="000000"/>
                      </a:solidFill>
                      <a:prstDash val="solid"/>
                      <a:miter lim="800000"/>
                      <a:headEnd type="none" w="med" len="med"/>
                      <a:tailEnd type="none" w="med" len="med"/>
                    </a:lnB>
                    <a:lnTlToBr>
                      <a:noFill/>
                    </a:lnTlToBr>
                    <a:lnBlToTr>
                      <a:noFill/>
                    </a:lnBlToTr>
                    <a:solidFill>
                      <a:srgbClr val="FFCF01"/>
                    </a:solid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標題 1"/>
          <p:cNvSpPr>
            <a:spLocks noGrp="1"/>
          </p:cNvSpPr>
          <p:nvPr>
            <p:ph type="title"/>
          </p:nvPr>
        </p:nvSpPr>
        <p:spPr/>
        <p:txBody>
          <a:bodyPr/>
          <a:lstStyle/>
          <a:p>
            <a:r>
              <a:rPr lang="zh-TW" altLang="en-US" smtClean="0"/>
              <a:t>國內管理機制</a:t>
            </a:r>
            <a:r>
              <a:rPr lang="en-US" altLang="zh-TW" smtClean="0"/>
              <a:t>1/2</a:t>
            </a:r>
            <a:endParaRPr lang="zh-TW" altLang="en-US" smtClean="0"/>
          </a:p>
        </p:txBody>
      </p:sp>
      <p:sp>
        <p:nvSpPr>
          <p:cNvPr id="34818" name="內容版面配置區 2"/>
          <p:cNvSpPr>
            <a:spLocks noGrp="1"/>
          </p:cNvSpPr>
          <p:nvPr>
            <p:ph idx="1"/>
          </p:nvPr>
        </p:nvSpPr>
        <p:spPr/>
        <p:txBody>
          <a:bodyPr/>
          <a:lstStyle/>
          <a:p>
            <a:r>
              <a:rPr lang="zh-TW" altLang="en-US" smtClean="0"/>
              <a:t>基因改造食品查驗登記及安全評估</a:t>
            </a:r>
            <a:endParaRPr lang="en-US" altLang="zh-TW" smtClean="0"/>
          </a:p>
          <a:p>
            <a:pPr lvl="1"/>
            <a:r>
              <a:rPr lang="en-US" altLang="zh-TW" smtClean="0"/>
              <a:t>90</a:t>
            </a:r>
            <a:r>
              <a:rPr lang="zh-TW" altLang="en-US" smtClean="0"/>
              <a:t>年公告「基因改造黃豆及玉米應辦理查驗登記」。</a:t>
            </a:r>
          </a:p>
          <a:p>
            <a:pPr lvl="1"/>
            <a:r>
              <a:rPr lang="zh-TW" altLang="en-US" smtClean="0"/>
              <a:t>邀集相關學術領域專家學者組成「基因改造食品諮議會」，逐案嚴格審查。</a:t>
            </a:r>
          </a:p>
          <a:p>
            <a:pPr lvl="1"/>
            <a:r>
              <a:rPr lang="zh-TW" altLang="en-US" smtClean="0"/>
              <a:t>審查重點：</a:t>
            </a:r>
          </a:p>
          <a:p>
            <a:pPr lvl="2"/>
            <a:r>
              <a:rPr lang="zh-TW" altLang="en-US" smtClean="0"/>
              <a:t>營養成分、過敏誘發性、毒性等。</a:t>
            </a:r>
          </a:p>
          <a:p>
            <a:pPr lvl="2"/>
            <a:r>
              <a:rPr lang="zh-TW" altLang="en-US" smtClean="0"/>
              <a:t>每件申請案皆須送食藥署檢驗，確認轉殖品項。</a:t>
            </a:r>
          </a:p>
          <a:p>
            <a:pPr lvl="1"/>
            <a:endParaRPr lang="zh-TW" altLang="en-US" smtClean="0"/>
          </a:p>
        </p:txBody>
      </p:sp>
      <p:sp>
        <p:nvSpPr>
          <p:cNvPr id="4" name="投影片編號版面配置區 3"/>
          <p:cNvSpPr>
            <a:spLocks noGrp="1"/>
          </p:cNvSpPr>
          <p:nvPr>
            <p:ph type="sldNum" sz="quarter" idx="12"/>
          </p:nvPr>
        </p:nvSpPr>
        <p:spPr/>
        <p:txBody>
          <a:bodyPr/>
          <a:lstStyle/>
          <a:p>
            <a:pPr>
              <a:defRPr/>
            </a:pPr>
            <a:fld id="{6BD0BABE-A33E-4021-AAEA-3DCEF5547CD7}" type="slidenum">
              <a:rPr lang="zh-TW" altLang="en-US"/>
              <a:pPr>
                <a:defRPr/>
              </a:pPr>
              <a:t>21</a:t>
            </a:fld>
            <a:endParaRPr lang="zh-TW"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標題 1"/>
          <p:cNvSpPr>
            <a:spLocks noGrp="1"/>
          </p:cNvSpPr>
          <p:nvPr>
            <p:ph type="title"/>
          </p:nvPr>
        </p:nvSpPr>
        <p:spPr/>
        <p:txBody>
          <a:bodyPr/>
          <a:lstStyle/>
          <a:p>
            <a:r>
              <a:rPr lang="zh-TW" altLang="en-US" smtClean="0"/>
              <a:t>國內管理機制</a:t>
            </a:r>
            <a:r>
              <a:rPr lang="en-US" altLang="zh-TW" smtClean="0"/>
              <a:t>2/2</a:t>
            </a:r>
            <a:endParaRPr lang="zh-TW" altLang="en-US" smtClean="0"/>
          </a:p>
        </p:txBody>
      </p:sp>
      <p:sp>
        <p:nvSpPr>
          <p:cNvPr id="3" name="內容版面配置區 2"/>
          <p:cNvSpPr>
            <a:spLocks noGrp="1"/>
          </p:cNvSpPr>
          <p:nvPr>
            <p:ph idx="1"/>
          </p:nvPr>
        </p:nvSpPr>
        <p:spPr/>
        <p:txBody>
          <a:bodyPr rtlCol="0">
            <a:normAutofit/>
          </a:bodyPr>
          <a:lstStyle/>
          <a:p>
            <a:pPr fontAlgn="auto">
              <a:spcAft>
                <a:spcPts val="0"/>
              </a:spcAft>
              <a:defRPr/>
            </a:pPr>
            <a:r>
              <a:rPr lang="zh-TW" altLang="en-US" dirty="0"/>
              <a:t>基因改造食品標示</a:t>
            </a:r>
            <a:r>
              <a:rPr lang="zh-TW" altLang="en-US" dirty="0" smtClean="0"/>
              <a:t>管理</a:t>
            </a:r>
            <a:endParaRPr lang="en-US" altLang="zh-TW" dirty="0" smtClean="0"/>
          </a:p>
          <a:p>
            <a:pPr lvl="1" fontAlgn="auto">
              <a:spcAft>
                <a:spcPts val="0"/>
              </a:spcAft>
              <a:defRPr/>
            </a:pPr>
            <a:r>
              <a:rPr lang="zh-TW" altLang="en-US" dirty="0"/>
              <a:t>以基因改造黃豆或玉米為原料佔最終</a:t>
            </a:r>
            <a:r>
              <a:rPr lang="zh-TW" altLang="en-US" dirty="0" smtClean="0"/>
              <a:t>產品</a:t>
            </a:r>
            <a:r>
              <a:rPr lang="zh-TW" altLang="en-US" dirty="0"/>
              <a:t>總重量百分之五以上之食品，應</a:t>
            </a:r>
            <a:r>
              <a:rPr lang="zh-TW" altLang="en-US" dirty="0" smtClean="0"/>
              <a:t>標示「</a:t>
            </a:r>
            <a:r>
              <a:rPr lang="zh-TW" altLang="en-US" dirty="0"/>
              <a:t>基因改造」或「含基因改造」字樣。</a:t>
            </a:r>
          </a:p>
          <a:p>
            <a:pPr marL="457200" lvl="1"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23A72DD4-B6D1-4955-930F-EC1F4761E4C8}" type="slidenum">
              <a:rPr lang="zh-TW" altLang="en-US"/>
              <a:pPr>
                <a:defRPr/>
              </a:pPr>
              <a:t>22</a:t>
            </a:fld>
            <a:endParaRPr lang="zh-TW"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標題 1"/>
          <p:cNvSpPr>
            <a:spLocks noGrp="1"/>
          </p:cNvSpPr>
          <p:nvPr>
            <p:ph type="title"/>
          </p:nvPr>
        </p:nvSpPr>
        <p:spPr/>
        <p:txBody>
          <a:bodyPr/>
          <a:lstStyle/>
          <a:p>
            <a:r>
              <a:rPr lang="zh-TW" altLang="en-US" smtClean="0"/>
              <a:t>目前執行情形</a:t>
            </a:r>
          </a:p>
        </p:txBody>
      </p:sp>
      <p:sp>
        <p:nvSpPr>
          <p:cNvPr id="36866" name="內容版面配置區 2"/>
          <p:cNvSpPr>
            <a:spLocks noGrp="1"/>
          </p:cNvSpPr>
          <p:nvPr>
            <p:ph idx="1"/>
          </p:nvPr>
        </p:nvSpPr>
        <p:spPr/>
        <p:txBody>
          <a:bodyPr/>
          <a:lstStyle/>
          <a:p>
            <a:r>
              <a:rPr lang="en-US" altLang="zh-TW" smtClean="0"/>
              <a:t>91</a:t>
            </a:r>
            <a:r>
              <a:rPr lang="zh-TW" altLang="en-US" smtClean="0"/>
              <a:t>年起每年均針對</a:t>
            </a:r>
            <a:r>
              <a:rPr lang="en-US" altLang="zh-TW" smtClean="0"/>
              <a:t>300</a:t>
            </a:r>
            <a:r>
              <a:rPr lang="zh-TW" altLang="en-US" smtClean="0"/>
              <a:t>件以上國內產品及進口原料進行監測。</a:t>
            </a:r>
          </a:p>
          <a:p>
            <a:r>
              <a:rPr lang="zh-TW" altLang="en-US" smtClean="0"/>
              <a:t>尚無發現市售食品及在邊境抽樣之進口原料，含未經審查核准之基因改造品系。</a:t>
            </a:r>
          </a:p>
          <a:p>
            <a:endParaRPr lang="zh-TW" altLang="en-US" smtClean="0"/>
          </a:p>
        </p:txBody>
      </p:sp>
      <p:sp>
        <p:nvSpPr>
          <p:cNvPr id="4" name="投影片編號版面配置區 3"/>
          <p:cNvSpPr>
            <a:spLocks noGrp="1"/>
          </p:cNvSpPr>
          <p:nvPr>
            <p:ph type="sldNum" sz="quarter" idx="12"/>
          </p:nvPr>
        </p:nvSpPr>
        <p:spPr/>
        <p:txBody>
          <a:bodyPr/>
          <a:lstStyle/>
          <a:p>
            <a:pPr>
              <a:defRPr/>
            </a:pPr>
            <a:fld id="{D3CDE581-E7D5-41F8-AD03-8CCE6D8992FE}" type="slidenum">
              <a:rPr lang="zh-TW" altLang="en-US"/>
              <a:pPr>
                <a:defRPr/>
              </a:pPr>
              <a:t>23</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標題 1"/>
          <p:cNvSpPr>
            <a:spLocks noGrp="1"/>
          </p:cNvSpPr>
          <p:nvPr>
            <p:ph type="title"/>
          </p:nvPr>
        </p:nvSpPr>
        <p:spPr/>
        <p:txBody>
          <a:bodyPr/>
          <a:lstStyle/>
          <a:p>
            <a:r>
              <a:rPr lang="zh-TW" altLang="en-US" smtClean="0"/>
              <a:t>未來工作重點</a:t>
            </a:r>
          </a:p>
        </p:txBody>
      </p:sp>
      <p:sp>
        <p:nvSpPr>
          <p:cNvPr id="3" name="內容版面配置區 2"/>
          <p:cNvSpPr>
            <a:spLocks noGrp="1"/>
          </p:cNvSpPr>
          <p:nvPr>
            <p:ph idx="1"/>
          </p:nvPr>
        </p:nvSpPr>
        <p:spPr/>
        <p:txBody>
          <a:bodyPr rtlCol="0">
            <a:normAutofit lnSpcReduction="10000"/>
          </a:bodyPr>
          <a:lstStyle/>
          <a:p>
            <a:pPr fontAlgn="auto">
              <a:spcAft>
                <a:spcPts val="0"/>
              </a:spcAft>
              <a:defRPr/>
            </a:pPr>
            <a:r>
              <a:rPr lang="zh-TW" altLang="en-US" dirty="0" smtClean="0"/>
              <a:t>為檢討基因改造食品標示規定，已召開專家會議，擬將現行含基改原料</a:t>
            </a:r>
            <a:r>
              <a:rPr lang="en-US" altLang="zh-TW" dirty="0" smtClean="0"/>
              <a:t>5%</a:t>
            </a:r>
            <a:r>
              <a:rPr lang="zh-TW" altLang="en-US" dirty="0" smtClean="0"/>
              <a:t>以上應標示之規定，修正為</a:t>
            </a:r>
            <a:r>
              <a:rPr lang="en-US" altLang="zh-TW" dirty="0" smtClean="0"/>
              <a:t>0.9%</a:t>
            </a:r>
            <a:r>
              <a:rPr lang="zh-TW" altLang="en-US" dirty="0"/>
              <a:t>以上應標示「基因改造」或「含基因改造」</a:t>
            </a:r>
            <a:r>
              <a:rPr lang="zh-TW" altLang="en-US" dirty="0" smtClean="0"/>
              <a:t>字樣，刻正研擬修正草案。</a:t>
            </a:r>
            <a:endParaRPr lang="en-US" altLang="zh-TW" dirty="0"/>
          </a:p>
          <a:p>
            <a:pPr fontAlgn="auto">
              <a:spcAft>
                <a:spcPts val="0"/>
              </a:spcAft>
              <a:defRPr/>
            </a:pPr>
            <a:r>
              <a:rPr lang="zh-TW" altLang="en-US" dirty="0" smtClean="0"/>
              <a:t>持續</a:t>
            </a:r>
            <a:r>
              <a:rPr lang="zh-TW" altLang="en-US" dirty="0"/>
              <a:t>參考國際相關</a:t>
            </a:r>
            <a:r>
              <a:rPr lang="zh-TW" altLang="en-US" dirty="0" smtClean="0"/>
              <a:t>規範</a:t>
            </a:r>
            <a:r>
              <a:rPr lang="zh-TW" altLang="en-US" dirty="0"/>
              <a:t>，</a:t>
            </a:r>
            <a:r>
              <a:rPr lang="zh-TW" altLang="en-US" dirty="0" smtClean="0"/>
              <a:t>修訂</a:t>
            </a:r>
            <a:r>
              <a:rPr lang="zh-TW" altLang="en-US" dirty="0"/>
              <a:t>相關</a:t>
            </a:r>
            <a:r>
              <a:rPr lang="zh-TW" altLang="en-US" dirty="0" smtClean="0"/>
              <a:t>法規，以</a:t>
            </a:r>
            <a:r>
              <a:rPr lang="zh-TW" altLang="en-US" dirty="0"/>
              <a:t>精進我國基因改造食品安全性</a:t>
            </a:r>
            <a:r>
              <a:rPr lang="zh-TW" altLang="en-US" dirty="0" smtClean="0"/>
              <a:t>評估。</a:t>
            </a:r>
            <a:endParaRPr lang="en-US" altLang="zh-TW" dirty="0" smtClean="0"/>
          </a:p>
          <a:p>
            <a:pPr fontAlgn="auto">
              <a:spcAft>
                <a:spcPts val="0"/>
              </a:spcAft>
              <a:defRPr/>
            </a:pPr>
            <a:r>
              <a:rPr lang="zh-TW" altLang="en-US" dirty="0"/>
              <a:t>持續</a:t>
            </a:r>
            <a:r>
              <a:rPr lang="zh-TW" altLang="en-US" dirty="0" smtClean="0"/>
              <a:t>執行</a:t>
            </a:r>
            <a:r>
              <a:rPr lang="zh-TW" altLang="en-US" dirty="0"/>
              <a:t>監測</a:t>
            </a:r>
            <a:r>
              <a:rPr lang="zh-TW" altLang="en-US" dirty="0" smtClean="0"/>
              <a:t>工作，並精進監測</a:t>
            </a:r>
            <a:r>
              <a:rPr lang="zh-TW" altLang="en-US" dirty="0"/>
              <a:t>管理之管理</a:t>
            </a:r>
            <a:r>
              <a:rPr lang="zh-TW" altLang="en-US" dirty="0" smtClean="0"/>
              <a:t>效能，保障</a:t>
            </a:r>
            <a:r>
              <a:rPr lang="zh-TW" altLang="en-US" dirty="0"/>
              <a:t>國人飲食健康安全</a:t>
            </a:r>
            <a:r>
              <a:rPr lang="zh-TW" altLang="en-US" dirty="0" smtClean="0"/>
              <a:t>。</a:t>
            </a:r>
            <a:endParaRPr lang="en-US" altLang="zh-TW" dirty="0" smtClean="0"/>
          </a:p>
          <a:p>
            <a:pPr marL="0" indent="0" fontAlgn="auto">
              <a:spcAft>
                <a:spcPts val="0"/>
              </a:spcAft>
              <a:buFont typeface="Wingdings" pitchFamily="2" charset="2"/>
              <a:buNone/>
              <a:defRPr/>
            </a:pPr>
            <a:endParaRPr lang="zh-TW" altLang="en-US" dirty="0"/>
          </a:p>
          <a:p>
            <a:pPr fontAlgn="auto">
              <a:spcAft>
                <a:spcPts val="0"/>
              </a:spcAft>
              <a:defRPr/>
            </a:pPr>
            <a:endParaRPr lang="zh-TW" altLang="en-US" dirty="0"/>
          </a:p>
        </p:txBody>
      </p:sp>
      <p:sp>
        <p:nvSpPr>
          <p:cNvPr id="4" name="投影片編號版面配置區 3"/>
          <p:cNvSpPr>
            <a:spLocks noGrp="1"/>
          </p:cNvSpPr>
          <p:nvPr>
            <p:ph type="sldNum" sz="quarter" idx="12"/>
          </p:nvPr>
        </p:nvSpPr>
        <p:spPr/>
        <p:txBody>
          <a:bodyPr/>
          <a:lstStyle/>
          <a:p>
            <a:pPr>
              <a:defRPr/>
            </a:pPr>
            <a:fld id="{1FE8B313-2845-4481-9337-F232B1F7C5EA}" type="slidenum">
              <a:rPr lang="zh-TW" altLang="en-US"/>
              <a:pPr>
                <a:defRPr/>
              </a:pPr>
              <a:t>24</a:t>
            </a:fld>
            <a:endParaRPr lang="zh-TW"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標題 1"/>
          <p:cNvSpPr>
            <a:spLocks noGrp="1"/>
          </p:cNvSpPr>
          <p:nvPr>
            <p:ph type="ctrTitle"/>
          </p:nvPr>
        </p:nvSpPr>
        <p:spPr/>
        <p:txBody>
          <a:bodyPr/>
          <a:lstStyle/>
          <a:p>
            <a:r>
              <a:rPr lang="zh-TW" altLang="en-US" smtClean="0"/>
              <a:t>市售農產品殘留農藥監測</a:t>
            </a:r>
          </a:p>
        </p:txBody>
      </p:sp>
      <p:sp>
        <p:nvSpPr>
          <p:cNvPr id="3" name="副標題 2"/>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1E10BE09-9D8E-4F40-98A8-665411773D14}" type="slidenum">
              <a:rPr lang="zh-TW" altLang="en-US"/>
              <a:pPr>
                <a:defRPr/>
              </a:pPr>
              <a:t>25</a:t>
            </a:fld>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標題 1"/>
          <p:cNvSpPr>
            <a:spLocks noGrp="1"/>
          </p:cNvSpPr>
          <p:nvPr>
            <p:ph type="title"/>
          </p:nvPr>
        </p:nvSpPr>
        <p:spPr/>
        <p:txBody>
          <a:bodyPr/>
          <a:lstStyle/>
          <a:p>
            <a:r>
              <a:rPr lang="zh-TW" altLang="en-US" smtClean="0"/>
              <a:t>背景說明</a:t>
            </a:r>
          </a:p>
        </p:txBody>
      </p:sp>
      <p:sp>
        <p:nvSpPr>
          <p:cNvPr id="39938" name="內容版面配置區 2"/>
          <p:cNvSpPr>
            <a:spLocks noGrp="1"/>
          </p:cNvSpPr>
          <p:nvPr>
            <p:ph idx="1"/>
          </p:nvPr>
        </p:nvSpPr>
        <p:spPr>
          <a:xfrm>
            <a:off x="457200" y="1600200"/>
            <a:ext cx="8147050" cy="4525963"/>
          </a:xfrm>
        </p:spPr>
        <p:txBody>
          <a:bodyPr/>
          <a:lstStyle/>
          <a:p>
            <a:pPr algn="just">
              <a:lnSpc>
                <a:spcPts val="3000"/>
              </a:lnSpc>
              <a:spcBef>
                <a:spcPct val="0"/>
              </a:spcBef>
              <a:tabLst>
                <a:tab pos="987425" algn="l"/>
              </a:tabLst>
            </a:pPr>
            <a:r>
              <a:rPr lang="zh-TW" altLang="en-US" sz="2800" smtClean="0">
                <a:latin typeface="標楷體" pitchFamily="65" charset="-120"/>
              </a:rPr>
              <a:t>農委會與食藥署已建立分工合作機制，分別於田間及市面進行監測。</a:t>
            </a:r>
            <a:endParaRPr lang="en-US" altLang="zh-TW" sz="2800" smtClean="0">
              <a:latin typeface="標楷體" pitchFamily="65" charset="-120"/>
            </a:endParaRPr>
          </a:p>
          <a:p>
            <a:pPr algn="just">
              <a:lnSpc>
                <a:spcPts val="3000"/>
              </a:lnSpc>
              <a:spcBef>
                <a:spcPct val="0"/>
              </a:spcBef>
              <a:tabLst>
                <a:tab pos="987425" algn="l"/>
              </a:tabLst>
            </a:pPr>
            <a:endParaRPr lang="en-US" altLang="zh-TW" sz="2800" smtClean="0">
              <a:latin typeface="標楷體" pitchFamily="65" charset="-120"/>
            </a:endParaRPr>
          </a:p>
          <a:p>
            <a:pPr algn="just">
              <a:lnSpc>
                <a:spcPts val="3000"/>
              </a:lnSpc>
              <a:spcBef>
                <a:spcPct val="0"/>
              </a:spcBef>
              <a:tabLst>
                <a:tab pos="987425" algn="l"/>
              </a:tabLst>
            </a:pPr>
            <a:r>
              <a:rPr lang="zh-TW" altLang="en-US" sz="2800" smtClean="0">
                <a:latin typeface="標楷體" pitchFamily="65" charset="-120"/>
              </a:rPr>
              <a:t>針對檢出殘留農藥不符規定者，立即通知衛生局依法進行後續處理，並進行產品後續追查及查處</a:t>
            </a:r>
            <a:r>
              <a:rPr lang="zh-TW" altLang="en-US" sz="2800" smtClean="0"/>
              <a:t>，同時通知農委會，加強農民正確用藥輔導。 </a:t>
            </a:r>
            <a:endParaRPr lang="en-US" altLang="zh-TW" sz="2800" smtClean="0"/>
          </a:p>
          <a:p>
            <a:pPr algn="just">
              <a:lnSpc>
                <a:spcPts val="3000"/>
              </a:lnSpc>
              <a:spcBef>
                <a:spcPct val="0"/>
              </a:spcBef>
              <a:tabLst>
                <a:tab pos="987425" algn="l"/>
              </a:tabLst>
            </a:pPr>
            <a:endParaRPr lang="en-US" altLang="zh-TW" sz="2800" smtClean="0"/>
          </a:p>
          <a:p>
            <a:pPr algn="just">
              <a:lnSpc>
                <a:spcPts val="3000"/>
              </a:lnSpc>
              <a:spcBef>
                <a:spcPct val="0"/>
              </a:spcBef>
              <a:tabLst>
                <a:tab pos="987425" algn="l"/>
              </a:tabLst>
            </a:pPr>
            <a:r>
              <a:rPr lang="zh-TW" altLang="en-US" sz="2800" smtClean="0">
                <a:latin typeface="標楷體" pitchFamily="65" charset="-120"/>
              </a:rPr>
              <a:t>每年均針對監測計畫進行風險評估，並適時調整農產品檢測品項及農藥檢驗項目，加強高風險產品的抽驗比例。</a:t>
            </a:r>
            <a:endParaRPr lang="en-US" altLang="zh-TW" sz="2800" smtClean="0">
              <a:latin typeface="標楷體" pitchFamily="65" charset="-120"/>
            </a:endParaRPr>
          </a:p>
        </p:txBody>
      </p:sp>
      <p:sp>
        <p:nvSpPr>
          <p:cNvPr id="4" name="投影片編號版面配置區 3"/>
          <p:cNvSpPr>
            <a:spLocks noGrp="1"/>
          </p:cNvSpPr>
          <p:nvPr>
            <p:ph type="sldNum" sz="quarter" idx="12"/>
          </p:nvPr>
        </p:nvSpPr>
        <p:spPr/>
        <p:txBody>
          <a:bodyPr/>
          <a:lstStyle/>
          <a:p>
            <a:pPr>
              <a:defRPr/>
            </a:pPr>
            <a:fld id="{F9B9C78B-B312-4F73-BFF3-33AD8101D95C}" type="slidenum">
              <a:rPr lang="zh-TW" altLang="en-US"/>
              <a:pPr>
                <a:defRPr/>
              </a:pPr>
              <a:t>26</a:t>
            </a:fld>
            <a:endParaRPr lang="zh-TW"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標題 1"/>
          <p:cNvSpPr>
            <a:spLocks noGrp="1"/>
          </p:cNvSpPr>
          <p:nvPr>
            <p:ph type="title"/>
          </p:nvPr>
        </p:nvSpPr>
        <p:spPr/>
        <p:txBody>
          <a:bodyPr/>
          <a:lstStyle/>
          <a:p>
            <a:r>
              <a:rPr lang="zh-TW" altLang="en-US" smtClean="0"/>
              <a:t>目前執行情形</a:t>
            </a:r>
          </a:p>
        </p:txBody>
      </p:sp>
      <p:sp>
        <p:nvSpPr>
          <p:cNvPr id="3" name="內容版面配置區 2"/>
          <p:cNvSpPr>
            <a:spLocks noGrp="1"/>
          </p:cNvSpPr>
          <p:nvPr>
            <p:ph idx="1"/>
          </p:nvPr>
        </p:nvSpPr>
        <p:spPr/>
        <p:txBody>
          <a:bodyPr rtlCol="0">
            <a:normAutofit lnSpcReduction="10000"/>
          </a:bodyPr>
          <a:lstStyle/>
          <a:p>
            <a:pPr fontAlgn="auto">
              <a:spcAft>
                <a:spcPts val="0"/>
              </a:spcAft>
              <a:defRPr/>
            </a:pPr>
            <a:r>
              <a:rPr lang="en-US" altLang="zh-TW" dirty="0">
                <a:latin typeface="+mn-ea"/>
                <a:ea typeface="+mn-ea"/>
              </a:rPr>
              <a:t>102</a:t>
            </a:r>
            <a:r>
              <a:rPr lang="zh-TW" altLang="zh-TW" dirty="0">
                <a:latin typeface="+mn-ea"/>
                <a:ea typeface="+mn-ea"/>
              </a:rPr>
              <a:t>年</a:t>
            </a:r>
            <a:r>
              <a:rPr lang="en-US" altLang="zh-TW" dirty="0">
                <a:latin typeface="+mn-ea"/>
                <a:ea typeface="+mn-ea"/>
              </a:rPr>
              <a:t>1</a:t>
            </a:r>
            <a:r>
              <a:rPr lang="zh-TW" altLang="zh-TW" dirty="0">
                <a:latin typeface="+mn-ea"/>
                <a:ea typeface="+mn-ea"/>
              </a:rPr>
              <a:t>月至</a:t>
            </a:r>
            <a:r>
              <a:rPr lang="en-US" altLang="zh-TW" dirty="0">
                <a:latin typeface="+mn-ea"/>
                <a:ea typeface="+mn-ea"/>
              </a:rPr>
              <a:t>9</a:t>
            </a:r>
            <a:r>
              <a:rPr lang="zh-TW" altLang="zh-TW" dirty="0">
                <a:latin typeface="+mn-ea"/>
                <a:ea typeface="+mn-ea"/>
              </a:rPr>
              <a:t>月共抽樣</a:t>
            </a:r>
            <a:r>
              <a:rPr lang="en-US" altLang="zh-TW" dirty="0">
                <a:latin typeface="+mn-ea"/>
                <a:ea typeface="+mn-ea"/>
              </a:rPr>
              <a:t>1,851</a:t>
            </a:r>
            <a:r>
              <a:rPr lang="zh-TW" altLang="zh-TW" dirty="0">
                <a:latin typeface="+mn-ea"/>
                <a:ea typeface="+mn-ea"/>
              </a:rPr>
              <a:t>件，其中包含蔬菜類</a:t>
            </a:r>
            <a:r>
              <a:rPr lang="en-US" altLang="zh-TW" dirty="0">
                <a:latin typeface="+mn-ea"/>
                <a:ea typeface="+mn-ea"/>
              </a:rPr>
              <a:t>1,343</a:t>
            </a:r>
            <a:r>
              <a:rPr lang="zh-TW" altLang="zh-TW" dirty="0">
                <a:latin typeface="+mn-ea"/>
                <a:ea typeface="+mn-ea"/>
              </a:rPr>
              <a:t>件，水果檢體</a:t>
            </a:r>
            <a:r>
              <a:rPr lang="en-US" altLang="zh-TW" dirty="0">
                <a:latin typeface="+mn-ea"/>
                <a:ea typeface="+mn-ea"/>
              </a:rPr>
              <a:t>294</a:t>
            </a:r>
            <a:r>
              <a:rPr lang="zh-TW" altLang="zh-TW" dirty="0">
                <a:latin typeface="+mn-ea"/>
                <a:ea typeface="+mn-ea"/>
              </a:rPr>
              <a:t>件，其他類檢體</a:t>
            </a:r>
            <a:r>
              <a:rPr lang="en-US" altLang="zh-TW" dirty="0">
                <a:latin typeface="+mn-ea"/>
                <a:ea typeface="+mn-ea"/>
              </a:rPr>
              <a:t>214</a:t>
            </a:r>
            <a:r>
              <a:rPr lang="zh-TW" altLang="zh-TW" dirty="0" smtClean="0">
                <a:latin typeface="+mn-ea"/>
                <a:ea typeface="+mn-ea"/>
              </a:rPr>
              <a:t>件。</a:t>
            </a:r>
            <a:endParaRPr lang="zh-TW" altLang="zh-TW" dirty="0">
              <a:latin typeface="+mn-ea"/>
              <a:ea typeface="+mn-ea"/>
            </a:endParaRPr>
          </a:p>
          <a:p>
            <a:pPr fontAlgn="auto">
              <a:spcAft>
                <a:spcPts val="0"/>
              </a:spcAft>
              <a:defRPr/>
            </a:pPr>
            <a:r>
              <a:rPr lang="zh-TW" altLang="zh-TW" dirty="0" smtClean="0">
                <a:latin typeface="+mn-ea"/>
                <a:ea typeface="+mn-ea"/>
              </a:rPr>
              <a:t>不</a:t>
            </a:r>
            <a:r>
              <a:rPr lang="zh-TW" altLang="zh-TW" dirty="0">
                <a:latin typeface="+mn-ea"/>
                <a:ea typeface="+mn-ea"/>
              </a:rPr>
              <a:t>合格情形</a:t>
            </a:r>
            <a:r>
              <a:rPr lang="zh-TW" altLang="zh-TW" dirty="0" smtClean="0">
                <a:latin typeface="+mn-ea"/>
                <a:ea typeface="+mn-ea"/>
              </a:rPr>
              <a:t>：總數</a:t>
            </a:r>
            <a:r>
              <a:rPr lang="en-US" altLang="zh-TW" dirty="0">
                <a:latin typeface="+mn-ea"/>
                <a:ea typeface="+mn-ea"/>
              </a:rPr>
              <a:t>1,851</a:t>
            </a:r>
            <a:r>
              <a:rPr lang="zh-TW" altLang="zh-TW" dirty="0">
                <a:latin typeface="+mn-ea"/>
                <a:ea typeface="+mn-ea"/>
              </a:rPr>
              <a:t>件農產品檢體中，不符規定者</a:t>
            </a:r>
            <a:r>
              <a:rPr lang="en-US" altLang="zh-TW" dirty="0">
                <a:latin typeface="+mn-ea"/>
                <a:ea typeface="+mn-ea"/>
              </a:rPr>
              <a:t>205</a:t>
            </a:r>
            <a:r>
              <a:rPr lang="zh-TW" altLang="zh-TW" dirty="0">
                <a:latin typeface="+mn-ea"/>
                <a:ea typeface="+mn-ea"/>
              </a:rPr>
              <a:t>件，</a:t>
            </a:r>
            <a:r>
              <a:rPr lang="zh-TW" altLang="zh-TW" dirty="0" smtClean="0">
                <a:latin typeface="+mn-ea"/>
                <a:ea typeface="+mn-ea"/>
              </a:rPr>
              <a:t>佔</a:t>
            </a:r>
            <a:r>
              <a:rPr lang="en-US" altLang="zh-TW" dirty="0" smtClean="0">
                <a:latin typeface="+mn-ea"/>
                <a:ea typeface="+mn-ea"/>
              </a:rPr>
              <a:t>11.1%</a:t>
            </a:r>
            <a:r>
              <a:rPr lang="zh-TW" altLang="zh-TW" dirty="0" smtClean="0">
                <a:latin typeface="+mn-ea"/>
                <a:ea typeface="+mn-ea"/>
              </a:rPr>
              <a:t>。</a:t>
            </a:r>
            <a:endParaRPr lang="zh-TW" altLang="zh-TW" dirty="0">
              <a:latin typeface="+mn-ea"/>
              <a:ea typeface="+mn-ea"/>
            </a:endParaRPr>
          </a:p>
          <a:p>
            <a:pPr fontAlgn="auto">
              <a:spcAft>
                <a:spcPts val="0"/>
              </a:spcAft>
              <a:defRPr/>
            </a:pPr>
            <a:r>
              <a:rPr lang="zh-TW" altLang="zh-TW" dirty="0" smtClean="0">
                <a:latin typeface="+mn-ea"/>
                <a:ea typeface="+mn-ea"/>
              </a:rPr>
              <a:t>不</a:t>
            </a:r>
            <a:r>
              <a:rPr lang="zh-TW" altLang="zh-TW" dirty="0">
                <a:latin typeface="+mn-ea"/>
                <a:ea typeface="+mn-ea"/>
              </a:rPr>
              <a:t>合格</a:t>
            </a:r>
            <a:r>
              <a:rPr lang="en-US" altLang="zh-TW" dirty="0">
                <a:latin typeface="+mn-ea"/>
                <a:ea typeface="+mn-ea"/>
              </a:rPr>
              <a:t>205</a:t>
            </a:r>
            <a:r>
              <a:rPr lang="zh-TW" altLang="zh-TW" dirty="0">
                <a:latin typeface="+mn-ea"/>
                <a:ea typeface="+mn-ea"/>
              </a:rPr>
              <a:t>件檢體中，檢出農藥超量者</a:t>
            </a:r>
            <a:r>
              <a:rPr lang="en-US" altLang="zh-TW" dirty="0">
                <a:latin typeface="+mn-ea"/>
                <a:ea typeface="+mn-ea"/>
              </a:rPr>
              <a:t>17</a:t>
            </a:r>
            <a:r>
              <a:rPr lang="zh-TW" altLang="zh-TW" dirty="0">
                <a:latin typeface="+mn-ea"/>
                <a:ea typeface="+mn-ea"/>
              </a:rPr>
              <a:t>件</a:t>
            </a:r>
            <a:r>
              <a:rPr lang="en-US" altLang="zh-TW" dirty="0">
                <a:latin typeface="+mn-ea"/>
                <a:ea typeface="+mn-ea"/>
              </a:rPr>
              <a:t>(8.3%)</a:t>
            </a:r>
            <a:r>
              <a:rPr lang="zh-TW" altLang="zh-TW" dirty="0">
                <a:latin typeface="+mn-ea"/>
                <a:ea typeface="+mn-ea"/>
              </a:rPr>
              <a:t>，使用非推薦用藥者</a:t>
            </a:r>
            <a:r>
              <a:rPr lang="en-US" altLang="zh-TW" dirty="0">
                <a:latin typeface="+mn-ea"/>
                <a:ea typeface="+mn-ea"/>
              </a:rPr>
              <a:t>175</a:t>
            </a:r>
            <a:r>
              <a:rPr lang="zh-TW" altLang="zh-TW" dirty="0">
                <a:latin typeface="+mn-ea"/>
                <a:ea typeface="+mn-ea"/>
              </a:rPr>
              <a:t>件</a:t>
            </a:r>
            <a:r>
              <a:rPr lang="en-US" altLang="zh-TW" dirty="0">
                <a:latin typeface="+mn-ea"/>
                <a:ea typeface="+mn-ea"/>
              </a:rPr>
              <a:t>(85.4%)</a:t>
            </a:r>
            <a:r>
              <a:rPr lang="zh-TW" altLang="zh-TW" dirty="0">
                <a:latin typeface="+mn-ea"/>
                <a:ea typeface="+mn-ea"/>
              </a:rPr>
              <a:t>，同時檢出農藥超量及使用非推薦用藥者</a:t>
            </a:r>
            <a:r>
              <a:rPr lang="en-US" altLang="zh-TW" dirty="0">
                <a:latin typeface="+mn-ea"/>
                <a:ea typeface="+mn-ea"/>
              </a:rPr>
              <a:t>13</a:t>
            </a:r>
            <a:r>
              <a:rPr lang="zh-TW" altLang="zh-TW" dirty="0">
                <a:latin typeface="+mn-ea"/>
                <a:ea typeface="+mn-ea"/>
              </a:rPr>
              <a:t>件</a:t>
            </a:r>
            <a:r>
              <a:rPr lang="en-US" altLang="zh-TW" dirty="0">
                <a:latin typeface="+mn-ea"/>
                <a:ea typeface="+mn-ea"/>
              </a:rPr>
              <a:t>(6.3%)</a:t>
            </a:r>
            <a:r>
              <a:rPr lang="zh-TW" altLang="zh-TW" dirty="0">
                <a:latin typeface="+mn-ea"/>
                <a:ea typeface="+mn-ea"/>
              </a:rPr>
              <a:t>。</a:t>
            </a:r>
          </a:p>
        </p:txBody>
      </p:sp>
      <p:sp>
        <p:nvSpPr>
          <p:cNvPr id="4" name="投影片編號版面配置區 3"/>
          <p:cNvSpPr>
            <a:spLocks noGrp="1"/>
          </p:cNvSpPr>
          <p:nvPr>
            <p:ph type="sldNum" sz="quarter" idx="12"/>
          </p:nvPr>
        </p:nvSpPr>
        <p:spPr/>
        <p:txBody>
          <a:bodyPr/>
          <a:lstStyle/>
          <a:p>
            <a:pPr>
              <a:defRPr/>
            </a:pPr>
            <a:fld id="{BCE0A6E4-4A46-47B4-9ADE-502C1A7ED526}" type="slidenum">
              <a:rPr lang="zh-TW" altLang="en-US"/>
              <a:pPr>
                <a:defRPr/>
              </a:pPr>
              <a:t>27</a:t>
            </a:fld>
            <a:endParaRPr lang="zh-TW"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4"/>
          <p:cNvPicPr>
            <a:picLocks noChangeAspect="1" noChangeArrowheads="1"/>
          </p:cNvPicPr>
          <p:nvPr/>
        </p:nvPicPr>
        <p:blipFill>
          <a:blip r:embed="rId2"/>
          <a:srcRect/>
          <a:stretch>
            <a:fillRect/>
          </a:stretch>
        </p:blipFill>
        <p:spPr bwMode="auto">
          <a:xfrm>
            <a:off x="611188" y="836613"/>
            <a:ext cx="7894637" cy="5448300"/>
          </a:xfrm>
          <a:prstGeom prst="rect">
            <a:avLst/>
          </a:prstGeom>
          <a:noFill/>
          <a:ln w="9525">
            <a:noFill/>
            <a:miter lim="800000"/>
            <a:headEnd/>
            <a:tailEnd/>
          </a:ln>
        </p:spPr>
      </p:pic>
      <p:sp>
        <p:nvSpPr>
          <p:cNvPr id="41986" name="Text Box 4"/>
          <p:cNvSpPr txBox="1">
            <a:spLocks noChangeArrowheads="1"/>
          </p:cNvSpPr>
          <p:nvPr/>
        </p:nvSpPr>
        <p:spPr bwMode="auto">
          <a:xfrm>
            <a:off x="611188" y="3008313"/>
            <a:ext cx="455612" cy="366712"/>
          </a:xfrm>
          <a:prstGeom prst="rect">
            <a:avLst/>
          </a:prstGeom>
          <a:noFill/>
          <a:ln w="9525">
            <a:noFill/>
            <a:miter lim="800000"/>
            <a:headEnd/>
            <a:tailEnd/>
          </a:ln>
        </p:spPr>
        <p:txBody>
          <a:bodyPr>
            <a:spAutoFit/>
          </a:bodyPr>
          <a:lstStyle/>
          <a:p>
            <a:pPr>
              <a:spcBef>
                <a:spcPct val="50000"/>
              </a:spcBef>
            </a:pPr>
            <a:r>
              <a:rPr lang="zh-TW" altLang="en-US"/>
              <a:t>％</a:t>
            </a:r>
          </a:p>
        </p:txBody>
      </p:sp>
      <p:sp>
        <p:nvSpPr>
          <p:cNvPr id="41987" name="Rectangle 2"/>
          <p:cNvSpPr txBox="1">
            <a:spLocks noChangeArrowheads="1"/>
          </p:cNvSpPr>
          <p:nvPr/>
        </p:nvSpPr>
        <p:spPr bwMode="auto">
          <a:xfrm>
            <a:off x="617538" y="306388"/>
            <a:ext cx="7929562" cy="698500"/>
          </a:xfrm>
          <a:prstGeom prst="rect">
            <a:avLst/>
          </a:prstGeom>
          <a:noFill/>
          <a:ln w="9525">
            <a:noFill/>
            <a:miter lim="800000"/>
            <a:headEnd/>
            <a:tailEnd/>
          </a:ln>
        </p:spPr>
        <p:txBody>
          <a:bodyPr/>
          <a:lstStyle/>
          <a:p>
            <a:pPr algn="ctr"/>
            <a:r>
              <a:rPr kumimoji="0" lang="zh-TW" altLang="en-US" sz="4000">
                <a:latin typeface="標楷體" pitchFamily="65" charset="-120"/>
                <a:ea typeface="標楷體" pitchFamily="65" charset="-120"/>
              </a:rPr>
              <a:t>抽驗重點蔬果近</a:t>
            </a:r>
            <a:r>
              <a:rPr kumimoji="0" lang="en-US" altLang="zh-TW" sz="4000">
                <a:latin typeface="標楷體" pitchFamily="65" charset="-120"/>
                <a:ea typeface="標楷體" pitchFamily="65" charset="-120"/>
              </a:rPr>
              <a:t>5</a:t>
            </a:r>
            <a:r>
              <a:rPr kumimoji="0" lang="zh-TW" altLang="en-US" sz="4000">
                <a:latin typeface="標楷體" pitchFamily="65" charset="-120"/>
                <a:ea typeface="標楷體" pitchFamily="65" charset="-120"/>
              </a:rPr>
              <a:t>年不合格率情形</a:t>
            </a:r>
          </a:p>
        </p:txBody>
      </p:sp>
      <p:sp>
        <p:nvSpPr>
          <p:cNvPr id="41988" name="文字方塊 1"/>
          <p:cNvSpPr txBox="1">
            <a:spLocks noChangeArrowheads="1"/>
          </p:cNvSpPr>
          <p:nvPr/>
        </p:nvSpPr>
        <p:spPr bwMode="auto">
          <a:xfrm>
            <a:off x="468313" y="6021388"/>
            <a:ext cx="8037512" cy="923925"/>
          </a:xfrm>
          <a:prstGeom prst="rect">
            <a:avLst/>
          </a:prstGeom>
          <a:noFill/>
          <a:ln w="9525">
            <a:noFill/>
            <a:miter lim="800000"/>
            <a:headEnd/>
            <a:tailEnd/>
          </a:ln>
        </p:spPr>
        <p:txBody>
          <a:bodyPr>
            <a:spAutoFit/>
          </a:bodyPr>
          <a:lstStyle/>
          <a:p>
            <a:r>
              <a:rPr kumimoji="0" lang="zh-TW" altLang="en-US">
                <a:latin typeface="標楷體" pitchFamily="65" charset="-120"/>
                <a:ea typeface="標楷體" pitchFamily="65" charset="-120"/>
              </a:rPr>
              <a:t>備註</a:t>
            </a:r>
            <a:r>
              <a:rPr kumimoji="0" lang="en-US" altLang="zh-TW">
                <a:latin typeface="標楷體" pitchFamily="65" charset="-120"/>
                <a:ea typeface="標楷體" pitchFamily="65" charset="-120"/>
              </a:rPr>
              <a:t>:102</a:t>
            </a:r>
            <a:r>
              <a:rPr kumimoji="0" lang="zh-TW" altLang="en-US">
                <a:latin typeface="標楷體" pitchFamily="65" charset="-120"/>
                <a:ea typeface="標楷體" pitchFamily="65" charset="-120"/>
              </a:rPr>
              <a:t>年</a:t>
            </a:r>
            <a:r>
              <a:rPr kumimoji="0" lang="en-US" altLang="zh-TW">
                <a:latin typeface="標楷體" pitchFamily="65" charset="-120"/>
                <a:ea typeface="標楷體" pitchFamily="65" charset="-120"/>
              </a:rPr>
              <a:t>1-9</a:t>
            </a:r>
            <a:r>
              <a:rPr kumimoji="0" lang="zh-TW" altLang="en-US">
                <a:latin typeface="標楷體" pitchFamily="65" charset="-120"/>
                <a:ea typeface="標楷體" pitchFamily="65" charset="-120"/>
              </a:rPr>
              <a:t>月</a:t>
            </a:r>
            <a:r>
              <a:rPr kumimoji="0" lang="zh-TW" altLang="zh-TW">
                <a:latin typeface="標楷體" pitchFamily="65" charset="-120"/>
                <a:ea typeface="標楷體" pitchFamily="65" charset="-120"/>
              </a:rPr>
              <a:t>不合格</a:t>
            </a:r>
            <a:r>
              <a:rPr kumimoji="0" lang="en-US" altLang="zh-TW">
                <a:latin typeface="標楷體" pitchFamily="65" charset="-120"/>
                <a:ea typeface="標楷體" pitchFamily="65" charset="-120"/>
              </a:rPr>
              <a:t>205</a:t>
            </a:r>
            <a:r>
              <a:rPr kumimoji="0" lang="zh-TW" altLang="zh-TW">
                <a:latin typeface="標楷體" pitchFamily="65" charset="-120"/>
                <a:ea typeface="標楷體" pitchFamily="65" charset="-120"/>
              </a:rPr>
              <a:t>件檢體中，檢出農藥超量者</a:t>
            </a:r>
            <a:r>
              <a:rPr kumimoji="0" lang="en-US" altLang="zh-TW">
                <a:latin typeface="標楷體" pitchFamily="65" charset="-120"/>
                <a:ea typeface="標楷體" pitchFamily="65" charset="-120"/>
              </a:rPr>
              <a:t>17</a:t>
            </a:r>
            <a:r>
              <a:rPr kumimoji="0" lang="zh-TW" altLang="zh-TW">
                <a:latin typeface="標楷體" pitchFamily="65" charset="-120"/>
                <a:ea typeface="標楷體" pitchFamily="65" charset="-120"/>
              </a:rPr>
              <a:t>件</a:t>
            </a:r>
            <a:r>
              <a:rPr kumimoji="0" lang="en-US" altLang="zh-TW">
                <a:latin typeface="標楷體" pitchFamily="65" charset="-120"/>
                <a:ea typeface="標楷體" pitchFamily="65" charset="-120"/>
              </a:rPr>
              <a:t>(8.3%)</a:t>
            </a:r>
            <a:r>
              <a:rPr kumimoji="0" lang="zh-TW" altLang="zh-TW">
                <a:latin typeface="標楷體" pitchFamily="65" charset="-120"/>
                <a:ea typeface="標楷體" pitchFamily="65" charset="-120"/>
              </a:rPr>
              <a:t>，使用非推</a:t>
            </a:r>
            <a:endParaRPr kumimoji="0" lang="en-US" altLang="zh-TW">
              <a:latin typeface="標楷體" pitchFamily="65" charset="-120"/>
              <a:ea typeface="標楷體" pitchFamily="65" charset="-120"/>
            </a:endParaRPr>
          </a:p>
          <a:p>
            <a:r>
              <a:rPr kumimoji="0" lang="zh-TW" altLang="en-US">
                <a:latin typeface="標楷體" pitchFamily="65" charset="-120"/>
                <a:ea typeface="標楷體" pitchFamily="65" charset="-120"/>
              </a:rPr>
              <a:t>     </a:t>
            </a:r>
            <a:r>
              <a:rPr kumimoji="0" lang="zh-TW" altLang="zh-TW">
                <a:latin typeface="標楷體" pitchFamily="65" charset="-120"/>
                <a:ea typeface="標楷體" pitchFamily="65" charset="-120"/>
              </a:rPr>
              <a:t>薦用藥者</a:t>
            </a:r>
            <a:r>
              <a:rPr kumimoji="0" lang="en-US" altLang="zh-TW">
                <a:latin typeface="標楷體" pitchFamily="65" charset="-120"/>
                <a:ea typeface="標楷體" pitchFamily="65" charset="-120"/>
              </a:rPr>
              <a:t>175</a:t>
            </a:r>
            <a:r>
              <a:rPr kumimoji="0" lang="zh-TW" altLang="zh-TW">
                <a:latin typeface="標楷體" pitchFamily="65" charset="-120"/>
                <a:ea typeface="標楷體" pitchFamily="65" charset="-120"/>
              </a:rPr>
              <a:t>件</a:t>
            </a:r>
            <a:r>
              <a:rPr kumimoji="0" lang="en-US" altLang="zh-TW">
                <a:latin typeface="標楷體" pitchFamily="65" charset="-120"/>
                <a:ea typeface="標楷體" pitchFamily="65" charset="-120"/>
              </a:rPr>
              <a:t>(85.4%)</a:t>
            </a:r>
            <a:r>
              <a:rPr kumimoji="0" lang="zh-TW" altLang="zh-TW">
                <a:latin typeface="標楷體" pitchFamily="65" charset="-120"/>
                <a:ea typeface="標楷體" pitchFamily="65" charset="-120"/>
              </a:rPr>
              <a:t>，同時檢出農藥超量及使用非推薦用藥者</a:t>
            </a:r>
            <a:r>
              <a:rPr kumimoji="0" lang="en-US" altLang="zh-TW">
                <a:latin typeface="標楷體" pitchFamily="65" charset="-120"/>
                <a:ea typeface="標楷體" pitchFamily="65" charset="-120"/>
              </a:rPr>
              <a:t>13</a:t>
            </a:r>
            <a:r>
              <a:rPr kumimoji="0" lang="zh-TW" altLang="zh-TW">
                <a:latin typeface="標楷體" pitchFamily="65" charset="-120"/>
                <a:ea typeface="標楷體" pitchFamily="65" charset="-120"/>
              </a:rPr>
              <a:t>件</a:t>
            </a:r>
            <a:endParaRPr kumimoji="0" lang="en-US" altLang="zh-TW">
              <a:latin typeface="標楷體" pitchFamily="65" charset="-120"/>
              <a:ea typeface="標楷體" pitchFamily="65" charset="-120"/>
            </a:endParaRPr>
          </a:p>
          <a:p>
            <a:r>
              <a:rPr kumimoji="0" lang="zh-TW" altLang="en-US">
                <a:latin typeface="標楷體" pitchFamily="65" charset="-120"/>
                <a:ea typeface="標楷體" pitchFamily="65" charset="-120"/>
              </a:rPr>
              <a:t>     </a:t>
            </a:r>
            <a:r>
              <a:rPr kumimoji="0" lang="en-US" altLang="zh-TW">
                <a:latin typeface="標楷體" pitchFamily="65" charset="-120"/>
                <a:ea typeface="標楷體" pitchFamily="65" charset="-120"/>
              </a:rPr>
              <a:t>(6.3%)</a:t>
            </a:r>
            <a:r>
              <a:rPr kumimoji="0" lang="zh-TW" altLang="zh-TW">
                <a:latin typeface="Constantia" pitchFamily="18" charset="0"/>
                <a:ea typeface="標楷體" pitchFamily="65" charset="-120"/>
              </a:rPr>
              <a:t>。</a:t>
            </a:r>
            <a:endParaRPr kumimoji="0" lang="zh-TW" altLang="en-US">
              <a:latin typeface="Constantia" pitchFamily="18" charset="0"/>
              <a:ea typeface="標楷體" pitchFamily="65" charset="-120"/>
            </a:endParaRPr>
          </a:p>
        </p:txBody>
      </p:sp>
      <p:sp>
        <p:nvSpPr>
          <p:cNvPr id="3" name="投影片編號版面配置區 2"/>
          <p:cNvSpPr>
            <a:spLocks noGrp="1"/>
          </p:cNvSpPr>
          <p:nvPr>
            <p:ph type="sldNum" sz="quarter" idx="11"/>
          </p:nvPr>
        </p:nvSpPr>
        <p:spPr/>
        <p:txBody>
          <a:bodyPr/>
          <a:lstStyle/>
          <a:p>
            <a:pPr>
              <a:defRPr/>
            </a:pPr>
            <a:fld id="{D71472D3-7668-49B6-A74D-E8E5C5BBA002}" type="slidenum">
              <a:rPr lang="zh-TW" altLang="en-US"/>
              <a:pPr>
                <a:defRPr/>
              </a:pPr>
              <a:t>28</a:t>
            </a:fld>
            <a:endParaRPr lang="zh-TW"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標題 1"/>
          <p:cNvSpPr>
            <a:spLocks noGrp="1"/>
          </p:cNvSpPr>
          <p:nvPr>
            <p:ph type="title"/>
          </p:nvPr>
        </p:nvSpPr>
        <p:spPr/>
        <p:txBody>
          <a:bodyPr/>
          <a:lstStyle/>
          <a:p>
            <a:r>
              <a:rPr lang="zh-TW" altLang="en-US" smtClean="0"/>
              <a:t>未來工作重點</a:t>
            </a:r>
          </a:p>
        </p:txBody>
      </p:sp>
      <p:sp>
        <p:nvSpPr>
          <p:cNvPr id="3" name="內容版面配置區 2"/>
          <p:cNvSpPr>
            <a:spLocks noGrp="1"/>
          </p:cNvSpPr>
          <p:nvPr>
            <p:ph idx="1"/>
          </p:nvPr>
        </p:nvSpPr>
        <p:spPr>
          <a:xfrm>
            <a:off x="457200" y="1600200"/>
            <a:ext cx="8389938" cy="4525963"/>
          </a:xfrm>
        </p:spPr>
        <p:txBody>
          <a:bodyPr rtlCol="0">
            <a:normAutofit fontScale="92500"/>
          </a:bodyPr>
          <a:lstStyle/>
          <a:p>
            <a:pPr fontAlgn="auto">
              <a:lnSpc>
                <a:spcPts val="4000"/>
              </a:lnSpc>
              <a:spcAft>
                <a:spcPts val="0"/>
              </a:spcAft>
              <a:defRPr/>
            </a:pPr>
            <a:r>
              <a:rPr lang="zh-TW" altLang="en-US" dirty="0" smtClean="0">
                <a:latin typeface="標楷體" pitchFamily="65" charset="-120"/>
              </a:rPr>
              <a:t>依據</a:t>
            </a:r>
            <a:r>
              <a:rPr lang="zh-TW" altLang="en-US" dirty="0">
                <a:latin typeface="標楷體" pitchFamily="65" charset="-120"/>
              </a:rPr>
              <a:t>最新公告檢驗</a:t>
            </a:r>
            <a:r>
              <a:rPr lang="zh-TW" altLang="en-US" dirty="0" smtClean="0">
                <a:latin typeface="標楷體" pitchFamily="65" charset="-120"/>
              </a:rPr>
              <a:t>方法增加農藥</a:t>
            </a:r>
            <a:r>
              <a:rPr lang="zh-TW" altLang="en-US" dirty="0">
                <a:latin typeface="標楷體" pitchFamily="65" charset="-120"/>
              </a:rPr>
              <a:t>檢驗</a:t>
            </a:r>
            <a:r>
              <a:rPr lang="zh-TW" altLang="en-US" dirty="0" smtClean="0">
                <a:latin typeface="標楷體" pitchFamily="65" charset="-120"/>
              </a:rPr>
              <a:t>項目至</a:t>
            </a:r>
            <a:r>
              <a:rPr lang="en-US" altLang="zh-TW" dirty="0" smtClean="0">
                <a:latin typeface="標楷體" pitchFamily="65" charset="-120"/>
              </a:rPr>
              <a:t>300</a:t>
            </a:r>
            <a:r>
              <a:rPr lang="zh-TW" altLang="en-US" dirty="0" smtClean="0">
                <a:latin typeface="標楷體" pitchFamily="65" charset="-120"/>
              </a:rPr>
              <a:t>項。</a:t>
            </a:r>
            <a:endParaRPr lang="en-US" altLang="zh-TW" dirty="0">
              <a:latin typeface="標楷體" pitchFamily="65" charset="-120"/>
            </a:endParaRPr>
          </a:p>
          <a:p>
            <a:pPr fontAlgn="auto">
              <a:lnSpc>
                <a:spcPts val="4000"/>
              </a:lnSpc>
              <a:spcAft>
                <a:spcPts val="0"/>
              </a:spcAft>
              <a:defRPr/>
            </a:pPr>
            <a:r>
              <a:rPr lang="zh-TW" altLang="en-US" dirty="0">
                <a:latin typeface="標楷體" pitchFamily="65" charset="-120"/>
              </a:rPr>
              <a:t>抽樣地點：超級市場、傳統市場、集貨場、餐廳、學校、觀光景點農特產。</a:t>
            </a:r>
            <a:endParaRPr lang="en-US" altLang="zh-TW" dirty="0">
              <a:latin typeface="標楷體" pitchFamily="65" charset="-120"/>
            </a:endParaRPr>
          </a:p>
          <a:p>
            <a:pPr fontAlgn="auto">
              <a:lnSpc>
                <a:spcPts val="4000"/>
              </a:lnSpc>
              <a:spcAft>
                <a:spcPts val="0"/>
              </a:spcAft>
              <a:defRPr/>
            </a:pPr>
            <a:r>
              <a:rPr lang="zh-TW" altLang="en-US" dirty="0" smtClean="0">
                <a:latin typeface="標楷體" pitchFamily="65" charset="-120"/>
              </a:rPr>
              <a:t>會同農政單位於產地及市場</a:t>
            </a:r>
            <a:r>
              <a:rPr lang="zh-TW" altLang="en-US" dirty="0">
                <a:latin typeface="標楷體" pitchFamily="65" charset="-120"/>
              </a:rPr>
              <a:t>行</a:t>
            </a:r>
            <a:r>
              <a:rPr lang="zh-TW" altLang="en-US" dirty="0" smtClean="0">
                <a:latin typeface="標楷體" pitchFamily="65" charset="-120"/>
              </a:rPr>
              <a:t>口之農產品</a:t>
            </a:r>
            <a:r>
              <a:rPr lang="zh-TW" altLang="en-US" dirty="0">
                <a:latin typeface="標楷體" pitchFamily="65" charset="-120"/>
              </a:rPr>
              <a:t>抽樣</a:t>
            </a:r>
            <a:r>
              <a:rPr lang="zh-TW" altLang="en-US" dirty="0" smtClean="0">
                <a:latin typeface="標楷體" pitchFamily="65" charset="-120"/>
              </a:rPr>
              <a:t>。</a:t>
            </a:r>
            <a:endParaRPr lang="en-US" altLang="zh-TW" dirty="0">
              <a:latin typeface="標楷體" pitchFamily="65" charset="-120"/>
            </a:endParaRPr>
          </a:p>
          <a:p>
            <a:pPr fontAlgn="auto">
              <a:lnSpc>
                <a:spcPts val="4000"/>
              </a:lnSpc>
              <a:spcAft>
                <a:spcPts val="0"/>
              </a:spcAft>
              <a:defRPr/>
            </a:pPr>
            <a:r>
              <a:rPr lang="zh-TW" altLang="en-US" dirty="0">
                <a:latin typeface="標楷體" pitchFamily="65" charset="-120"/>
              </a:rPr>
              <a:t>持續加強生食蔬果抽驗及食用花卉類抽驗。</a:t>
            </a:r>
            <a:endParaRPr lang="en-US" altLang="zh-TW" dirty="0">
              <a:latin typeface="標楷體" pitchFamily="65" charset="-120"/>
            </a:endParaRPr>
          </a:p>
          <a:p>
            <a:pPr fontAlgn="auto">
              <a:lnSpc>
                <a:spcPts val="4000"/>
              </a:lnSpc>
              <a:spcAft>
                <a:spcPts val="0"/>
              </a:spcAft>
              <a:defRPr/>
            </a:pPr>
            <a:r>
              <a:rPr lang="zh-TW" altLang="en-US" dirty="0" smtClean="0">
                <a:latin typeface="標楷體" pitchFamily="65" charset="-120"/>
              </a:rPr>
              <a:t>學校</a:t>
            </a:r>
            <a:r>
              <a:rPr lang="zh-TW" altLang="en-US" dirty="0">
                <a:latin typeface="標楷體" pitchFamily="65" charset="-120"/>
              </a:rPr>
              <a:t>午餐</a:t>
            </a:r>
            <a:r>
              <a:rPr lang="zh-TW" altLang="en-US" dirty="0" smtClean="0">
                <a:latin typeface="標楷體" pitchFamily="65" charset="-120"/>
              </a:rPr>
              <a:t>食</a:t>
            </a:r>
            <a:r>
              <a:rPr lang="zh-TW" altLang="en-US" dirty="0">
                <a:latin typeface="標楷體" pitchFamily="65" charset="-120"/>
              </a:rPr>
              <a:t>材抽驗。</a:t>
            </a:r>
            <a:endParaRPr lang="en-US" altLang="zh-TW" dirty="0">
              <a:latin typeface="標楷體" pitchFamily="65" charset="-120"/>
            </a:endParaRPr>
          </a:p>
        </p:txBody>
      </p:sp>
      <p:sp>
        <p:nvSpPr>
          <p:cNvPr id="4" name="投影片編號版面配置區 3"/>
          <p:cNvSpPr>
            <a:spLocks noGrp="1"/>
          </p:cNvSpPr>
          <p:nvPr>
            <p:ph type="sldNum" sz="quarter" idx="12"/>
          </p:nvPr>
        </p:nvSpPr>
        <p:spPr/>
        <p:txBody>
          <a:bodyPr/>
          <a:lstStyle/>
          <a:p>
            <a:pPr>
              <a:defRPr/>
            </a:pPr>
            <a:fld id="{E62600E8-6B29-4134-A5E6-327B8205FC1F}" type="slidenum">
              <a:rPr lang="zh-TW" altLang="en-US"/>
              <a:pPr>
                <a:defRPr/>
              </a:pPr>
              <a:t>29</a:t>
            </a:fld>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標題 4"/>
          <p:cNvSpPr>
            <a:spLocks noGrp="1"/>
          </p:cNvSpPr>
          <p:nvPr>
            <p:ph type="ctrTitle"/>
          </p:nvPr>
        </p:nvSpPr>
        <p:spPr/>
        <p:txBody>
          <a:bodyPr/>
          <a:lstStyle/>
          <a:p>
            <a:r>
              <a:rPr lang="zh-TW" altLang="en-US" smtClean="0"/>
              <a:t>五、「威力纖</a:t>
            </a:r>
            <a:r>
              <a:rPr lang="en-US" altLang="zh-TW" smtClean="0"/>
              <a:t>Plus</a:t>
            </a:r>
            <a:r>
              <a:rPr lang="zh-TW" altLang="en-US" smtClean="0"/>
              <a:t>」添加偽禁藥</a:t>
            </a:r>
            <a:r>
              <a:rPr lang="en-US" altLang="zh-TW" smtClean="0"/>
              <a:t>Cetilistat</a:t>
            </a:r>
            <a:endParaRPr lang="zh-TW" altLang="en-US" smtClean="0"/>
          </a:p>
        </p:txBody>
      </p:sp>
      <p:sp>
        <p:nvSpPr>
          <p:cNvPr id="4" name="投影片編號版面配置區 3"/>
          <p:cNvSpPr>
            <a:spLocks noGrp="1"/>
          </p:cNvSpPr>
          <p:nvPr>
            <p:ph type="sldNum" sz="quarter" idx="12"/>
          </p:nvPr>
        </p:nvSpPr>
        <p:spPr/>
        <p:txBody>
          <a:bodyPr/>
          <a:lstStyle/>
          <a:p>
            <a:pPr>
              <a:defRPr/>
            </a:pPr>
            <a:fld id="{B08AE052-1799-424F-8FAE-44316F94D779}" type="slidenum">
              <a:rPr lang="zh-TW" altLang="en-US"/>
              <a:pPr>
                <a:defRPr/>
              </a:pPr>
              <a:t>30</a:t>
            </a:fld>
            <a:endParaRPr lang="zh-TW" altLang="en-US"/>
          </a:p>
        </p:txBody>
      </p:sp>
      <p:pic>
        <p:nvPicPr>
          <p:cNvPr id="44035" name="Picture 2" descr="C:\Users\meijyhco\AppData\Local\Microsoft\Windows\Temporary Internet Files\Content.Outlook\S3YRL9GB\威力纖-1.jpg"/>
          <p:cNvPicPr>
            <a:picLocks noChangeAspect="1" noChangeArrowheads="1"/>
          </p:cNvPicPr>
          <p:nvPr/>
        </p:nvPicPr>
        <p:blipFill>
          <a:blip r:embed="rId2"/>
          <a:srcRect/>
          <a:stretch>
            <a:fillRect/>
          </a:stretch>
        </p:blipFill>
        <p:spPr bwMode="auto">
          <a:xfrm>
            <a:off x="6864350" y="4076700"/>
            <a:ext cx="1958975" cy="2376488"/>
          </a:xfrm>
          <a:prstGeom prst="rect">
            <a:avLst/>
          </a:prstGeom>
          <a:noFill/>
          <a:ln w="9525">
            <a:noFill/>
            <a:miter lim="800000"/>
            <a:headEnd/>
            <a:tailEnd/>
          </a:ln>
        </p:spPr>
      </p:pic>
      <p:pic>
        <p:nvPicPr>
          <p:cNvPr id="44036" name="Picture 3" descr="C:\Users\meijyhco\AppData\Local\Microsoft\Windows\Temporary Internet Files\Content.Outlook\S3YRL9GB\威力纖-膠囊.jpg"/>
          <p:cNvPicPr>
            <a:picLocks noChangeAspect="1" noChangeArrowheads="1"/>
          </p:cNvPicPr>
          <p:nvPr/>
        </p:nvPicPr>
        <p:blipFill>
          <a:blip r:embed="rId3"/>
          <a:srcRect/>
          <a:stretch>
            <a:fillRect/>
          </a:stretch>
        </p:blipFill>
        <p:spPr bwMode="auto">
          <a:xfrm>
            <a:off x="4932363" y="4652963"/>
            <a:ext cx="1308100" cy="1468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標題 1"/>
          <p:cNvSpPr>
            <a:spLocks noGrp="1"/>
          </p:cNvSpPr>
          <p:nvPr>
            <p:ph type="title"/>
          </p:nvPr>
        </p:nvSpPr>
        <p:spPr/>
        <p:txBody>
          <a:bodyPr/>
          <a:lstStyle/>
          <a:p>
            <a:r>
              <a:rPr lang="zh-TW" altLang="en-US" smtClean="0"/>
              <a:t>背景說明</a:t>
            </a:r>
          </a:p>
        </p:txBody>
      </p:sp>
      <p:sp>
        <p:nvSpPr>
          <p:cNvPr id="3" name="內容版面配置區 2"/>
          <p:cNvSpPr>
            <a:spLocks noGrp="1"/>
          </p:cNvSpPr>
          <p:nvPr>
            <p:ph idx="1"/>
          </p:nvPr>
        </p:nvSpPr>
        <p:spPr/>
        <p:txBody>
          <a:bodyPr rtlCol="0">
            <a:normAutofit fontScale="85000" lnSpcReduction="10000"/>
          </a:bodyPr>
          <a:lstStyle/>
          <a:p>
            <a:pPr fontAlgn="auto">
              <a:spcAft>
                <a:spcPts val="0"/>
              </a:spcAft>
              <a:defRPr/>
            </a:pPr>
            <a:r>
              <a:rPr lang="zh-TW" altLang="en-US" dirty="0"/>
              <a:t> </a:t>
            </a:r>
            <a:r>
              <a:rPr lang="en-US" altLang="zh-TW" dirty="0"/>
              <a:t>102</a:t>
            </a:r>
            <a:r>
              <a:rPr lang="zh-TW" altLang="en-US" dirty="0"/>
              <a:t>年</a:t>
            </a:r>
            <a:r>
              <a:rPr lang="en-US" altLang="zh-TW" dirty="0"/>
              <a:t>10</a:t>
            </a:r>
            <a:r>
              <a:rPr lang="zh-TW" altLang="en-US" dirty="0"/>
              <a:t>月</a:t>
            </a:r>
            <a:r>
              <a:rPr lang="en-US" altLang="zh-TW" dirty="0"/>
              <a:t>17</a:t>
            </a:r>
            <a:r>
              <a:rPr lang="zh-TW" altLang="en-US" dirty="0"/>
              <a:t>日新聞報導：台北市</a:t>
            </a:r>
            <a:r>
              <a:rPr lang="zh-TW" altLang="en-US" dirty="0" smtClean="0"/>
              <a:t>議員接獲</a:t>
            </a:r>
            <a:r>
              <a:rPr lang="zh-TW" altLang="en-US" dirty="0"/>
              <a:t>爆料指出，菁茵荋生物科技公司天然保健食品「威力纖</a:t>
            </a:r>
            <a:r>
              <a:rPr lang="en-US" altLang="zh-TW" dirty="0"/>
              <a:t>Plus </a:t>
            </a:r>
            <a:r>
              <a:rPr lang="zh-TW" altLang="en-US" dirty="0" smtClean="0"/>
              <a:t>」，</a:t>
            </a:r>
            <a:r>
              <a:rPr lang="zh-TW" altLang="en-US" dirty="0"/>
              <a:t>疑似添加偽禁藥</a:t>
            </a:r>
            <a:r>
              <a:rPr lang="en-US" altLang="zh-TW" dirty="0" err="1"/>
              <a:t>Cetilistat</a:t>
            </a:r>
            <a:r>
              <a:rPr lang="zh-TW" altLang="en-US" dirty="0"/>
              <a:t>（西替利斯他</a:t>
            </a:r>
            <a:r>
              <a:rPr lang="zh-TW" altLang="en-US" dirty="0" smtClean="0"/>
              <a:t>）。</a:t>
            </a:r>
            <a:endParaRPr lang="en-US" altLang="zh-TW" dirty="0" smtClean="0"/>
          </a:p>
          <a:p>
            <a:pPr fontAlgn="auto">
              <a:spcAft>
                <a:spcPts val="0"/>
              </a:spcAft>
              <a:defRPr/>
            </a:pPr>
            <a:r>
              <a:rPr lang="zh-TW" altLang="en-US" dirty="0"/>
              <a:t>民眾曾向臺北市政府衛生局檢舉「威力纖</a:t>
            </a:r>
            <a:r>
              <a:rPr lang="en-US" altLang="zh-TW" dirty="0"/>
              <a:t>Plus </a:t>
            </a:r>
            <a:r>
              <a:rPr lang="zh-TW" altLang="en-US" dirty="0"/>
              <a:t>」經銷商於平面媒體及網路刊登廣告涉誇張易生誤解，該局業於</a:t>
            </a:r>
            <a:r>
              <a:rPr lang="en-US" altLang="zh-TW" dirty="0"/>
              <a:t>102</a:t>
            </a:r>
            <a:r>
              <a:rPr lang="zh-TW" altLang="en-US" dirty="0"/>
              <a:t>年</a:t>
            </a:r>
            <a:r>
              <a:rPr lang="en-US" altLang="zh-TW" dirty="0"/>
              <a:t>10</a:t>
            </a:r>
            <a:r>
              <a:rPr lang="zh-TW" altLang="en-US" dirty="0"/>
              <a:t>月</a:t>
            </a:r>
            <a:r>
              <a:rPr lang="en-US" altLang="zh-TW" dirty="0"/>
              <a:t>1</a:t>
            </a:r>
            <a:r>
              <a:rPr lang="zh-TW" altLang="en-US" dirty="0"/>
              <a:t>日依違反食品衛生管理法第</a:t>
            </a:r>
            <a:r>
              <a:rPr lang="en-US" altLang="zh-TW" dirty="0"/>
              <a:t>28</a:t>
            </a:r>
            <a:r>
              <a:rPr lang="zh-TW" altLang="en-US" dirty="0"/>
              <a:t>條第</a:t>
            </a:r>
            <a:r>
              <a:rPr lang="en-US" altLang="zh-TW" dirty="0"/>
              <a:t>1</a:t>
            </a:r>
            <a:r>
              <a:rPr lang="zh-TW" altLang="en-US" dirty="0"/>
              <a:t>項及第</a:t>
            </a:r>
            <a:r>
              <a:rPr lang="en-US" altLang="zh-TW" dirty="0"/>
              <a:t>45</a:t>
            </a:r>
            <a:r>
              <a:rPr lang="zh-TW" altLang="en-US" dirty="0"/>
              <a:t>條第</a:t>
            </a:r>
            <a:r>
              <a:rPr lang="en-US" altLang="zh-TW" dirty="0"/>
              <a:t>1</a:t>
            </a:r>
            <a:r>
              <a:rPr lang="zh-TW" altLang="en-US" dirty="0"/>
              <a:t>項處</a:t>
            </a:r>
            <a:r>
              <a:rPr lang="en-US" altLang="zh-TW" dirty="0"/>
              <a:t>8</a:t>
            </a:r>
            <a:r>
              <a:rPr lang="zh-TW" altLang="en-US" dirty="0"/>
              <a:t>萬元罰鍰在案。</a:t>
            </a:r>
          </a:p>
          <a:p>
            <a:pPr fontAlgn="auto">
              <a:spcAft>
                <a:spcPts val="0"/>
              </a:spcAft>
              <a:defRPr/>
            </a:pPr>
            <a:r>
              <a:rPr lang="zh-TW" altLang="en-US" dirty="0"/>
              <a:t>臺北市政府衛生局依新聞報導，進行產品調查及抽驗，並於</a:t>
            </a:r>
            <a:r>
              <a:rPr lang="en-US" altLang="zh-TW" dirty="0"/>
              <a:t>102</a:t>
            </a:r>
            <a:r>
              <a:rPr lang="zh-TW" altLang="en-US" dirty="0"/>
              <a:t>年</a:t>
            </a:r>
            <a:r>
              <a:rPr lang="en-US" altLang="zh-TW" dirty="0"/>
              <a:t>10</a:t>
            </a:r>
            <a:r>
              <a:rPr lang="zh-TW" altLang="en-US" dirty="0"/>
              <a:t>月</a:t>
            </a:r>
            <a:r>
              <a:rPr lang="en-US" altLang="zh-TW" dirty="0"/>
              <a:t>17</a:t>
            </a:r>
            <a:r>
              <a:rPr lang="zh-TW" altLang="en-US" dirty="0"/>
              <a:t>日</a:t>
            </a:r>
            <a:r>
              <a:rPr lang="zh-TW" altLang="en-US" dirty="0" smtClean="0"/>
              <a:t>送食藥署檢驗</a:t>
            </a:r>
            <a:r>
              <a:rPr lang="zh-TW" altLang="en-US" dirty="0"/>
              <a:t>，案經驗出</a:t>
            </a:r>
            <a:r>
              <a:rPr lang="en-US" altLang="zh-TW" dirty="0" err="1"/>
              <a:t>Cetilistat</a:t>
            </a:r>
            <a:r>
              <a:rPr lang="zh-TW" altLang="en-US" dirty="0" smtClean="0"/>
              <a:t>成分。</a:t>
            </a:r>
            <a:endParaRPr lang="zh-TW" altLang="en-US" dirty="0"/>
          </a:p>
        </p:txBody>
      </p:sp>
      <p:sp>
        <p:nvSpPr>
          <p:cNvPr id="4" name="投影片編號版面配置區 3"/>
          <p:cNvSpPr>
            <a:spLocks noGrp="1"/>
          </p:cNvSpPr>
          <p:nvPr>
            <p:ph type="sldNum" sz="quarter" idx="12"/>
          </p:nvPr>
        </p:nvSpPr>
        <p:spPr/>
        <p:txBody>
          <a:bodyPr/>
          <a:lstStyle/>
          <a:p>
            <a:pPr>
              <a:defRPr/>
            </a:pPr>
            <a:fld id="{AF0F5649-CB3E-4C46-B53D-DF7F85202B71}" type="slidenum">
              <a:rPr lang="zh-TW" altLang="en-US"/>
              <a:pPr>
                <a:defRPr/>
              </a:pPr>
              <a:t>31</a:t>
            </a:fld>
            <a:endParaRPr lang="zh-TW" alt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標題 1"/>
          <p:cNvSpPr>
            <a:spLocks noGrp="1"/>
          </p:cNvSpPr>
          <p:nvPr>
            <p:ph type="title"/>
          </p:nvPr>
        </p:nvSpPr>
        <p:spPr>
          <a:xfrm>
            <a:off x="534988" y="0"/>
            <a:ext cx="8229600" cy="1143000"/>
          </a:xfrm>
        </p:spPr>
        <p:txBody>
          <a:bodyPr/>
          <a:lstStyle/>
          <a:p>
            <a:r>
              <a:rPr lang="en-US" altLang="zh-TW" smtClean="0"/>
              <a:t>Cetilistat</a:t>
            </a:r>
            <a:r>
              <a:rPr lang="zh-TW" altLang="en-US" smtClean="0"/>
              <a:t>簡介</a:t>
            </a:r>
          </a:p>
        </p:txBody>
      </p:sp>
      <p:sp>
        <p:nvSpPr>
          <p:cNvPr id="46082" name="內容版面配置區 2"/>
          <p:cNvSpPr>
            <a:spLocks noGrp="1"/>
          </p:cNvSpPr>
          <p:nvPr>
            <p:ph idx="1"/>
          </p:nvPr>
        </p:nvSpPr>
        <p:spPr>
          <a:xfrm>
            <a:off x="312738" y="981075"/>
            <a:ext cx="8229600" cy="5040313"/>
          </a:xfrm>
        </p:spPr>
        <p:txBody>
          <a:bodyPr/>
          <a:lstStyle/>
          <a:p>
            <a:r>
              <a:rPr lang="zh-TW" altLang="en-US" sz="2800" smtClean="0"/>
              <a:t>作用</a:t>
            </a:r>
            <a:r>
              <a:rPr lang="en-US" altLang="zh-TW" sz="2800" baseline="30000" smtClean="0"/>
              <a:t>(</a:t>
            </a:r>
            <a:r>
              <a:rPr lang="zh-TW" altLang="en-US" sz="2800" baseline="30000" smtClean="0"/>
              <a:t>註</a:t>
            </a:r>
            <a:r>
              <a:rPr lang="en-US" altLang="zh-TW" sz="2800" baseline="30000" smtClean="0"/>
              <a:t>)</a:t>
            </a:r>
            <a:r>
              <a:rPr lang="zh-TW" altLang="en-US" sz="2800" smtClean="0"/>
              <a:t>：</a:t>
            </a:r>
            <a:r>
              <a:rPr lang="en-US" altLang="zh-TW" sz="2800" smtClean="0"/>
              <a:t>Cetilistat</a:t>
            </a:r>
            <a:r>
              <a:rPr lang="zh-TW" altLang="en-US" sz="2800" smtClean="0"/>
              <a:t>成分是一種很強的胰臟脂酶（</a:t>
            </a:r>
            <a:r>
              <a:rPr lang="en-US" altLang="zh-TW" sz="2800" smtClean="0"/>
              <a:t>pancreatic lipase</a:t>
            </a:r>
            <a:r>
              <a:rPr lang="zh-TW" altLang="en-US" sz="2800" smtClean="0"/>
              <a:t>）抑制劑，具有很強的藥理作用及體內活性作用。 </a:t>
            </a:r>
          </a:p>
          <a:p>
            <a:r>
              <a:rPr lang="zh-TW" altLang="en-US" sz="2800" smtClean="0"/>
              <a:t>核准情形：</a:t>
            </a:r>
          </a:p>
          <a:p>
            <a:pPr lvl="1"/>
            <a:r>
              <a:rPr lang="zh-TW" altLang="en-US" sz="2400" smtClean="0"/>
              <a:t>日本於</a:t>
            </a:r>
            <a:r>
              <a:rPr lang="en-US" altLang="zh-TW" sz="2400" smtClean="0"/>
              <a:t>102</a:t>
            </a:r>
            <a:r>
              <a:rPr lang="zh-TW" altLang="en-US" sz="2400" smtClean="0"/>
              <a:t>年</a:t>
            </a:r>
            <a:r>
              <a:rPr lang="en-US" altLang="zh-TW" sz="2400" smtClean="0"/>
              <a:t>9</a:t>
            </a:r>
            <a:r>
              <a:rPr lang="zh-TW" altLang="en-US" sz="2400" smtClean="0"/>
              <a:t>月</a:t>
            </a:r>
            <a:r>
              <a:rPr lang="en-US" altLang="zh-TW" sz="2400" smtClean="0"/>
              <a:t>20</a:t>
            </a:r>
            <a:r>
              <a:rPr lang="zh-TW" altLang="en-US" sz="2400" smtClean="0"/>
              <a:t>日核准該藥品（每粒</a:t>
            </a:r>
            <a:r>
              <a:rPr lang="en-US" altLang="zh-TW" sz="2400" smtClean="0"/>
              <a:t>120mg</a:t>
            </a:r>
            <a:r>
              <a:rPr lang="zh-TW" altLang="en-US" sz="2400" smtClean="0"/>
              <a:t>），每日使用</a:t>
            </a:r>
            <a:r>
              <a:rPr lang="en-US" altLang="zh-TW" sz="2400" smtClean="0"/>
              <a:t>3</a:t>
            </a:r>
            <a:r>
              <a:rPr lang="zh-TW" altLang="en-US" sz="2400" smtClean="0"/>
              <a:t>次，用於治療肥胖（</a:t>
            </a:r>
            <a:r>
              <a:rPr lang="en-US" altLang="zh-TW" sz="2400" smtClean="0"/>
              <a:t>Obesity</a:t>
            </a:r>
            <a:r>
              <a:rPr lang="zh-TW" altLang="en-US" sz="2400" smtClean="0"/>
              <a:t>）。</a:t>
            </a:r>
          </a:p>
          <a:p>
            <a:pPr lvl="1"/>
            <a:r>
              <a:rPr lang="zh-TW" altLang="en-US" sz="2400" smtClean="0"/>
              <a:t>本部未核准發含</a:t>
            </a:r>
            <a:r>
              <a:rPr lang="en-US" altLang="zh-TW" sz="2400" smtClean="0"/>
              <a:t>Cetilistat</a:t>
            </a:r>
            <a:r>
              <a:rPr lang="zh-TW" altLang="en-US" sz="2400" smtClean="0"/>
              <a:t>成分之藥品許可證。</a:t>
            </a:r>
          </a:p>
          <a:p>
            <a:r>
              <a:rPr lang="en-US" altLang="zh-TW" sz="2800" smtClean="0"/>
              <a:t>Cetilistat</a:t>
            </a:r>
            <a:r>
              <a:rPr lang="zh-TW" altLang="en-US" sz="2800" smtClean="0"/>
              <a:t>成分非屬本部公告之「食品添加物」核可進口範圍。</a:t>
            </a:r>
            <a:endParaRPr lang="en-US" altLang="zh-TW" sz="2800" smtClean="0"/>
          </a:p>
          <a:p>
            <a:endParaRPr lang="zh-TW" altLang="en-US" smtClean="0"/>
          </a:p>
        </p:txBody>
      </p:sp>
      <p:sp>
        <p:nvSpPr>
          <p:cNvPr id="4" name="投影片編號版面配置區 3"/>
          <p:cNvSpPr>
            <a:spLocks noGrp="1"/>
          </p:cNvSpPr>
          <p:nvPr>
            <p:ph type="sldNum" sz="quarter" idx="12"/>
          </p:nvPr>
        </p:nvSpPr>
        <p:spPr/>
        <p:txBody>
          <a:bodyPr/>
          <a:lstStyle/>
          <a:p>
            <a:pPr>
              <a:defRPr/>
            </a:pPr>
            <a:fld id="{3DE02EA4-C88C-43B4-8FC7-888E5BF0542C}" type="slidenum">
              <a:rPr lang="zh-TW" altLang="en-US"/>
              <a:pPr>
                <a:defRPr/>
              </a:pPr>
              <a:t>32</a:t>
            </a:fld>
            <a:endParaRPr lang="zh-TW" altLang="en-US"/>
          </a:p>
        </p:txBody>
      </p:sp>
      <p:sp>
        <p:nvSpPr>
          <p:cNvPr id="46084" name="文字方塊 4"/>
          <p:cNvSpPr txBox="1">
            <a:spLocks noChangeArrowheads="1"/>
          </p:cNvSpPr>
          <p:nvPr/>
        </p:nvSpPr>
        <p:spPr bwMode="auto">
          <a:xfrm>
            <a:off x="611188" y="5462588"/>
            <a:ext cx="7777162" cy="922337"/>
          </a:xfrm>
          <a:prstGeom prst="rect">
            <a:avLst/>
          </a:prstGeom>
          <a:noFill/>
          <a:ln w="9525">
            <a:noFill/>
            <a:miter lim="800000"/>
            <a:headEnd/>
            <a:tailEnd/>
          </a:ln>
        </p:spPr>
        <p:txBody>
          <a:bodyPr>
            <a:spAutoFit/>
          </a:bodyPr>
          <a:lstStyle/>
          <a:p>
            <a:r>
              <a:rPr kumimoji="0" lang="zh-TW" altLang="en-US">
                <a:latin typeface="Constantia" pitchFamily="18" charset="0"/>
                <a:ea typeface="標楷體" pitchFamily="65" charset="-120"/>
              </a:rPr>
              <a:t> 註：參考文獻      </a:t>
            </a:r>
            <a:r>
              <a:rPr kumimoji="0" lang="en-US" altLang="zh-TW">
                <a:latin typeface="Constantia" pitchFamily="18" charset="0"/>
                <a:ea typeface="標楷體" pitchFamily="65" charset="-120"/>
              </a:rPr>
              <a:t>1. Horm Metab Res. 2008 Aug;40(8):539-43.</a:t>
            </a:r>
          </a:p>
          <a:p>
            <a:r>
              <a:rPr kumimoji="0" lang="en-US" altLang="zh-TW">
                <a:latin typeface="Constantia" pitchFamily="18" charset="0"/>
                <a:ea typeface="標楷體" pitchFamily="65" charset="-120"/>
              </a:rPr>
              <a:t>                               2. Curr Opin Investig Drugs. 2008 Apr;9(4):414-21</a:t>
            </a:r>
          </a:p>
          <a:p>
            <a:r>
              <a:rPr kumimoji="0" lang="en-US" altLang="zh-TW">
                <a:latin typeface="Constantia" pitchFamily="18" charset="0"/>
                <a:ea typeface="標楷體" pitchFamily="65" charset="-120"/>
              </a:rPr>
              <a:t>                               3. Br J Clin Pharmacol. 2009 Mar;67(3):309-15</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標題 1"/>
          <p:cNvSpPr>
            <a:spLocks noGrp="1"/>
          </p:cNvSpPr>
          <p:nvPr>
            <p:ph type="title"/>
          </p:nvPr>
        </p:nvSpPr>
        <p:spPr/>
        <p:txBody>
          <a:bodyPr/>
          <a:lstStyle/>
          <a:p>
            <a:r>
              <a:rPr lang="zh-TW" altLang="en-US" smtClean="0"/>
              <a:t>國內管理機制</a:t>
            </a:r>
          </a:p>
        </p:txBody>
      </p:sp>
      <p:sp>
        <p:nvSpPr>
          <p:cNvPr id="3" name="內容版面配置區 2"/>
          <p:cNvSpPr>
            <a:spLocks noGrp="1"/>
          </p:cNvSpPr>
          <p:nvPr>
            <p:ph idx="1"/>
          </p:nvPr>
        </p:nvSpPr>
        <p:spPr/>
        <p:txBody>
          <a:bodyPr rtlCol="0">
            <a:normAutofit/>
          </a:bodyPr>
          <a:lstStyle/>
          <a:p>
            <a:pPr fontAlgn="auto">
              <a:spcAft>
                <a:spcPts val="0"/>
              </a:spcAft>
              <a:defRPr/>
            </a:pPr>
            <a:r>
              <a:rPr lang="zh-TW" altLang="en-US" dirty="0"/>
              <a:t>若食品中摻加西藥成分或類緣物成分者，依藥事法</a:t>
            </a:r>
            <a:r>
              <a:rPr lang="zh-TW" altLang="en-US" dirty="0" smtClean="0"/>
              <a:t>，未經核准擅自輸入屬禁藥，</a:t>
            </a:r>
            <a:r>
              <a:rPr lang="zh-TW" altLang="en-US" dirty="0"/>
              <a:t>未經核准擅自製造</a:t>
            </a:r>
            <a:r>
              <a:rPr lang="zh-TW" altLang="en-US" dirty="0" smtClean="0"/>
              <a:t>屬偽藥</a:t>
            </a:r>
            <a:r>
              <a:rPr lang="zh-TW" altLang="en-US" dirty="0"/>
              <a:t>。</a:t>
            </a:r>
          </a:p>
          <a:p>
            <a:pPr fontAlgn="auto">
              <a:spcAft>
                <a:spcPts val="0"/>
              </a:spcAft>
              <a:defRPr/>
            </a:pPr>
            <a:r>
              <a:rPr lang="zh-TW" altLang="en-US" dirty="0"/>
              <a:t>違法製造或輸入偽禁藥者依同法第</a:t>
            </a:r>
            <a:r>
              <a:rPr lang="en-US" altLang="zh-TW" dirty="0"/>
              <a:t>82</a:t>
            </a:r>
            <a:r>
              <a:rPr lang="zh-TW" altLang="en-US" dirty="0"/>
              <a:t>條，處</a:t>
            </a:r>
            <a:r>
              <a:rPr lang="en-US" altLang="zh-TW" dirty="0"/>
              <a:t>10</a:t>
            </a:r>
            <a:r>
              <a:rPr lang="zh-TW" altLang="en-US" dirty="0"/>
              <a:t>年以下有期徒刑，得併科新臺幣</a:t>
            </a:r>
            <a:r>
              <a:rPr lang="en-US" altLang="zh-TW" dirty="0"/>
              <a:t>1</a:t>
            </a:r>
            <a:r>
              <a:rPr lang="zh-TW" altLang="en-US" dirty="0"/>
              <a:t>千萬元以下罰金；販賣者依第</a:t>
            </a:r>
            <a:r>
              <a:rPr lang="en-US" altLang="zh-TW" dirty="0"/>
              <a:t>83</a:t>
            </a:r>
            <a:r>
              <a:rPr lang="zh-TW" altLang="en-US" dirty="0"/>
              <a:t>條，處</a:t>
            </a:r>
            <a:r>
              <a:rPr lang="en-US" altLang="zh-TW" dirty="0"/>
              <a:t>7</a:t>
            </a:r>
            <a:r>
              <a:rPr lang="zh-TW" altLang="en-US" dirty="0"/>
              <a:t>年以下有期徒刑，得併科新臺幣</a:t>
            </a:r>
            <a:r>
              <a:rPr lang="en-US" altLang="zh-TW" dirty="0"/>
              <a:t>5</a:t>
            </a:r>
            <a:r>
              <a:rPr lang="zh-TW" altLang="en-US" dirty="0"/>
              <a:t>百萬元以下罰金</a:t>
            </a:r>
            <a:r>
              <a:rPr lang="zh-TW" altLang="en-US" dirty="0" smtClean="0"/>
              <a:t>。</a:t>
            </a:r>
            <a:endParaRPr lang="zh-TW" altLang="en-US" dirty="0"/>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E24C1954-8474-44E2-AFF9-60CA4D716F41}" type="slidenum">
              <a:rPr lang="zh-TW" altLang="en-US"/>
              <a:pPr>
                <a:defRPr/>
              </a:pPr>
              <a:t>33</a:t>
            </a:fld>
            <a:endParaRPr lang="zh-TW" alt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標題 1"/>
          <p:cNvSpPr>
            <a:spLocks noGrp="1"/>
          </p:cNvSpPr>
          <p:nvPr>
            <p:ph type="title"/>
          </p:nvPr>
        </p:nvSpPr>
        <p:spPr/>
        <p:txBody>
          <a:bodyPr/>
          <a:lstStyle/>
          <a:p>
            <a:r>
              <a:rPr lang="zh-TW" altLang="en-US" smtClean="0"/>
              <a:t>目前執行情形</a:t>
            </a:r>
          </a:p>
        </p:txBody>
      </p:sp>
      <p:sp>
        <p:nvSpPr>
          <p:cNvPr id="3" name="內容版面配置區 2"/>
          <p:cNvSpPr>
            <a:spLocks noGrp="1"/>
          </p:cNvSpPr>
          <p:nvPr>
            <p:ph idx="1"/>
          </p:nvPr>
        </p:nvSpPr>
        <p:spPr/>
        <p:txBody>
          <a:bodyPr rtlCol="0">
            <a:normAutofit lnSpcReduction="10000"/>
          </a:bodyPr>
          <a:lstStyle/>
          <a:p>
            <a:pPr fontAlgn="auto">
              <a:spcAft>
                <a:spcPts val="0"/>
              </a:spcAft>
              <a:defRPr/>
            </a:pPr>
            <a:r>
              <a:rPr lang="zh-TW" altLang="en-US" dirty="0"/>
              <a:t>全案</a:t>
            </a:r>
            <a:r>
              <a:rPr lang="zh-TW" altLang="en-US" dirty="0" smtClean="0"/>
              <a:t>業由台北市政府依</a:t>
            </a:r>
            <a:r>
              <a:rPr lang="zh-TW" altLang="en-US" dirty="0"/>
              <a:t>藥事法第</a:t>
            </a:r>
            <a:r>
              <a:rPr lang="en-US" altLang="zh-TW" dirty="0"/>
              <a:t>82</a:t>
            </a:r>
            <a:r>
              <a:rPr lang="zh-TW" altLang="en-US" dirty="0"/>
              <a:t>條、第</a:t>
            </a:r>
            <a:r>
              <a:rPr lang="en-US" altLang="zh-TW" dirty="0"/>
              <a:t>83 </a:t>
            </a:r>
            <a:r>
              <a:rPr lang="zh-TW" altLang="en-US" dirty="0"/>
              <a:t>條之規定移請檢調單位偵辦中</a:t>
            </a:r>
            <a:r>
              <a:rPr lang="zh-TW" altLang="en-US" dirty="0" smtClean="0"/>
              <a:t>。</a:t>
            </a:r>
            <a:endParaRPr lang="en-US" altLang="zh-TW" dirty="0" smtClean="0"/>
          </a:p>
          <a:p>
            <a:pPr fontAlgn="auto">
              <a:spcAft>
                <a:spcPts val="0"/>
              </a:spcAft>
              <a:defRPr/>
            </a:pPr>
            <a:r>
              <a:rPr lang="zh-TW" altLang="en-US" dirty="0"/>
              <a:t>臺北市政府衛生局於</a:t>
            </a:r>
            <a:r>
              <a:rPr lang="en-US" altLang="zh-TW" dirty="0"/>
              <a:t>102</a:t>
            </a:r>
            <a:r>
              <a:rPr lang="zh-TW" altLang="en-US" dirty="0"/>
              <a:t>年</a:t>
            </a:r>
            <a:r>
              <a:rPr lang="en-US" altLang="zh-TW" dirty="0"/>
              <a:t>10</a:t>
            </a:r>
            <a:r>
              <a:rPr lang="zh-TW" altLang="en-US" dirty="0"/>
              <a:t>月</a:t>
            </a:r>
            <a:r>
              <a:rPr lang="en-US" altLang="zh-TW" dirty="0"/>
              <a:t>28</a:t>
            </a:r>
            <a:r>
              <a:rPr lang="zh-TW" altLang="en-US" dirty="0"/>
              <a:t>日至「威力纖</a:t>
            </a:r>
            <a:r>
              <a:rPr lang="en-US" altLang="zh-TW" dirty="0"/>
              <a:t>Plus </a:t>
            </a:r>
            <a:r>
              <a:rPr lang="zh-TW" altLang="en-US" dirty="0"/>
              <a:t>」下游通路廠商，查核案內產品及其它涉疑產品之庫存、販售情況，並針對涉疑產品予以抽驗、封存；抽驗產品送</a:t>
            </a:r>
            <a:r>
              <a:rPr lang="zh-TW" altLang="en-US" dirty="0" smtClean="0"/>
              <a:t>至食藥署檢驗</a:t>
            </a:r>
            <a:r>
              <a:rPr lang="zh-TW" altLang="en-US" dirty="0"/>
              <a:t>，相關檢體刻正檢驗中。</a:t>
            </a:r>
          </a:p>
          <a:p>
            <a:pPr fontAlgn="auto">
              <a:spcAft>
                <a:spcPts val="0"/>
              </a:spcAft>
              <a:defRPr/>
            </a:pPr>
            <a:r>
              <a:rPr lang="zh-TW" altLang="en-US" dirty="0"/>
              <a:t>將全面針對宣稱減肥功效之錠狀膠囊食品，加強抽驗，以杜絕不法</a:t>
            </a:r>
            <a:r>
              <a:rPr lang="zh-TW" altLang="en-US" dirty="0" smtClean="0"/>
              <a:t>。</a:t>
            </a:r>
            <a:endParaRPr lang="zh-TW" altLang="en-US" dirty="0"/>
          </a:p>
          <a:p>
            <a:pPr fontAlgn="auto">
              <a:spcAft>
                <a:spcPts val="0"/>
              </a:spcAft>
              <a:defRPr/>
            </a:pPr>
            <a:endParaRPr lang="zh-TW" altLang="en-US" dirty="0" smtClean="0"/>
          </a:p>
        </p:txBody>
      </p:sp>
      <p:sp>
        <p:nvSpPr>
          <p:cNvPr id="4" name="投影片編號版面配置區 3"/>
          <p:cNvSpPr>
            <a:spLocks noGrp="1"/>
          </p:cNvSpPr>
          <p:nvPr>
            <p:ph type="sldNum" sz="quarter" idx="12"/>
          </p:nvPr>
        </p:nvSpPr>
        <p:spPr/>
        <p:txBody>
          <a:bodyPr/>
          <a:lstStyle/>
          <a:p>
            <a:pPr>
              <a:defRPr/>
            </a:pPr>
            <a:fld id="{864D1512-E19E-4014-AFD2-4FD220CD2C2A}" type="slidenum">
              <a:rPr lang="zh-TW" altLang="en-US"/>
              <a:pPr>
                <a:defRPr/>
              </a:pPr>
              <a:t>34</a:t>
            </a:fld>
            <a:endParaRPr lang="zh-TW" alt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標題 4"/>
          <p:cNvSpPr>
            <a:spLocks noGrp="1"/>
          </p:cNvSpPr>
          <p:nvPr>
            <p:ph type="ctrTitle"/>
          </p:nvPr>
        </p:nvSpPr>
        <p:spPr/>
        <p:txBody>
          <a:bodyPr/>
          <a:lstStyle/>
          <a:p>
            <a:r>
              <a:rPr lang="zh-TW" altLang="en-US" smtClean="0"/>
              <a:t>貳、食品衛生管理法修法方向及相關子法規實施期程及辦法</a:t>
            </a:r>
          </a:p>
        </p:txBody>
      </p:sp>
      <p:sp>
        <p:nvSpPr>
          <p:cNvPr id="6" name="副標題 5"/>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9F559CFE-3AD3-4FCD-8C3C-E5FA2E0753EA}" type="slidenum">
              <a:rPr lang="zh-TW" altLang="en-US"/>
              <a:pPr>
                <a:defRPr/>
              </a:pPr>
              <a:t>35</a:t>
            </a:fld>
            <a:endParaRPr lang="zh-TW" alt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標題 2"/>
          <p:cNvSpPr>
            <a:spLocks noGrp="1"/>
          </p:cNvSpPr>
          <p:nvPr>
            <p:ph type="title"/>
          </p:nvPr>
        </p:nvSpPr>
        <p:spPr>
          <a:xfrm>
            <a:off x="536575" y="0"/>
            <a:ext cx="8229600" cy="1143000"/>
          </a:xfrm>
        </p:spPr>
        <p:txBody>
          <a:bodyPr/>
          <a:lstStyle/>
          <a:p>
            <a:r>
              <a:rPr lang="zh-TW" altLang="en-US" smtClean="0"/>
              <a:t>食品衛生管理法修法方向</a:t>
            </a:r>
          </a:p>
        </p:txBody>
      </p:sp>
      <p:sp>
        <p:nvSpPr>
          <p:cNvPr id="50178" name="投影片編號版面配置區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BFF755B-8D59-4417-8637-5CCFB2E422B8}" type="slidenum">
              <a:rPr kumimoji="1" lang="en-US" altLang="zh-TW" sz="1400">
                <a:solidFill>
                  <a:schemeClr val="tx1"/>
                </a:solidFill>
                <a:ea typeface="新細明體" charset="-120"/>
              </a:rPr>
              <a:pPr fontAlgn="base">
                <a:spcBef>
                  <a:spcPct val="0"/>
                </a:spcBef>
                <a:spcAft>
                  <a:spcPct val="0"/>
                </a:spcAft>
              </a:pPr>
              <a:t>36</a:t>
            </a:fld>
            <a:endParaRPr kumimoji="1" lang="en-US" altLang="zh-TW" sz="1400">
              <a:solidFill>
                <a:schemeClr val="tx1"/>
              </a:solidFill>
              <a:ea typeface="新細明體" charset="-120"/>
            </a:endParaRPr>
          </a:p>
        </p:txBody>
      </p:sp>
      <p:sp>
        <p:nvSpPr>
          <p:cNvPr id="50179" name="AutoShape 4" descr="SANY0039"/>
          <p:cNvSpPr>
            <a:spLocks noChangeAspect="1" noChangeArrowheads="1"/>
          </p:cNvSpPr>
          <p:nvPr/>
        </p:nvSpPr>
        <p:spPr bwMode="auto">
          <a:xfrm>
            <a:off x="457200" y="685800"/>
            <a:ext cx="6675438" cy="4994275"/>
          </a:xfrm>
          <a:prstGeom prst="rect">
            <a:avLst/>
          </a:prstGeom>
          <a:noFill/>
          <a:ln w="9525">
            <a:noFill/>
            <a:miter lim="800000"/>
            <a:headEnd/>
            <a:tailEnd/>
          </a:ln>
        </p:spPr>
        <p:txBody>
          <a:bodyPr/>
          <a:lstStyle/>
          <a:p>
            <a:endParaRPr lang="zh-TW" altLang="en-US" sz="2400">
              <a:latin typeface="Times New Roman" pitchFamily="18" charset="0"/>
            </a:endParaRPr>
          </a:p>
        </p:txBody>
      </p:sp>
      <p:sp>
        <p:nvSpPr>
          <p:cNvPr id="50180" name="Rectangle 5"/>
          <p:cNvSpPr>
            <a:spLocks noChangeArrowheads="1"/>
          </p:cNvSpPr>
          <p:nvPr/>
        </p:nvSpPr>
        <p:spPr bwMode="auto">
          <a:xfrm>
            <a:off x="2743200" y="2222500"/>
            <a:ext cx="9144000" cy="0"/>
          </a:xfrm>
          <a:prstGeom prst="rect">
            <a:avLst/>
          </a:prstGeom>
          <a:noFill/>
          <a:ln w="9525">
            <a:noFill/>
            <a:miter lim="800000"/>
            <a:headEnd/>
            <a:tailEnd/>
          </a:ln>
        </p:spPr>
        <p:txBody>
          <a:bodyPr>
            <a:spAutoFit/>
          </a:bodyPr>
          <a:lstStyle/>
          <a:p>
            <a:endParaRPr lang="zh-TW" altLang="en-US" sz="2400">
              <a:latin typeface="Times New Roman" pitchFamily="18" charset="0"/>
            </a:endParaRPr>
          </a:p>
        </p:txBody>
      </p:sp>
      <p:sp>
        <p:nvSpPr>
          <p:cNvPr id="50181" name="Rectangle 21"/>
          <p:cNvSpPr>
            <a:spLocks noChangeArrowheads="1"/>
          </p:cNvSpPr>
          <p:nvPr/>
        </p:nvSpPr>
        <p:spPr bwMode="auto">
          <a:xfrm>
            <a:off x="971550" y="1484313"/>
            <a:ext cx="7777163" cy="4608512"/>
          </a:xfrm>
          <a:prstGeom prst="rect">
            <a:avLst/>
          </a:prstGeom>
          <a:noFill/>
          <a:ln w="9525">
            <a:noFill/>
            <a:miter lim="800000"/>
            <a:headEnd/>
            <a:tailEnd/>
          </a:ln>
        </p:spPr>
        <p:txBody>
          <a:bodyPr/>
          <a:lstStyle/>
          <a:p>
            <a:pPr marL="342900" indent="-342900">
              <a:spcBef>
                <a:spcPct val="20000"/>
              </a:spcBef>
            </a:pPr>
            <a:endParaRPr lang="zh-TW" altLang="en-US" sz="2400">
              <a:solidFill>
                <a:srgbClr val="006600"/>
              </a:solidFill>
              <a:latin typeface="標楷體" pitchFamily="65" charset="-120"/>
              <a:ea typeface="標楷體" pitchFamily="65" charset="-120"/>
            </a:endParaRPr>
          </a:p>
        </p:txBody>
      </p:sp>
      <p:graphicFrame>
        <p:nvGraphicFramePr>
          <p:cNvPr id="2" name="表格 1"/>
          <p:cNvGraphicFramePr>
            <a:graphicFrameLocks noGrp="1"/>
          </p:cNvGraphicFramePr>
          <p:nvPr/>
        </p:nvGraphicFramePr>
        <p:xfrm>
          <a:off x="182563" y="1555750"/>
          <a:ext cx="8423275" cy="4699000"/>
        </p:xfrm>
        <a:graphic>
          <a:graphicData uri="http://schemas.openxmlformats.org/drawingml/2006/table">
            <a:tbl>
              <a:tblPr firstRow="1" bandRow="1"/>
              <a:tblGrid>
                <a:gridCol w="5000104"/>
                <a:gridCol w="1728192"/>
                <a:gridCol w="1694979"/>
              </a:tblGrid>
              <a:tr h="457206">
                <a:tc>
                  <a:txBody>
                    <a:bodyPr/>
                    <a:lstStyle>
                      <a:lvl1pPr marL="0" algn="l" defTabSz="914400" rtl="0" eaLnBrk="1" latinLnBrk="0" hangingPunct="1">
                        <a:defRPr sz="1800" b="1" kern="1200">
                          <a:solidFill>
                            <a:schemeClr val="lt1"/>
                          </a:solidFill>
                          <a:latin typeface="Constantia"/>
                          <a:ea typeface=""/>
                          <a:cs typeface=""/>
                        </a:defRPr>
                      </a:lvl1pPr>
                      <a:lvl2pPr marL="457200" algn="l" defTabSz="914400" rtl="0" eaLnBrk="1" latinLnBrk="0" hangingPunct="1">
                        <a:defRPr sz="1800" b="1" kern="1200">
                          <a:solidFill>
                            <a:schemeClr val="lt1"/>
                          </a:solidFill>
                          <a:latin typeface="Constantia"/>
                          <a:ea typeface=""/>
                          <a:cs typeface=""/>
                        </a:defRPr>
                      </a:lvl2pPr>
                      <a:lvl3pPr marL="914400" algn="l" defTabSz="914400" rtl="0" eaLnBrk="1" latinLnBrk="0" hangingPunct="1">
                        <a:defRPr sz="1800" b="1" kern="1200">
                          <a:solidFill>
                            <a:schemeClr val="lt1"/>
                          </a:solidFill>
                          <a:latin typeface="Constantia"/>
                          <a:ea typeface=""/>
                          <a:cs typeface=""/>
                        </a:defRPr>
                      </a:lvl3pPr>
                      <a:lvl4pPr marL="1371600" algn="l" defTabSz="914400" rtl="0" eaLnBrk="1" latinLnBrk="0" hangingPunct="1">
                        <a:defRPr sz="1800" b="1" kern="1200">
                          <a:solidFill>
                            <a:schemeClr val="lt1"/>
                          </a:solidFill>
                          <a:latin typeface="Constantia"/>
                          <a:ea typeface=""/>
                          <a:cs typeface=""/>
                        </a:defRPr>
                      </a:lvl4pPr>
                      <a:lvl5pPr marL="1828800" algn="l" defTabSz="914400" rtl="0" eaLnBrk="1" latinLnBrk="0" hangingPunct="1">
                        <a:defRPr sz="1800" b="1" kern="1200">
                          <a:solidFill>
                            <a:schemeClr val="lt1"/>
                          </a:solidFill>
                          <a:latin typeface="Constantia"/>
                          <a:ea typeface=""/>
                          <a:cs typeface=""/>
                        </a:defRPr>
                      </a:lvl5pPr>
                      <a:lvl6pPr marL="2286000" algn="l" defTabSz="914400" rtl="0" eaLnBrk="1" latinLnBrk="0" hangingPunct="1">
                        <a:defRPr sz="1800" b="1" kern="1200">
                          <a:solidFill>
                            <a:schemeClr val="lt1"/>
                          </a:solidFill>
                          <a:latin typeface="Constantia"/>
                          <a:ea typeface=""/>
                          <a:cs typeface=""/>
                        </a:defRPr>
                      </a:lvl6pPr>
                      <a:lvl7pPr marL="2743200" algn="l" defTabSz="914400" rtl="0" eaLnBrk="1" latinLnBrk="0" hangingPunct="1">
                        <a:defRPr sz="1800" b="1" kern="1200">
                          <a:solidFill>
                            <a:schemeClr val="lt1"/>
                          </a:solidFill>
                          <a:latin typeface="Constantia"/>
                          <a:ea typeface=""/>
                          <a:cs typeface=""/>
                        </a:defRPr>
                      </a:lvl7pPr>
                      <a:lvl8pPr marL="3200400" algn="l" defTabSz="914400" rtl="0" eaLnBrk="1" latinLnBrk="0" hangingPunct="1">
                        <a:defRPr sz="1800" b="1" kern="1200">
                          <a:solidFill>
                            <a:schemeClr val="lt1"/>
                          </a:solidFill>
                          <a:latin typeface="Constantia"/>
                          <a:ea typeface=""/>
                          <a:cs typeface=""/>
                        </a:defRPr>
                      </a:lvl8pPr>
                      <a:lvl9pPr marL="3657600" algn="l" defTabSz="914400" rtl="0" eaLnBrk="1" latinLnBrk="0" hangingPunct="1">
                        <a:defRPr sz="1800" b="1" kern="1200">
                          <a:solidFill>
                            <a:schemeClr val="lt1"/>
                          </a:solidFill>
                          <a:latin typeface="Constantia"/>
                          <a:ea typeface=""/>
                          <a:cs typeface=""/>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zh-TW" altLang="en-US" sz="2400" b="1" baseline="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rPr>
                        <a:t>違反規定</a:t>
                      </a: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2A376"/>
                    </a:solidFill>
                  </a:tcPr>
                </a:tc>
                <a:tc>
                  <a:txBody>
                    <a:bodyPr/>
                    <a:lstStyle>
                      <a:lvl1pPr marL="0" algn="l" defTabSz="914400" rtl="0" eaLnBrk="1" latinLnBrk="0" hangingPunct="1">
                        <a:defRPr sz="1800" b="1" kern="1200">
                          <a:solidFill>
                            <a:schemeClr val="lt1"/>
                          </a:solidFill>
                          <a:latin typeface="Constantia"/>
                          <a:ea typeface=""/>
                          <a:cs typeface=""/>
                        </a:defRPr>
                      </a:lvl1pPr>
                      <a:lvl2pPr marL="457200" algn="l" defTabSz="914400" rtl="0" eaLnBrk="1" latinLnBrk="0" hangingPunct="1">
                        <a:defRPr sz="1800" b="1" kern="1200">
                          <a:solidFill>
                            <a:schemeClr val="lt1"/>
                          </a:solidFill>
                          <a:latin typeface="Constantia"/>
                          <a:ea typeface=""/>
                          <a:cs typeface=""/>
                        </a:defRPr>
                      </a:lvl2pPr>
                      <a:lvl3pPr marL="914400" algn="l" defTabSz="914400" rtl="0" eaLnBrk="1" latinLnBrk="0" hangingPunct="1">
                        <a:defRPr sz="1800" b="1" kern="1200">
                          <a:solidFill>
                            <a:schemeClr val="lt1"/>
                          </a:solidFill>
                          <a:latin typeface="Constantia"/>
                          <a:ea typeface=""/>
                          <a:cs typeface=""/>
                        </a:defRPr>
                      </a:lvl3pPr>
                      <a:lvl4pPr marL="1371600" algn="l" defTabSz="914400" rtl="0" eaLnBrk="1" latinLnBrk="0" hangingPunct="1">
                        <a:defRPr sz="1800" b="1" kern="1200">
                          <a:solidFill>
                            <a:schemeClr val="lt1"/>
                          </a:solidFill>
                          <a:latin typeface="Constantia"/>
                          <a:ea typeface=""/>
                          <a:cs typeface=""/>
                        </a:defRPr>
                      </a:lvl4pPr>
                      <a:lvl5pPr marL="1828800" algn="l" defTabSz="914400" rtl="0" eaLnBrk="1" latinLnBrk="0" hangingPunct="1">
                        <a:defRPr sz="1800" b="1" kern="1200">
                          <a:solidFill>
                            <a:schemeClr val="lt1"/>
                          </a:solidFill>
                          <a:latin typeface="Constantia"/>
                          <a:ea typeface=""/>
                          <a:cs typeface=""/>
                        </a:defRPr>
                      </a:lvl5pPr>
                      <a:lvl6pPr marL="2286000" algn="l" defTabSz="914400" rtl="0" eaLnBrk="1" latinLnBrk="0" hangingPunct="1">
                        <a:defRPr sz="1800" b="1" kern="1200">
                          <a:solidFill>
                            <a:schemeClr val="lt1"/>
                          </a:solidFill>
                          <a:latin typeface="Constantia"/>
                          <a:ea typeface=""/>
                          <a:cs typeface=""/>
                        </a:defRPr>
                      </a:lvl6pPr>
                      <a:lvl7pPr marL="2743200" algn="l" defTabSz="914400" rtl="0" eaLnBrk="1" latinLnBrk="0" hangingPunct="1">
                        <a:defRPr sz="1800" b="1" kern="1200">
                          <a:solidFill>
                            <a:schemeClr val="lt1"/>
                          </a:solidFill>
                          <a:latin typeface="Constantia"/>
                          <a:ea typeface=""/>
                          <a:cs typeface=""/>
                        </a:defRPr>
                      </a:lvl7pPr>
                      <a:lvl8pPr marL="3200400" algn="l" defTabSz="914400" rtl="0" eaLnBrk="1" latinLnBrk="0" hangingPunct="1">
                        <a:defRPr sz="1800" b="1" kern="1200">
                          <a:solidFill>
                            <a:schemeClr val="lt1"/>
                          </a:solidFill>
                          <a:latin typeface="Constantia"/>
                          <a:ea typeface=""/>
                          <a:cs typeface=""/>
                        </a:defRPr>
                      </a:lvl8pPr>
                      <a:lvl9pPr marL="3657600" algn="l" defTabSz="914400" rtl="0" eaLnBrk="1" latinLnBrk="0" hangingPunct="1">
                        <a:defRPr sz="1800" b="1" kern="1200">
                          <a:solidFill>
                            <a:schemeClr val="lt1"/>
                          </a:solidFill>
                          <a:latin typeface="Constantia"/>
                          <a:ea typeface=""/>
                          <a:cs typeface=""/>
                        </a:defRPr>
                      </a:lvl9pPr>
                    </a:lstStyle>
                    <a:p>
                      <a:pPr algn="ctr"/>
                      <a:r>
                        <a:rPr lang="zh-TW" altLang="en-US" sz="2400" baseline="0" dirty="0" smtClean="0">
                          <a:solidFill>
                            <a:schemeClr val="bg1"/>
                          </a:solidFill>
                          <a:latin typeface="Times New Roman" panose="02020603050405020304" pitchFamily="18" charset="0"/>
                          <a:ea typeface="標楷體" panose="03000509000000000000" pitchFamily="65" charset="-120"/>
                        </a:rPr>
                        <a:t>現行條文</a:t>
                      </a:r>
                      <a:endParaRPr lang="zh-TW" altLang="en-US" sz="2400" baseline="0" dirty="0">
                        <a:solidFill>
                          <a:schemeClr val="bg1"/>
                        </a:solidFill>
                        <a:latin typeface="Times New Roman" panose="02020603050405020304" pitchFamily="18" charset="0"/>
                        <a:ea typeface="標楷體" panose="03000509000000000000" pitchFamily="65" charset="-120"/>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2A376"/>
                    </a:solidFill>
                  </a:tcPr>
                </a:tc>
                <a:tc>
                  <a:txBody>
                    <a:bodyPr/>
                    <a:lstStyle>
                      <a:lvl1pPr marL="0" algn="l" defTabSz="914400" rtl="0" eaLnBrk="1" latinLnBrk="0" hangingPunct="1">
                        <a:defRPr sz="1800" b="1" kern="1200">
                          <a:solidFill>
                            <a:schemeClr val="lt1"/>
                          </a:solidFill>
                          <a:latin typeface="Constantia"/>
                          <a:ea typeface=""/>
                          <a:cs typeface=""/>
                        </a:defRPr>
                      </a:lvl1pPr>
                      <a:lvl2pPr marL="457200" algn="l" defTabSz="914400" rtl="0" eaLnBrk="1" latinLnBrk="0" hangingPunct="1">
                        <a:defRPr sz="1800" b="1" kern="1200">
                          <a:solidFill>
                            <a:schemeClr val="lt1"/>
                          </a:solidFill>
                          <a:latin typeface="Constantia"/>
                          <a:ea typeface=""/>
                          <a:cs typeface=""/>
                        </a:defRPr>
                      </a:lvl2pPr>
                      <a:lvl3pPr marL="914400" algn="l" defTabSz="914400" rtl="0" eaLnBrk="1" latinLnBrk="0" hangingPunct="1">
                        <a:defRPr sz="1800" b="1" kern="1200">
                          <a:solidFill>
                            <a:schemeClr val="lt1"/>
                          </a:solidFill>
                          <a:latin typeface="Constantia"/>
                          <a:ea typeface=""/>
                          <a:cs typeface=""/>
                        </a:defRPr>
                      </a:lvl3pPr>
                      <a:lvl4pPr marL="1371600" algn="l" defTabSz="914400" rtl="0" eaLnBrk="1" latinLnBrk="0" hangingPunct="1">
                        <a:defRPr sz="1800" b="1" kern="1200">
                          <a:solidFill>
                            <a:schemeClr val="lt1"/>
                          </a:solidFill>
                          <a:latin typeface="Constantia"/>
                          <a:ea typeface=""/>
                          <a:cs typeface=""/>
                        </a:defRPr>
                      </a:lvl4pPr>
                      <a:lvl5pPr marL="1828800" algn="l" defTabSz="914400" rtl="0" eaLnBrk="1" latinLnBrk="0" hangingPunct="1">
                        <a:defRPr sz="1800" b="1" kern="1200">
                          <a:solidFill>
                            <a:schemeClr val="lt1"/>
                          </a:solidFill>
                          <a:latin typeface="Constantia"/>
                          <a:ea typeface=""/>
                          <a:cs typeface=""/>
                        </a:defRPr>
                      </a:lvl5pPr>
                      <a:lvl6pPr marL="2286000" algn="l" defTabSz="914400" rtl="0" eaLnBrk="1" latinLnBrk="0" hangingPunct="1">
                        <a:defRPr sz="1800" b="1" kern="1200">
                          <a:solidFill>
                            <a:schemeClr val="lt1"/>
                          </a:solidFill>
                          <a:latin typeface="Constantia"/>
                          <a:ea typeface=""/>
                          <a:cs typeface=""/>
                        </a:defRPr>
                      </a:lvl6pPr>
                      <a:lvl7pPr marL="2743200" algn="l" defTabSz="914400" rtl="0" eaLnBrk="1" latinLnBrk="0" hangingPunct="1">
                        <a:defRPr sz="1800" b="1" kern="1200">
                          <a:solidFill>
                            <a:schemeClr val="lt1"/>
                          </a:solidFill>
                          <a:latin typeface="Constantia"/>
                          <a:ea typeface=""/>
                          <a:cs typeface=""/>
                        </a:defRPr>
                      </a:lvl7pPr>
                      <a:lvl8pPr marL="3200400" algn="l" defTabSz="914400" rtl="0" eaLnBrk="1" latinLnBrk="0" hangingPunct="1">
                        <a:defRPr sz="1800" b="1" kern="1200">
                          <a:solidFill>
                            <a:schemeClr val="lt1"/>
                          </a:solidFill>
                          <a:latin typeface="Constantia"/>
                          <a:ea typeface=""/>
                          <a:cs typeface=""/>
                        </a:defRPr>
                      </a:lvl8pPr>
                      <a:lvl9pPr marL="3657600" algn="l" defTabSz="914400" rtl="0" eaLnBrk="1" latinLnBrk="0" hangingPunct="1">
                        <a:defRPr sz="1800" b="1" kern="1200">
                          <a:solidFill>
                            <a:schemeClr val="lt1"/>
                          </a:solidFill>
                          <a:latin typeface="Constantia"/>
                          <a:ea typeface=""/>
                          <a:cs typeface=""/>
                        </a:defRPr>
                      </a:lvl9pPr>
                    </a:lstStyle>
                    <a:p>
                      <a:pPr algn="ctr"/>
                      <a:r>
                        <a:rPr lang="zh-TW" altLang="en-US" sz="2400" baseline="0" dirty="0" smtClean="0">
                          <a:solidFill>
                            <a:schemeClr val="bg1"/>
                          </a:solidFill>
                          <a:latin typeface="Times New Roman" panose="02020603050405020304" pitchFamily="18" charset="0"/>
                          <a:ea typeface="標楷體" panose="03000509000000000000" pitchFamily="65" charset="-120"/>
                        </a:rPr>
                        <a:t>修法方向</a:t>
                      </a:r>
                      <a:endParaRPr lang="zh-TW" altLang="en-US" sz="2400" baseline="0" dirty="0">
                        <a:solidFill>
                          <a:schemeClr val="bg1"/>
                        </a:solidFill>
                        <a:latin typeface="Times New Roman" panose="02020603050405020304" pitchFamily="18" charset="0"/>
                        <a:ea typeface="標楷體" panose="03000509000000000000" pitchFamily="65" charset="-120"/>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2A376"/>
                    </a:solidFill>
                  </a:tcPr>
                </a:tc>
              </a:tr>
              <a:tr h="1005879">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有害人體健康、攙偽或假冒等產品禁止行為</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項</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p>
                    <a:p>
                      <a:endParaRPr lang="zh-TW" altLang="en-US" sz="2000" baseline="0" dirty="0">
                        <a:latin typeface="Times New Roman" panose="02020603050405020304" pitchFamily="18" charset="0"/>
                        <a:ea typeface="標楷體" panose="03000509000000000000" pitchFamily="65" charset="-120"/>
                      </a:endParaRPr>
                    </a:p>
                  </a:txBody>
                  <a:tcPr marL="91427" marR="91427" marT="45712" marB="45712">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4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lvl="1"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44</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罰鍰</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6</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萬元至</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1500</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a:t>
                      </a:r>
                      <a:endParaRPr lang="zh-TW" altLang="en-US" sz="2000" baseline="0" dirty="0">
                        <a:latin typeface="Times New Roman" panose="02020603050405020304" pitchFamily="18" charset="0"/>
                        <a:ea typeface="標楷體" panose="03000509000000000000" pitchFamily="65" charset="-120"/>
                      </a:endParaRPr>
                    </a:p>
                  </a:txBody>
                  <a:tcPr marL="91427" marR="91427" marT="45712" marB="45712">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4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lvl="1"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44</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提高為</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6</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萬元至</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5000</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a:t>
                      </a:r>
                    </a:p>
                  </a:txBody>
                  <a:tcPr marL="91427" marR="91427" marT="45712" marB="45712">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40000"/>
                      </a:srgbClr>
                    </a:solidFill>
                  </a:tcPr>
                </a:tc>
              </a:tr>
              <a:tr h="1620417">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 </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產品標示、廣告、宣傳涉及不實、誇張或易生誤解第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(28</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項</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p>
                    <a:p>
                      <a:pPr marL="177800" marR="0" indent="-177800" algn="l" defTabSz="914400" rtl="0" eaLnBrk="1" fontAlgn="auto" latinLnBrk="0" hangingPunct="1">
                        <a:lnSpc>
                          <a:spcPct val="100000"/>
                        </a:lnSpc>
                        <a:spcBef>
                          <a:spcPts val="0"/>
                        </a:spcBef>
                        <a:spcAft>
                          <a:spcPts val="0"/>
                        </a:spcAft>
                        <a:buClrTx/>
                        <a:buSzTx/>
                        <a:buFontTx/>
                        <a:buNone/>
                        <a:tabLst/>
                        <a:defRPr/>
                      </a:pP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2. </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違反特殊營養食品等之促銷或廣告限制與停止刊播規定</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28</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3</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項</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2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algn="l"/>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algn="l"/>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罰鍰</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萬元至</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20</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a:t>
                      </a:r>
                      <a:endParaRPr lang="zh-TW" altLang="en-US" sz="2000" kern="1200" baseline="0" dirty="0">
                        <a:solidFill>
                          <a:schemeClr val="dk1"/>
                        </a:solidFill>
                        <a:effectLst/>
                        <a:latin typeface="Times New Roman" panose="02020603050405020304" pitchFamily="18" charset="0"/>
                        <a:ea typeface="標楷體" panose="03000509000000000000" pitchFamily="65" charset="-120"/>
                        <a:cs typeface=""/>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2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algn="l"/>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提高為</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萬元至</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400</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萬元</a:t>
                      </a:r>
                      <a:endParaRPr lang="zh-TW" altLang="en-US" sz="2000" kern="1200" baseline="0" dirty="0">
                        <a:solidFill>
                          <a:schemeClr val="dk1"/>
                        </a:solidFill>
                        <a:effectLst/>
                        <a:latin typeface="Times New Roman" panose="02020603050405020304" pitchFamily="18" charset="0"/>
                        <a:ea typeface="標楷體" panose="03000509000000000000" pitchFamily="65" charset="-120"/>
                        <a:cs typeface=""/>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72A376">
                        <a:tint val="20000"/>
                      </a:srgbClr>
                    </a:solidFill>
                  </a:tcPr>
                </a:tc>
              </a:tr>
              <a:tr h="1310698">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190500" marR="0" indent="-190500" algn="l" defTabSz="914400" rtl="0" eaLnBrk="1" fontAlgn="auto" latinLnBrk="0" hangingPunct="1">
                        <a:lnSpc>
                          <a:spcPct val="100000"/>
                        </a:lnSpc>
                        <a:spcBef>
                          <a:spcPts val="0"/>
                        </a:spcBef>
                        <a:spcAft>
                          <a:spcPts val="0"/>
                        </a:spcAft>
                        <a:buClrTx/>
                        <a:buSzTx/>
                        <a:buFontTx/>
                        <a:buNone/>
                        <a:tabLst/>
                        <a:defRPr/>
                      </a:pP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 </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攙偽或假冒</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項第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7</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款</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p>
                    <a:p>
                      <a:pPr marL="190500" marR="0" indent="-190500" algn="l" defTabSz="914400" rtl="0" eaLnBrk="1" fontAlgn="auto" latinLnBrk="0" hangingPunct="1">
                        <a:lnSpc>
                          <a:spcPct val="100000"/>
                        </a:lnSpc>
                        <a:spcBef>
                          <a:spcPts val="0"/>
                        </a:spcBef>
                        <a:spcAft>
                          <a:spcPts val="0"/>
                        </a:spcAft>
                        <a:buClrTx/>
                        <a:buSzTx/>
                        <a:buFontTx/>
                        <a:buNone/>
                        <a:tabLst/>
                        <a:defRPr/>
                      </a:pP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2.</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 </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添加未經中央主管機關許可之添加物</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項第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10</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款</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a:t>
                      </a: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72A376">
                        <a:tint val="4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lvl="0" indent="0" algn="l" defTabSz="914400" rtl="0" eaLnBrk="1" fontAlgn="base" latinLnBrk="0" hangingPunct="1">
                        <a:lnSpc>
                          <a:spcPct val="100000"/>
                        </a:lnSpc>
                        <a:spcBef>
                          <a:spcPct val="0"/>
                        </a:spcBef>
                        <a:spcAft>
                          <a:spcPct val="0"/>
                        </a:spcAft>
                        <a:buClrTx/>
                        <a:buSzTx/>
                        <a:buFont typeface="+mj-lt"/>
                        <a:buNone/>
                        <a:tabLst/>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49</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marL="0" marR="0" lvl="0" indent="0" algn="l" defTabSz="914400" rtl="0" eaLnBrk="1" fontAlgn="base" latinLnBrk="0" hangingPunct="1">
                        <a:lnSpc>
                          <a:spcPct val="100000"/>
                        </a:lnSpc>
                        <a:spcBef>
                          <a:spcPct val="0"/>
                        </a:spcBef>
                        <a:spcAft>
                          <a:spcPct val="0"/>
                        </a:spcAft>
                        <a:buClrTx/>
                        <a:buSzTx/>
                        <a:buFont typeface="+mj-lt"/>
                        <a:buNone/>
                        <a:tabLst/>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刑罰刑度由</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3</a:t>
                      </a:r>
                      <a:r>
                        <a:rPr lang="zh-TW" altLang="zh-TW" sz="2000" kern="1200" baseline="0" smtClean="0">
                          <a:solidFill>
                            <a:schemeClr val="dk1"/>
                          </a:solidFill>
                          <a:effectLst/>
                          <a:latin typeface="Times New Roman" panose="02020603050405020304" pitchFamily="18" charset="0"/>
                          <a:ea typeface="標楷體" panose="03000509000000000000" pitchFamily="65" charset="-120"/>
                          <a:cs typeface=""/>
                        </a:rPr>
                        <a:t>年以下</a:t>
                      </a:r>
                      <a:endPar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72A376">
                        <a:tint val="40000"/>
                      </a:srgbClr>
                    </a:solidFill>
                  </a:tcPr>
                </a:tc>
                <a:tc>
                  <a:txBody>
                    <a:bodyPr/>
                    <a:lstStyle>
                      <a:lvl1pPr marL="0" algn="l" defTabSz="914400" rtl="0" eaLnBrk="1" latinLnBrk="0" hangingPunct="1">
                        <a:defRPr sz="1800" kern="1200">
                          <a:solidFill>
                            <a:schemeClr val="dk1"/>
                          </a:solidFill>
                          <a:latin typeface="Constantia"/>
                          <a:ea typeface=""/>
                          <a:cs typeface=""/>
                        </a:defRPr>
                      </a:lvl1pPr>
                      <a:lvl2pPr marL="457200" algn="l" defTabSz="914400" rtl="0" eaLnBrk="1" latinLnBrk="0" hangingPunct="1">
                        <a:defRPr sz="1800" kern="1200">
                          <a:solidFill>
                            <a:schemeClr val="dk1"/>
                          </a:solidFill>
                          <a:latin typeface="Constantia"/>
                          <a:ea typeface=""/>
                          <a:cs typeface=""/>
                        </a:defRPr>
                      </a:lvl2pPr>
                      <a:lvl3pPr marL="914400" algn="l" defTabSz="914400" rtl="0" eaLnBrk="1" latinLnBrk="0" hangingPunct="1">
                        <a:defRPr sz="1800" kern="1200">
                          <a:solidFill>
                            <a:schemeClr val="dk1"/>
                          </a:solidFill>
                          <a:latin typeface="Constantia"/>
                          <a:ea typeface=""/>
                          <a:cs typeface=""/>
                        </a:defRPr>
                      </a:lvl3pPr>
                      <a:lvl4pPr marL="1371600" algn="l" defTabSz="914400" rtl="0" eaLnBrk="1" latinLnBrk="0" hangingPunct="1">
                        <a:defRPr sz="1800" kern="1200">
                          <a:solidFill>
                            <a:schemeClr val="dk1"/>
                          </a:solidFill>
                          <a:latin typeface="Constantia"/>
                          <a:ea typeface=""/>
                          <a:cs typeface=""/>
                        </a:defRPr>
                      </a:lvl4pPr>
                      <a:lvl5pPr marL="1828800" algn="l" defTabSz="914400" rtl="0" eaLnBrk="1" latinLnBrk="0" hangingPunct="1">
                        <a:defRPr sz="1800" kern="1200">
                          <a:solidFill>
                            <a:schemeClr val="dk1"/>
                          </a:solidFill>
                          <a:latin typeface="Constantia"/>
                          <a:ea typeface=""/>
                          <a:cs typeface=""/>
                        </a:defRPr>
                      </a:lvl5pPr>
                      <a:lvl6pPr marL="2286000" algn="l" defTabSz="914400" rtl="0" eaLnBrk="1" latinLnBrk="0" hangingPunct="1">
                        <a:defRPr sz="1800" kern="1200">
                          <a:solidFill>
                            <a:schemeClr val="dk1"/>
                          </a:solidFill>
                          <a:latin typeface="Constantia"/>
                          <a:ea typeface=""/>
                          <a:cs typeface=""/>
                        </a:defRPr>
                      </a:lvl6pPr>
                      <a:lvl7pPr marL="2743200" algn="l" defTabSz="914400" rtl="0" eaLnBrk="1" latinLnBrk="0" hangingPunct="1">
                        <a:defRPr sz="1800" kern="1200">
                          <a:solidFill>
                            <a:schemeClr val="dk1"/>
                          </a:solidFill>
                          <a:latin typeface="Constantia"/>
                          <a:ea typeface=""/>
                          <a:cs typeface=""/>
                        </a:defRPr>
                      </a:lvl7pPr>
                      <a:lvl8pPr marL="3200400" algn="l" defTabSz="914400" rtl="0" eaLnBrk="1" latinLnBrk="0" hangingPunct="1">
                        <a:defRPr sz="1800" kern="1200">
                          <a:solidFill>
                            <a:schemeClr val="dk1"/>
                          </a:solidFill>
                          <a:latin typeface="Constantia"/>
                          <a:ea typeface=""/>
                          <a:cs typeface=""/>
                        </a:defRPr>
                      </a:lvl8pPr>
                      <a:lvl9pPr marL="3657600" algn="l" defTabSz="914400" rtl="0" eaLnBrk="1" latinLnBrk="0" hangingPunct="1">
                        <a:defRPr sz="1800" kern="1200">
                          <a:solidFill>
                            <a:schemeClr val="dk1"/>
                          </a:solidFill>
                          <a:latin typeface="Constantia"/>
                          <a:ea typeface=""/>
                          <a:cs typeface=""/>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第</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49</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條</a:t>
                      </a:r>
                      <a:r>
                        <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rPr>
                        <a:t>─</a:t>
                      </a:r>
                      <a:endPar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提高為</a:t>
                      </a:r>
                      <a:r>
                        <a:rPr lang="en-US"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5</a:t>
                      </a:r>
                      <a:r>
                        <a:rPr lang="zh-TW" altLang="zh-TW" sz="2000" kern="1200" baseline="0" dirty="0" smtClean="0">
                          <a:solidFill>
                            <a:schemeClr val="dk1"/>
                          </a:solidFill>
                          <a:effectLst/>
                          <a:latin typeface="Times New Roman" panose="02020603050405020304" pitchFamily="18" charset="0"/>
                          <a:ea typeface="標楷體" panose="03000509000000000000" pitchFamily="65" charset="-120"/>
                          <a:cs typeface=""/>
                        </a:rPr>
                        <a:t>年以下</a:t>
                      </a:r>
                      <a:endParaRPr lang="zh-TW" altLang="en-US" sz="2000" kern="1200" baseline="0" dirty="0" smtClean="0">
                        <a:solidFill>
                          <a:schemeClr val="dk1"/>
                        </a:solidFill>
                        <a:effectLst/>
                        <a:latin typeface="Times New Roman" panose="02020603050405020304" pitchFamily="18" charset="0"/>
                        <a:ea typeface="標楷體" panose="03000509000000000000" pitchFamily="65" charset="-120"/>
                        <a:cs typeface=""/>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2000" kern="1200" baseline="0" dirty="0">
                        <a:solidFill>
                          <a:schemeClr val="dk1"/>
                        </a:solidFill>
                        <a:effectLst/>
                        <a:latin typeface="Times New Roman" panose="02020603050405020304" pitchFamily="18" charset="0"/>
                        <a:ea typeface="標楷體" panose="03000509000000000000" pitchFamily="65" charset="-120"/>
                        <a:cs typeface=""/>
                      </a:endParaRPr>
                    </a:p>
                  </a:txBody>
                  <a:tcPr marL="91427" marR="91427" marT="45712" marB="45712">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72A376">
                        <a:tint val="40000"/>
                      </a:srgbClr>
                    </a:solidFill>
                  </a:tcPr>
                </a:tc>
              </a:tr>
            </a:tbl>
          </a:graphicData>
        </a:graphic>
      </p:graphicFrame>
      <p:sp>
        <p:nvSpPr>
          <p:cNvPr id="14" name="矩形 15"/>
          <p:cNvSpPr>
            <a:spLocks noChangeArrowheads="1"/>
          </p:cNvSpPr>
          <p:nvPr/>
        </p:nvSpPr>
        <p:spPr bwMode="auto">
          <a:xfrm>
            <a:off x="328613" y="963613"/>
            <a:ext cx="2713037" cy="584200"/>
          </a:xfrm>
          <a:prstGeom prst="rect">
            <a:avLst/>
          </a:prstGeom>
          <a:solidFill>
            <a:srgbClr val="B0CCB0">
              <a:alpha val="54117"/>
            </a:srgbClr>
          </a:solidFill>
          <a:ln w="25400">
            <a:solidFill>
              <a:srgbClr val="008080"/>
            </a:solidFill>
            <a:prstDash val="dash"/>
            <a:miter lim="800000"/>
            <a:headEnd/>
            <a:tailEnd/>
          </a:ln>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auto" hangingPunct="1">
              <a:spcBef>
                <a:spcPts val="0"/>
              </a:spcBef>
              <a:spcAft>
                <a:spcPts val="0"/>
              </a:spcAft>
              <a:defRPr/>
            </a:pPr>
            <a:r>
              <a:rPr kumimoji="0" lang="zh-TW" altLang="en-US" sz="3200" b="1" kern="0" dirty="0" smtClean="0">
                <a:solidFill>
                  <a:srgbClr val="FF0000"/>
                </a:solidFill>
                <a:latin typeface="Times New Roman" pitchFamily="18" charset="0"/>
                <a:ea typeface="標楷體" pitchFamily="65" charset="-120"/>
                <a:cs typeface="Times New Roman" pitchFamily="18" charset="0"/>
              </a:rPr>
              <a:t>一、加重罰則</a:t>
            </a:r>
          </a:p>
        </p:txBody>
      </p:sp>
      <p:sp>
        <p:nvSpPr>
          <p:cNvPr id="10" name="矩形 15"/>
          <p:cNvSpPr>
            <a:spLocks noChangeArrowheads="1"/>
          </p:cNvSpPr>
          <p:nvPr/>
        </p:nvSpPr>
        <p:spPr bwMode="auto">
          <a:xfrm>
            <a:off x="250825" y="6092825"/>
            <a:ext cx="6697663" cy="584200"/>
          </a:xfrm>
          <a:prstGeom prst="rect">
            <a:avLst/>
          </a:prstGeom>
          <a:solidFill>
            <a:srgbClr val="B0CCB0">
              <a:alpha val="54117"/>
            </a:srgbClr>
          </a:solidFill>
          <a:ln w="25400">
            <a:solidFill>
              <a:srgbClr val="008080"/>
            </a:solidFill>
            <a:prstDash val="dash"/>
            <a:miter lim="800000"/>
            <a:headEnd/>
            <a:tailEnd/>
          </a:ln>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auto" hangingPunct="1">
              <a:spcBef>
                <a:spcPts val="0"/>
              </a:spcBef>
              <a:spcAft>
                <a:spcPts val="0"/>
              </a:spcAft>
              <a:defRPr/>
            </a:pPr>
            <a:r>
              <a:rPr kumimoji="0" lang="zh-TW" altLang="en-US" sz="3200" b="1" kern="0" dirty="0" smtClean="0">
                <a:solidFill>
                  <a:srgbClr val="FF0000"/>
                </a:solidFill>
                <a:latin typeface="Times New Roman" pitchFamily="18" charset="0"/>
                <a:ea typeface="標楷體" pitchFamily="65" charset="-120"/>
                <a:cs typeface="Times New Roman" pitchFamily="18" charset="0"/>
              </a:rPr>
              <a:t>二、增訂食品安全保護基金之法源</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標題 4"/>
          <p:cNvSpPr>
            <a:spLocks noGrp="1"/>
          </p:cNvSpPr>
          <p:nvPr>
            <p:ph type="ctrTitle"/>
          </p:nvPr>
        </p:nvSpPr>
        <p:spPr/>
        <p:txBody>
          <a:bodyPr/>
          <a:lstStyle/>
          <a:p>
            <a:r>
              <a:rPr lang="zh-TW" altLang="en-US" smtClean="0"/>
              <a:t>設立食品安全保護基金</a:t>
            </a:r>
          </a:p>
        </p:txBody>
      </p:sp>
      <p:sp>
        <p:nvSpPr>
          <p:cNvPr id="6" name="副標題 5"/>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F4D471DB-3C71-4873-9734-4F36ABB113EA}" type="slidenum">
              <a:rPr lang="zh-TW" altLang="en-US"/>
              <a:pPr>
                <a:defRPr/>
              </a:pPr>
              <a:t>37</a:t>
            </a:fld>
            <a:endParaRPr lang="zh-TW"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標題 1"/>
          <p:cNvSpPr>
            <a:spLocks noGrp="1"/>
          </p:cNvSpPr>
          <p:nvPr>
            <p:ph type="title"/>
          </p:nvPr>
        </p:nvSpPr>
        <p:spPr/>
        <p:txBody>
          <a:bodyPr/>
          <a:lstStyle/>
          <a:p>
            <a:r>
              <a:rPr lang="zh-TW" altLang="en-US" smtClean="0"/>
              <a:t>背景說明</a:t>
            </a:r>
          </a:p>
        </p:txBody>
      </p:sp>
      <p:sp>
        <p:nvSpPr>
          <p:cNvPr id="3" name="內容版面配置區 2"/>
          <p:cNvSpPr>
            <a:spLocks noGrp="1"/>
          </p:cNvSpPr>
          <p:nvPr>
            <p:ph idx="1"/>
          </p:nvPr>
        </p:nvSpPr>
        <p:spPr/>
        <p:txBody>
          <a:bodyPr rtlCol="0">
            <a:normAutofit/>
          </a:bodyPr>
          <a:lstStyle/>
          <a:p>
            <a:pPr fontAlgn="auto">
              <a:spcAft>
                <a:spcPts val="0"/>
              </a:spcAft>
              <a:defRPr/>
            </a:pPr>
            <a:r>
              <a:rPr lang="zh-TW" altLang="en-US" dirty="0"/>
              <a:t>因應</a:t>
            </a:r>
            <a:r>
              <a:rPr lang="en-US" altLang="zh-TW" dirty="0"/>
              <a:t>102</a:t>
            </a:r>
            <a:r>
              <a:rPr lang="zh-TW" altLang="en-US" dirty="0"/>
              <a:t>年</a:t>
            </a:r>
            <a:r>
              <a:rPr lang="en-US" altLang="zh-TW" dirty="0"/>
              <a:t>5</a:t>
            </a:r>
            <a:r>
              <a:rPr lang="zh-TW" altLang="en-US" dirty="0"/>
              <a:t>月</a:t>
            </a:r>
            <a:r>
              <a:rPr lang="en-US" altLang="zh-TW" dirty="0"/>
              <a:t>31</a:t>
            </a:r>
            <a:r>
              <a:rPr lang="zh-TW" altLang="en-US" dirty="0"/>
              <a:t>日立法院第</a:t>
            </a:r>
            <a:r>
              <a:rPr lang="en-US" altLang="zh-TW" dirty="0"/>
              <a:t>8</a:t>
            </a:r>
            <a:r>
              <a:rPr lang="zh-TW" altLang="en-US" dirty="0"/>
              <a:t>屆第</a:t>
            </a:r>
            <a:r>
              <a:rPr lang="en-US" altLang="zh-TW" dirty="0"/>
              <a:t>3</a:t>
            </a:r>
            <a:r>
              <a:rPr lang="zh-TW" altLang="en-US" dirty="0"/>
              <a:t>會期第</a:t>
            </a:r>
            <a:r>
              <a:rPr lang="en-US" altLang="zh-TW" dirty="0"/>
              <a:t>15</a:t>
            </a:r>
            <a:r>
              <a:rPr lang="zh-TW" altLang="en-US" dirty="0"/>
              <a:t>會次院會審查「食品衛生管理法」修法案之附帶決議。</a:t>
            </a:r>
          </a:p>
          <a:p>
            <a:pPr fontAlgn="auto">
              <a:spcAft>
                <a:spcPts val="0"/>
              </a:spcAft>
              <a:defRPr/>
            </a:pPr>
            <a:r>
              <a:rPr lang="zh-TW" altLang="en-US" dirty="0"/>
              <a:t>中央主管機關應研議設置食品安全保護基金之可行性。</a:t>
            </a:r>
          </a:p>
          <a:p>
            <a:pPr fontAlgn="auto">
              <a:spcAft>
                <a:spcPts val="0"/>
              </a:spcAft>
              <a:defRPr/>
            </a:pPr>
            <a:r>
              <a:rPr lang="en-US" altLang="zh-TW" dirty="0"/>
              <a:t>7</a:t>
            </a:r>
            <a:r>
              <a:rPr lang="zh-TW" altLang="en-US" dirty="0"/>
              <a:t>月</a:t>
            </a:r>
            <a:r>
              <a:rPr lang="en-US" altLang="zh-TW" dirty="0"/>
              <a:t>3</a:t>
            </a:r>
            <a:r>
              <a:rPr lang="zh-TW" altLang="en-US" dirty="0"/>
              <a:t>日、</a:t>
            </a:r>
            <a:r>
              <a:rPr lang="en-US" altLang="zh-TW" dirty="0"/>
              <a:t>10</a:t>
            </a:r>
            <a:r>
              <a:rPr lang="zh-TW" altLang="en-US" dirty="0"/>
              <a:t>月</a:t>
            </a:r>
            <a:r>
              <a:rPr lang="en-US" altLang="zh-TW" dirty="0"/>
              <a:t>15</a:t>
            </a:r>
            <a:r>
              <a:rPr lang="zh-TW" altLang="en-US" dirty="0"/>
              <a:t>日已召開二次研議座談會。</a:t>
            </a:r>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3B6AEC5B-2205-4D4C-8AF2-C4D493BB61AF}" type="slidenum">
              <a:rPr lang="zh-TW" altLang="en-US"/>
              <a:pPr>
                <a:defRPr/>
              </a:pPr>
              <a:t>38</a:t>
            </a:fld>
            <a:endParaRPr lang="zh-TW" alt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標題 1"/>
          <p:cNvSpPr>
            <a:spLocks noGrp="1"/>
          </p:cNvSpPr>
          <p:nvPr>
            <p:ph type="title"/>
          </p:nvPr>
        </p:nvSpPr>
        <p:spPr/>
        <p:txBody>
          <a:bodyPr/>
          <a:lstStyle/>
          <a:p>
            <a:r>
              <a:rPr lang="zh-TW" altLang="en-US" smtClean="0"/>
              <a:t>目前執行情形</a:t>
            </a:r>
          </a:p>
        </p:txBody>
      </p:sp>
      <p:sp>
        <p:nvSpPr>
          <p:cNvPr id="53250" name="內容版面配置區 2"/>
          <p:cNvSpPr>
            <a:spLocks noGrp="1"/>
          </p:cNvSpPr>
          <p:nvPr>
            <p:ph idx="1"/>
          </p:nvPr>
        </p:nvSpPr>
        <p:spPr>
          <a:xfrm>
            <a:off x="250825" y="1412875"/>
            <a:ext cx="8507413" cy="4525963"/>
          </a:xfrm>
        </p:spPr>
        <p:txBody>
          <a:bodyPr/>
          <a:lstStyle/>
          <a:p>
            <a:r>
              <a:rPr lang="zh-TW" altLang="en-US" smtClean="0"/>
              <a:t>研議方向</a:t>
            </a:r>
          </a:p>
          <a:p>
            <a:pPr lvl="1"/>
            <a:r>
              <a:rPr lang="zh-TW" altLang="en-US" smtClean="0"/>
              <a:t>主要目的：維護食品衛生安全，保護消費者權益。</a:t>
            </a:r>
          </a:p>
          <a:p>
            <a:pPr lvl="1"/>
            <a:r>
              <a:rPr lang="zh-TW" altLang="en-US" smtClean="0"/>
              <a:t>基金主要來源：依食品衛生管理法及行政罰法規定裁罰或追繳不法利益範圍內之收入，以及行政罰鍰之部分提撥。</a:t>
            </a:r>
          </a:p>
          <a:p>
            <a:pPr lvl="1"/>
            <a:r>
              <a:rPr lang="zh-TW" altLang="en-US" smtClean="0"/>
              <a:t>主要用途：補助因食品衛生安全事件依消費者保護法之規定，提起之消費訴訟相關費用，以及對人體之健康風險評估相關費用。</a:t>
            </a:r>
          </a:p>
        </p:txBody>
      </p:sp>
      <p:sp>
        <p:nvSpPr>
          <p:cNvPr id="4" name="投影片編號版面配置區 3"/>
          <p:cNvSpPr>
            <a:spLocks noGrp="1"/>
          </p:cNvSpPr>
          <p:nvPr>
            <p:ph type="sldNum" sz="quarter" idx="12"/>
          </p:nvPr>
        </p:nvSpPr>
        <p:spPr/>
        <p:txBody>
          <a:bodyPr/>
          <a:lstStyle/>
          <a:p>
            <a:pPr>
              <a:defRPr/>
            </a:pPr>
            <a:fld id="{730BD636-8CE2-47B2-A7CC-0DFA7234DEDE}" type="slidenum">
              <a:rPr lang="zh-TW" altLang="en-US"/>
              <a:pPr>
                <a:defRPr/>
              </a:pPr>
              <a:t>39</a:t>
            </a:fld>
            <a:endParaRPr lang="zh-TW" alt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標題 1"/>
          <p:cNvSpPr>
            <a:spLocks noGrp="1"/>
          </p:cNvSpPr>
          <p:nvPr>
            <p:ph type="title"/>
          </p:nvPr>
        </p:nvSpPr>
        <p:spPr/>
        <p:txBody>
          <a:bodyPr/>
          <a:lstStyle/>
          <a:p>
            <a:r>
              <a:rPr lang="zh-TW" altLang="en-US" smtClean="0"/>
              <a:t>未來工作重點</a:t>
            </a:r>
          </a:p>
        </p:txBody>
      </p:sp>
      <p:sp>
        <p:nvSpPr>
          <p:cNvPr id="54274" name="內容版面配置區 2"/>
          <p:cNvSpPr>
            <a:spLocks noGrp="1"/>
          </p:cNvSpPr>
          <p:nvPr>
            <p:ph idx="1"/>
          </p:nvPr>
        </p:nvSpPr>
        <p:spPr>
          <a:xfrm>
            <a:off x="457200" y="1600200"/>
            <a:ext cx="8362950" cy="4525963"/>
          </a:xfrm>
        </p:spPr>
        <p:txBody>
          <a:bodyPr/>
          <a:lstStyle/>
          <a:p>
            <a:r>
              <a:rPr lang="zh-TW" altLang="en-US" smtClean="0"/>
              <a:t>儘速完成草案經行政院審議，送立法院審議。</a:t>
            </a:r>
          </a:p>
          <a:p>
            <a:r>
              <a:rPr lang="zh-TW" altLang="en-US" smtClean="0"/>
              <a:t>懲戒不肖廠商之惡行外，亦可遏止其他業者，阻絕違規行為之跟進。</a:t>
            </a:r>
            <a:endParaRPr lang="en-US" altLang="zh-TW" smtClean="0"/>
          </a:p>
          <a:p>
            <a:r>
              <a:rPr lang="zh-TW" altLang="en-US" smtClean="0"/>
              <a:t>希望可以維護行政公權力之行使，及保護消費者之私法權益，符合公平正義原則與社會期待。</a:t>
            </a:r>
          </a:p>
        </p:txBody>
      </p:sp>
      <p:sp>
        <p:nvSpPr>
          <p:cNvPr id="4" name="投影片編號版面配置區 3"/>
          <p:cNvSpPr>
            <a:spLocks noGrp="1"/>
          </p:cNvSpPr>
          <p:nvPr>
            <p:ph type="sldNum" sz="quarter" idx="12"/>
          </p:nvPr>
        </p:nvSpPr>
        <p:spPr/>
        <p:txBody>
          <a:bodyPr/>
          <a:lstStyle/>
          <a:p>
            <a:pPr>
              <a:defRPr/>
            </a:pPr>
            <a:fld id="{6ADE0957-8671-44B0-AAAF-C26B6917BFB7}" type="slidenum">
              <a:rPr lang="zh-TW" altLang="en-US"/>
              <a:pPr>
                <a:defRPr/>
              </a:pPr>
              <a:t>40</a:t>
            </a:fld>
            <a:endParaRPr lang="zh-TW" alt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標題 4"/>
          <p:cNvSpPr>
            <a:spLocks noGrp="1"/>
          </p:cNvSpPr>
          <p:nvPr>
            <p:ph type="ctrTitle"/>
          </p:nvPr>
        </p:nvSpPr>
        <p:spPr>
          <a:xfrm>
            <a:off x="395288" y="1989138"/>
            <a:ext cx="8278812" cy="1470025"/>
          </a:xfrm>
        </p:spPr>
        <p:txBody>
          <a:bodyPr/>
          <a:lstStyle/>
          <a:p>
            <a:r>
              <a:rPr lang="zh-TW" altLang="en-US" smtClean="0"/>
              <a:t>食品衛生管理法授權子法規修訂</a:t>
            </a:r>
          </a:p>
        </p:txBody>
      </p:sp>
      <p:sp>
        <p:nvSpPr>
          <p:cNvPr id="6" name="副標題 5"/>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FD1F68C3-15EF-492D-BD9D-10FF3E11344F}" type="slidenum">
              <a:rPr lang="zh-TW" altLang="en-US"/>
              <a:pPr>
                <a:defRPr/>
              </a:pPr>
              <a:t>41</a:t>
            </a:fld>
            <a:endParaRPr lang="zh-TW"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標題 1"/>
          <p:cNvSpPr>
            <a:spLocks noGrp="1"/>
          </p:cNvSpPr>
          <p:nvPr>
            <p:ph type="title"/>
          </p:nvPr>
        </p:nvSpPr>
        <p:spPr/>
        <p:txBody>
          <a:bodyPr/>
          <a:lstStyle/>
          <a:p>
            <a:r>
              <a:rPr lang="zh-TW" altLang="en-US" smtClean="0"/>
              <a:t>目前執行情形</a:t>
            </a:r>
          </a:p>
        </p:txBody>
      </p:sp>
      <p:sp>
        <p:nvSpPr>
          <p:cNvPr id="3" name="內容版面配置區 2"/>
          <p:cNvSpPr>
            <a:spLocks noGrp="1"/>
          </p:cNvSpPr>
          <p:nvPr>
            <p:ph idx="1"/>
          </p:nvPr>
        </p:nvSpPr>
        <p:spPr/>
        <p:txBody>
          <a:bodyPr rtlCol="0">
            <a:normAutofit/>
          </a:bodyPr>
          <a:lstStyle/>
          <a:p>
            <a:pPr fontAlgn="auto">
              <a:spcAft>
                <a:spcPts val="0"/>
              </a:spcAft>
              <a:defRPr/>
            </a:pPr>
            <a:r>
              <a:rPr lang="zh-TW" altLang="en-US" dirty="0"/>
              <a:t>食品衛生管理法全案於今（</a:t>
            </a:r>
            <a:r>
              <a:rPr lang="en-US" altLang="zh-TW" dirty="0"/>
              <a:t>102</a:t>
            </a:r>
            <a:r>
              <a:rPr lang="zh-TW" altLang="en-US" dirty="0"/>
              <a:t>）年</a:t>
            </a:r>
            <a:r>
              <a:rPr lang="en-US" altLang="zh-TW" dirty="0"/>
              <a:t>6</a:t>
            </a:r>
            <a:r>
              <a:rPr lang="zh-TW" altLang="en-US" dirty="0"/>
              <a:t>月</a:t>
            </a:r>
            <a:r>
              <a:rPr lang="en-US" altLang="zh-TW" dirty="0"/>
              <a:t>19</a:t>
            </a:r>
            <a:r>
              <a:rPr lang="zh-TW" altLang="en-US" dirty="0"/>
              <a:t>日修正公布，經檢視應訂定或修正之子法規及公告計有</a:t>
            </a:r>
            <a:r>
              <a:rPr lang="en-US" altLang="zh-TW" dirty="0"/>
              <a:t>38</a:t>
            </a:r>
            <a:r>
              <a:rPr lang="zh-TW" altLang="en-US" dirty="0"/>
              <a:t>案。</a:t>
            </a:r>
          </a:p>
          <a:p>
            <a:pPr fontAlgn="auto">
              <a:spcAft>
                <a:spcPts val="0"/>
              </a:spcAft>
              <a:defRPr/>
            </a:pPr>
            <a:r>
              <a:rPr lang="zh-TW" altLang="en-US" dirty="0"/>
              <a:t>截至於今</a:t>
            </a:r>
            <a:r>
              <a:rPr lang="en-US" altLang="zh-TW" dirty="0"/>
              <a:t>(102)</a:t>
            </a:r>
            <a:r>
              <a:rPr lang="zh-TW" altLang="en-US" dirty="0"/>
              <a:t>年</a:t>
            </a:r>
            <a:r>
              <a:rPr lang="en-US" altLang="zh-TW" dirty="0"/>
              <a:t>11</a:t>
            </a:r>
            <a:r>
              <a:rPr lang="zh-TW" altLang="en-US" dirty="0" smtClean="0"/>
              <a:t>月</a:t>
            </a:r>
            <a:r>
              <a:rPr lang="en-US" altLang="zh-TW" dirty="0" smtClean="0"/>
              <a:t>1</a:t>
            </a:r>
            <a:r>
              <a:rPr lang="zh-TW" altLang="en-US" dirty="0" smtClean="0"/>
              <a:t>日</a:t>
            </a:r>
            <a:r>
              <a:rPr lang="zh-TW" altLang="en-US" dirty="0"/>
              <a:t>前完成修訂</a:t>
            </a:r>
            <a:r>
              <a:rPr lang="zh-TW" altLang="en-US" dirty="0" smtClean="0"/>
              <a:t>共</a:t>
            </a:r>
            <a:r>
              <a:rPr lang="en-US" altLang="zh-TW" dirty="0" smtClean="0"/>
              <a:t>20</a:t>
            </a:r>
            <a:r>
              <a:rPr lang="zh-TW" altLang="en-US" dirty="0" smtClean="0"/>
              <a:t>案</a:t>
            </a:r>
            <a:r>
              <a:rPr lang="zh-TW" altLang="en-US" dirty="0"/>
              <a:t>完成發布或公告，另有</a:t>
            </a:r>
            <a:r>
              <a:rPr lang="en-US" altLang="zh-TW" dirty="0"/>
              <a:t>4</a:t>
            </a:r>
            <a:r>
              <a:rPr lang="zh-TW" altLang="en-US" dirty="0"/>
              <a:t>案已經本部法規會審議，刻正辦理發布事宜，</a:t>
            </a:r>
            <a:r>
              <a:rPr lang="en-US" altLang="zh-TW" dirty="0"/>
              <a:t>9</a:t>
            </a:r>
            <a:r>
              <a:rPr lang="zh-TW" altLang="en-US" dirty="0"/>
              <a:t>案辦理法規</a:t>
            </a:r>
            <a:r>
              <a:rPr lang="zh-TW" altLang="en-US" dirty="0" smtClean="0"/>
              <a:t>預告，其餘案件仍在研議中，預計在</a:t>
            </a:r>
            <a:r>
              <a:rPr lang="en-US" altLang="zh-TW" dirty="0" smtClean="0"/>
              <a:t>12</a:t>
            </a:r>
            <a:r>
              <a:rPr lang="zh-TW" altLang="en-US" dirty="0" smtClean="0"/>
              <a:t>月</a:t>
            </a:r>
            <a:r>
              <a:rPr lang="en-US" altLang="zh-TW" dirty="0" smtClean="0"/>
              <a:t>21</a:t>
            </a:r>
            <a:r>
              <a:rPr lang="zh-TW" altLang="en-US" dirty="0" smtClean="0"/>
              <a:t>日前完成。</a:t>
            </a:r>
            <a:endParaRPr lang="zh-TW" altLang="en-US" dirty="0"/>
          </a:p>
          <a:p>
            <a:pPr marL="0" indent="0" fontAlgn="auto">
              <a:spcAft>
                <a:spcPts val="0"/>
              </a:spcAft>
              <a:buFont typeface="Wingdings" pitchFamily="2" charset="2"/>
              <a:buNone/>
              <a:defRPr/>
            </a:pPr>
            <a:endParaRPr lang="zh-TW" altLang="en-US" dirty="0"/>
          </a:p>
        </p:txBody>
      </p:sp>
      <p:sp>
        <p:nvSpPr>
          <p:cNvPr id="4" name="投影片編號版面配置區 3"/>
          <p:cNvSpPr>
            <a:spLocks noGrp="1"/>
          </p:cNvSpPr>
          <p:nvPr>
            <p:ph type="sldNum" sz="quarter" idx="12"/>
          </p:nvPr>
        </p:nvSpPr>
        <p:spPr/>
        <p:txBody>
          <a:bodyPr/>
          <a:lstStyle/>
          <a:p>
            <a:pPr>
              <a:defRPr/>
            </a:pPr>
            <a:fld id="{272813CE-AA6F-47A0-BF56-693B29338DCC}" type="slidenum">
              <a:rPr lang="zh-TW" altLang="en-US"/>
              <a:pPr>
                <a:defRPr/>
              </a:pPr>
              <a:t>42</a:t>
            </a:fld>
            <a:endParaRPr lang="zh-TW" alt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標題 1"/>
          <p:cNvSpPr>
            <a:spLocks noGrp="1"/>
          </p:cNvSpPr>
          <p:nvPr>
            <p:ph type="title"/>
          </p:nvPr>
        </p:nvSpPr>
        <p:spPr/>
        <p:txBody>
          <a:bodyPr/>
          <a:lstStyle/>
          <a:p>
            <a:r>
              <a:rPr lang="zh-TW" altLang="en-US" smtClean="0"/>
              <a:t>未來工作重點</a:t>
            </a:r>
          </a:p>
        </p:txBody>
      </p:sp>
      <p:sp>
        <p:nvSpPr>
          <p:cNvPr id="57346" name="內容版面配置區 2"/>
          <p:cNvSpPr>
            <a:spLocks noGrp="1"/>
          </p:cNvSpPr>
          <p:nvPr>
            <p:ph idx="1"/>
          </p:nvPr>
        </p:nvSpPr>
        <p:spPr/>
        <p:txBody>
          <a:bodyPr/>
          <a:lstStyle/>
          <a:p>
            <a:r>
              <a:rPr lang="zh-TW" altLang="en-US" smtClean="0"/>
              <a:t>本部將督促食藥署，儘速把握時間，於預定期限內完成子法規之修訂，以完善食品衛生管理相關制度 ，並落實執行食品衛生管理相關法規。</a:t>
            </a:r>
          </a:p>
        </p:txBody>
      </p:sp>
      <p:sp>
        <p:nvSpPr>
          <p:cNvPr id="4" name="投影片編號版面配置區 3"/>
          <p:cNvSpPr>
            <a:spLocks noGrp="1"/>
          </p:cNvSpPr>
          <p:nvPr>
            <p:ph type="sldNum" sz="quarter" idx="12"/>
          </p:nvPr>
        </p:nvSpPr>
        <p:spPr/>
        <p:txBody>
          <a:bodyPr/>
          <a:lstStyle/>
          <a:p>
            <a:pPr>
              <a:defRPr/>
            </a:pPr>
            <a:fld id="{5AF6419C-2495-4F5D-B36F-085D04ABA9A4}" type="slidenum">
              <a:rPr lang="zh-TW" altLang="en-US"/>
              <a:pPr>
                <a:defRPr/>
              </a:pPr>
              <a:t>43</a:t>
            </a:fld>
            <a:endParaRPr lang="zh-TW" alt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標題 4"/>
          <p:cNvSpPr>
            <a:spLocks noGrp="1"/>
          </p:cNvSpPr>
          <p:nvPr>
            <p:ph type="ctrTitle"/>
          </p:nvPr>
        </p:nvSpPr>
        <p:spPr/>
        <p:txBody>
          <a:bodyPr/>
          <a:lstStyle/>
          <a:p>
            <a:r>
              <a:rPr lang="zh-TW" altLang="en-US" smtClean="0"/>
              <a:t>參、食用油混摻油品、油品內棉酚殘留之檢驗方法</a:t>
            </a:r>
          </a:p>
        </p:txBody>
      </p:sp>
      <p:sp>
        <p:nvSpPr>
          <p:cNvPr id="6" name="副標題 5"/>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E2029E15-DBA5-4A0B-A8ED-68C1626779C1}" type="slidenum">
              <a:rPr lang="zh-TW" altLang="en-US"/>
              <a:pPr>
                <a:defRPr/>
              </a:pPr>
              <a:t>44</a:t>
            </a:fld>
            <a:endParaRPr lang="zh-TW" alt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標題 4"/>
          <p:cNvSpPr>
            <a:spLocks noGrp="1"/>
          </p:cNvSpPr>
          <p:nvPr>
            <p:ph type="ctrTitle"/>
          </p:nvPr>
        </p:nvSpPr>
        <p:spPr/>
        <p:txBody>
          <a:bodyPr/>
          <a:lstStyle/>
          <a:p>
            <a:r>
              <a:rPr lang="zh-TW" altLang="en-US" smtClean="0"/>
              <a:t>食用油混摻油品之檢驗方法</a:t>
            </a:r>
          </a:p>
        </p:txBody>
      </p:sp>
      <p:sp>
        <p:nvSpPr>
          <p:cNvPr id="6" name="副標題 5"/>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FB068FED-B0F2-4AAD-A0A5-DA7FE3F225E2}" type="slidenum">
              <a:rPr lang="zh-TW" altLang="en-US"/>
              <a:pPr>
                <a:defRPr/>
              </a:pPr>
              <a:t>45</a:t>
            </a:fld>
            <a:endParaRPr lang="zh-TW"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標題 1"/>
          <p:cNvSpPr>
            <a:spLocks noGrp="1"/>
          </p:cNvSpPr>
          <p:nvPr>
            <p:ph type="title"/>
          </p:nvPr>
        </p:nvSpPr>
        <p:spPr/>
        <p:txBody>
          <a:bodyPr/>
          <a:lstStyle/>
          <a:p>
            <a:r>
              <a:rPr lang="zh-TW" altLang="en-US" smtClean="0"/>
              <a:t>背景說明</a:t>
            </a:r>
          </a:p>
        </p:txBody>
      </p:sp>
      <p:sp>
        <p:nvSpPr>
          <p:cNvPr id="3" name="內容版面配置區 2"/>
          <p:cNvSpPr>
            <a:spLocks noGrp="1"/>
          </p:cNvSpPr>
          <p:nvPr>
            <p:ph idx="1"/>
          </p:nvPr>
        </p:nvSpPr>
        <p:spPr/>
        <p:txBody>
          <a:bodyPr rtlCol="0">
            <a:normAutofit fontScale="77500" lnSpcReduction="20000"/>
          </a:bodyPr>
          <a:lstStyle/>
          <a:p>
            <a:pPr fontAlgn="auto">
              <a:spcAft>
                <a:spcPts val="0"/>
              </a:spcAft>
              <a:defRPr/>
            </a:pPr>
            <a:r>
              <a:rPr lang="zh-TW" altLang="en-US" dirty="0"/>
              <a:t>食用油混摻</a:t>
            </a:r>
            <a:r>
              <a:rPr lang="zh-TW" altLang="en-US" dirty="0" smtClean="0"/>
              <a:t>檢測文獻中相關檢驗方法研究：</a:t>
            </a:r>
            <a:endParaRPr lang="en-US" altLang="zh-TW" dirty="0"/>
          </a:p>
          <a:p>
            <a:pPr lvl="1" fontAlgn="auto">
              <a:spcAft>
                <a:spcPts val="0"/>
              </a:spcAft>
              <a:defRPr/>
            </a:pPr>
            <a:r>
              <a:rPr lang="zh-TW" altLang="en-US" sz="2600" b="1" dirty="0"/>
              <a:t>油中特殊成分</a:t>
            </a:r>
            <a:r>
              <a:rPr lang="zh-TW" altLang="en-US" sz="2600" b="1" dirty="0" smtClean="0"/>
              <a:t>分析</a:t>
            </a:r>
            <a:endParaRPr lang="en-US" altLang="zh-TW" sz="2600" b="1" dirty="0" smtClean="0"/>
          </a:p>
          <a:p>
            <a:pPr lvl="1" fontAlgn="auto">
              <a:spcAft>
                <a:spcPts val="0"/>
              </a:spcAft>
              <a:defRPr/>
            </a:pPr>
            <a:r>
              <a:rPr lang="zh-TW" altLang="en-US" sz="2600" b="1" dirty="0"/>
              <a:t>電子鼻氣味</a:t>
            </a:r>
            <a:r>
              <a:rPr lang="zh-TW" altLang="en-US" sz="2600" b="1" dirty="0" smtClean="0"/>
              <a:t>分析</a:t>
            </a:r>
            <a:endParaRPr lang="en-US" altLang="zh-TW" sz="2600" b="1" dirty="0" smtClean="0"/>
          </a:p>
          <a:p>
            <a:pPr lvl="1" fontAlgn="auto">
              <a:spcAft>
                <a:spcPts val="0"/>
              </a:spcAft>
              <a:defRPr/>
            </a:pPr>
            <a:r>
              <a:rPr lang="zh-TW" altLang="en-US" sz="2600" b="1" dirty="0"/>
              <a:t>同位素比質譜儀</a:t>
            </a:r>
            <a:r>
              <a:rPr lang="zh-TW" altLang="en-US" sz="2600" b="1" dirty="0" smtClean="0"/>
              <a:t>分析</a:t>
            </a:r>
            <a:endParaRPr lang="en-US" altLang="zh-TW" sz="2600" b="1" dirty="0" smtClean="0"/>
          </a:p>
          <a:p>
            <a:pPr lvl="1" fontAlgn="auto">
              <a:spcAft>
                <a:spcPts val="0"/>
              </a:spcAft>
              <a:defRPr/>
            </a:pPr>
            <a:r>
              <a:rPr lang="zh-TW" altLang="en-US" sz="2600" b="1" dirty="0"/>
              <a:t>紅外線</a:t>
            </a:r>
            <a:r>
              <a:rPr lang="zh-TW" altLang="en-US" sz="2600" b="1" dirty="0" smtClean="0"/>
              <a:t>光譜分析</a:t>
            </a:r>
            <a:endParaRPr lang="en-US" altLang="zh-TW" sz="2600" b="1" dirty="0" smtClean="0"/>
          </a:p>
          <a:p>
            <a:pPr lvl="1" fontAlgn="auto">
              <a:spcAft>
                <a:spcPts val="0"/>
              </a:spcAft>
              <a:defRPr/>
            </a:pPr>
            <a:r>
              <a:rPr lang="zh-TW" altLang="en-US" sz="2600" b="1" dirty="0"/>
              <a:t>核磁共振</a:t>
            </a:r>
            <a:r>
              <a:rPr lang="zh-TW" altLang="en-US" sz="2600" b="1" dirty="0" smtClean="0"/>
              <a:t>光譜分析</a:t>
            </a:r>
            <a:endParaRPr lang="en-US" altLang="zh-TW" sz="2600" b="1" dirty="0" smtClean="0"/>
          </a:p>
          <a:p>
            <a:pPr lvl="1" fontAlgn="auto">
              <a:spcAft>
                <a:spcPts val="0"/>
              </a:spcAft>
              <a:defRPr/>
            </a:pPr>
            <a:r>
              <a:rPr lang="zh-TW" altLang="en-US" sz="2600" b="1" dirty="0"/>
              <a:t>拉曼</a:t>
            </a:r>
            <a:r>
              <a:rPr lang="zh-TW" altLang="en-US" sz="2600" b="1" dirty="0" smtClean="0"/>
              <a:t>光譜分析</a:t>
            </a:r>
            <a:endParaRPr lang="en-US" altLang="zh-TW" sz="2600" b="1" dirty="0" smtClean="0"/>
          </a:p>
          <a:p>
            <a:pPr lvl="1" fontAlgn="auto">
              <a:spcAft>
                <a:spcPts val="0"/>
              </a:spcAft>
              <a:defRPr/>
            </a:pPr>
            <a:r>
              <a:rPr lang="zh-TW" altLang="en-US" sz="2600" b="1" dirty="0" smtClean="0"/>
              <a:t>食用油</a:t>
            </a:r>
            <a:r>
              <a:rPr lang="zh-TW" altLang="en-US" sz="2600" b="1" dirty="0"/>
              <a:t>三酸甘油酯組成</a:t>
            </a:r>
            <a:r>
              <a:rPr lang="zh-TW" altLang="en-US" sz="2600" b="1" dirty="0" smtClean="0"/>
              <a:t>分析</a:t>
            </a:r>
            <a:endParaRPr lang="en-US" altLang="zh-TW" sz="2600" b="1" dirty="0" smtClean="0"/>
          </a:p>
          <a:p>
            <a:pPr lvl="1" fontAlgn="auto">
              <a:spcAft>
                <a:spcPts val="0"/>
              </a:spcAft>
              <a:defRPr/>
            </a:pPr>
            <a:r>
              <a:rPr lang="zh-TW" altLang="en-US" sz="2600" b="1" dirty="0" smtClean="0">
                <a:solidFill>
                  <a:srgbClr val="0000FF"/>
                </a:solidFill>
              </a:rPr>
              <a:t>食用</a:t>
            </a:r>
            <a:r>
              <a:rPr lang="zh-TW" altLang="en-US" sz="2600" b="1" dirty="0">
                <a:solidFill>
                  <a:srgbClr val="0000FF"/>
                </a:solidFill>
              </a:rPr>
              <a:t>油脂脂肪酸組成分析</a:t>
            </a:r>
            <a:endParaRPr lang="en-US" altLang="zh-TW" sz="2600" b="1" dirty="0">
              <a:solidFill>
                <a:srgbClr val="0000FF"/>
              </a:solidFill>
            </a:endParaRPr>
          </a:p>
          <a:p>
            <a:pPr lvl="1" fontAlgn="auto">
              <a:spcAft>
                <a:spcPts val="0"/>
              </a:spcAft>
              <a:defRPr/>
            </a:pPr>
            <a:endParaRPr lang="en-US" altLang="zh-TW" sz="2400" b="1" dirty="0" smtClean="0"/>
          </a:p>
          <a:p>
            <a:pPr fontAlgn="auto">
              <a:spcAft>
                <a:spcPts val="0"/>
              </a:spcAft>
              <a:defRPr/>
            </a:pPr>
            <a:r>
              <a:rPr lang="zh-TW" altLang="en-US" dirty="0" smtClean="0"/>
              <a:t>結果必需搭配</a:t>
            </a:r>
            <a:r>
              <a:rPr lang="zh-TW" altLang="en-US" dirty="0" smtClean="0">
                <a:solidFill>
                  <a:srgbClr val="0000FF"/>
                </a:solidFill>
              </a:rPr>
              <a:t>資料庫比對</a:t>
            </a:r>
            <a:endParaRPr lang="en-US" altLang="zh-TW" dirty="0" smtClean="0">
              <a:solidFill>
                <a:srgbClr val="0000FF"/>
              </a:solidFill>
            </a:endParaRPr>
          </a:p>
          <a:p>
            <a:pPr lvl="1" fontAlgn="auto">
              <a:spcAft>
                <a:spcPts val="0"/>
              </a:spcAft>
              <a:defRPr/>
            </a:pPr>
            <a:endParaRPr lang="zh-TW" altLang="en-US" sz="2400" b="1" dirty="0"/>
          </a:p>
        </p:txBody>
      </p:sp>
      <p:sp>
        <p:nvSpPr>
          <p:cNvPr id="60419" name="文字方塊 5"/>
          <p:cNvSpPr txBox="1">
            <a:spLocks noChangeArrowheads="1"/>
          </p:cNvSpPr>
          <p:nvPr/>
        </p:nvSpPr>
        <p:spPr bwMode="auto">
          <a:xfrm>
            <a:off x="5508625" y="2460625"/>
            <a:ext cx="3167063" cy="3416300"/>
          </a:xfrm>
          <a:prstGeom prst="rect">
            <a:avLst/>
          </a:prstGeom>
          <a:solidFill>
            <a:srgbClr val="FFFF00"/>
          </a:solidFill>
          <a:ln w="19050">
            <a:solidFill>
              <a:schemeClr val="tx1"/>
            </a:solidFill>
            <a:miter lim="800000"/>
            <a:headEnd/>
            <a:tailEnd/>
          </a:ln>
        </p:spPr>
        <p:txBody>
          <a:bodyPr>
            <a:spAutoFit/>
          </a:bodyPr>
          <a:lstStyle/>
          <a:p>
            <a:r>
              <a:rPr kumimoji="0" lang="zh-TW" altLang="en-US" sz="2400" b="1">
                <a:solidFill>
                  <a:srgbClr val="0000FF"/>
                </a:solidFill>
                <a:latin typeface="Constantia" pitchFamily="18" charset="0"/>
                <a:ea typeface="標楷體" pitchFamily="65" charset="-120"/>
              </a:rPr>
              <a:t>共同面臨之問題：</a:t>
            </a:r>
            <a:endParaRPr kumimoji="0" lang="en-US" altLang="zh-TW" sz="2400" b="1">
              <a:solidFill>
                <a:srgbClr val="0000FF"/>
              </a:solidFill>
              <a:latin typeface="Constantia" pitchFamily="18" charset="0"/>
              <a:ea typeface="標楷體" pitchFamily="65" charset="-120"/>
            </a:endParaRPr>
          </a:p>
          <a:p>
            <a:r>
              <a:rPr kumimoji="0" lang="zh-TW" altLang="en-US" sz="2400" b="1">
                <a:solidFill>
                  <a:srgbClr val="0000FF"/>
                </a:solidFill>
                <a:latin typeface="Constantia" pitchFamily="18" charset="0"/>
                <a:ea typeface="標楷體" pitchFamily="65" charset="-120"/>
              </a:rPr>
              <a:t>因脂肪酸百分組成會因</a:t>
            </a:r>
            <a:r>
              <a:rPr kumimoji="0" lang="zh-TW" altLang="en-US" sz="2400" b="1">
                <a:solidFill>
                  <a:srgbClr val="00B0F0"/>
                </a:solidFill>
                <a:latin typeface="Constantia" pitchFamily="18" charset="0"/>
                <a:ea typeface="標楷體" pitchFamily="65" charset="-120"/>
              </a:rPr>
              <a:t>植物品種、產地、季節、萃油方式及加工過程</a:t>
            </a:r>
            <a:r>
              <a:rPr kumimoji="0" lang="zh-TW" altLang="en-US" sz="2400" b="1">
                <a:solidFill>
                  <a:srgbClr val="0000FF"/>
                </a:solidFill>
                <a:latin typeface="Constantia" pitchFamily="18" charset="0"/>
                <a:ea typeface="標楷體" pitchFamily="65" charset="-120"/>
              </a:rPr>
              <a:t>而不同，故資料庫比對所得結果仍需</a:t>
            </a:r>
            <a:r>
              <a:rPr kumimoji="0" lang="zh-TW" altLang="en-US" sz="2400" b="1">
                <a:solidFill>
                  <a:srgbClr val="FF0000"/>
                </a:solidFill>
                <a:latin typeface="Constantia" pitchFamily="18" charset="0"/>
                <a:ea typeface="標楷體" pitchFamily="65" charset="-120"/>
              </a:rPr>
              <a:t>輔以工廠稽查及產品配方</a:t>
            </a:r>
            <a:r>
              <a:rPr kumimoji="0" lang="zh-TW" altLang="en-US" sz="2400" b="1">
                <a:solidFill>
                  <a:srgbClr val="0000FF"/>
                </a:solidFill>
                <a:latin typeface="Constantia" pitchFamily="18" charset="0"/>
                <a:ea typeface="標楷體" pitchFamily="65" charset="-120"/>
              </a:rPr>
              <a:t>等進行確認及最終判定。</a:t>
            </a:r>
          </a:p>
        </p:txBody>
      </p:sp>
      <p:sp>
        <p:nvSpPr>
          <p:cNvPr id="4" name="投影片編號版面配置區 3"/>
          <p:cNvSpPr>
            <a:spLocks noGrp="1"/>
          </p:cNvSpPr>
          <p:nvPr>
            <p:ph type="sldNum" sz="quarter" idx="12"/>
          </p:nvPr>
        </p:nvSpPr>
        <p:spPr/>
        <p:txBody>
          <a:bodyPr/>
          <a:lstStyle/>
          <a:p>
            <a:pPr>
              <a:defRPr/>
            </a:pPr>
            <a:fld id="{B2191E24-8C02-498B-94D9-CD3F1405947E}" type="slidenum">
              <a:rPr lang="zh-TW" altLang="en-US"/>
              <a:pPr>
                <a:defRPr/>
              </a:pPr>
              <a:t>46</a:t>
            </a:fld>
            <a:endParaRPr lang="zh-TW" alt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標題 1"/>
          <p:cNvSpPr>
            <a:spLocks noGrp="1"/>
          </p:cNvSpPr>
          <p:nvPr>
            <p:ph type="title"/>
          </p:nvPr>
        </p:nvSpPr>
        <p:spPr>
          <a:xfrm>
            <a:off x="107950" y="-100013"/>
            <a:ext cx="8578850" cy="1143001"/>
          </a:xfrm>
        </p:spPr>
        <p:txBody>
          <a:bodyPr/>
          <a:lstStyle/>
          <a:p>
            <a:r>
              <a:rPr lang="zh-TW" altLang="en-US" smtClean="0"/>
              <a:t>目前執行情形</a:t>
            </a:r>
          </a:p>
        </p:txBody>
      </p:sp>
      <p:sp>
        <p:nvSpPr>
          <p:cNvPr id="61442" name="內容版面配置區 2"/>
          <p:cNvSpPr>
            <a:spLocks noGrp="1"/>
          </p:cNvSpPr>
          <p:nvPr>
            <p:ph idx="1"/>
          </p:nvPr>
        </p:nvSpPr>
        <p:spPr>
          <a:xfrm>
            <a:off x="457200" y="1268413"/>
            <a:ext cx="8229600" cy="3889375"/>
          </a:xfrm>
        </p:spPr>
        <p:txBody>
          <a:bodyPr/>
          <a:lstStyle/>
          <a:p>
            <a:r>
              <a:rPr lang="zh-TW" altLang="en-US" sz="2800" smtClean="0"/>
              <a:t>方法依據食藥署</a:t>
            </a:r>
            <a:r>
              <a:rPr lang="en-US" altLang="zh-TW" sz="2800" smtClean="0"/>
              <a:t>102</a:t>
            </a:r>
            <a:r>
              <a:rPr lang="zh-TW" altLang="en-US" sz="2800" smtClean="0"/>
              <a:t>年</a:t>
            </a:r>
            <a:r>
              <a:rPr lang="en-US" altLang="zh-TW" sz="2800" smtClean="0"/>
              <a:t>10</a:t>
            </a:r>
            <a:r>
              <a:rPr lang="zh-TW" altLang="en-US" sz="2800" smtClean="0"/>
              <a:t>月</a:t>
            </a:r>
            <a:r>
              <a:rPr lang="en-US" altLang="zh-TW" sz="2800" smtClean="0"/>
              <a:t>11</a:t>
            </a:r>
            <a:r>
              <a:rPr lang="zh-TW" altLang="en-US" sz="2800" smtClean="0"/>
              <a:t>日第</a:t>
            </a:r>
            <a:r>
              <a:rPr lang="en-US" altLang="zh-TW" sz="2800" smtClean="0"/>
              <a:t>2</a:t>
            </a:r>
            <a:r>
              <a:rPr lang="zh-TW" altLang="en-US" sz="2800" smtClean="0"/>
              <a:t>次預告訂定之「</a:t>
            </a:r>
            <a:r>
              <a:rPr lang="zh-TW" altLang="en-US" sz="2800" smtClean="0">
                <a:solidFill>
                  <a:srgbClr val="0000FF"/>
                </a:solidFill>
              </a:rPr>
              <a:t>食品中脂肪酸之檢驗方法</a:t>
            </a:r>
            <a:r>
              <a:rPr lang="zh-TW" altLang="en-US" sz="2800" smtClean="0"/>
              <a:t>」</a:t>
            </a:r>
            <a:endParaRPr lang="en-US" altLang="zh-TW" sz="2800" smtClean="0"/>
          </a:p>
          <a:p>
            <a:r>
              <a:rPr lang="zh-TW" altLang="en-US" sz="2800" smtClean="0"/>
              <a:t>該方法係將油脂皂化及甲基酯化後，以氣相層析儀</a:t>
            </a:r>
            <a:r>
              <a:rPr lang="en-US" altLang="zh-TW" sz="2800" smtClean="0"/>
              <a:t>(GC)</a:t>
            </a:r>
            <a:r>
              <a:rPr lang="zh-TW" altLang="en-US" sz="2800" smtClean="0"/>
              <a:t>進行脂肪酸之分析。</a:t>
            </a:r>
          </a:p>
        </p:txBody>
      </p:sp>
      <p:pic>
        <p:nvPicPr>
          <p:cNvPr id="61443" name="Picture 3"/>
          <p:cNvPicPr>
            <a:picLocks noChangeAspect="1" noChangeArrowheads="1"/>
          </p:cNvPicPr>
          <p:nvPr/>
        </p:nvPicPr>
        <p:blipFill>
          <a:blip r:embed="rId2"/>
          <a:srcRect/>
          <a:stretch>
            <a:fillRect/>
          </a:stretch>
        </p:blipFill>
        <p:spPr bwMode="auto">
          <a:xfrm>
            <a:off x="403225" y="3443288"/>
            <a:ext cx="8337550" cy="3009900"/>
          </a:xfrm>
          <a:prstGeom prst="rect">
            <a:avLst/>
          </a:prstGeom>
          <a:noFill/>
          <a:ln w="9525">
            <a:noFill/>
            <a:miter lim="800000"/>
            <a:headEnd/>
            <a:tailEnd/>
          </a:ln>
        </p:spPr>
      </p:pic>
      <p:sp>
        <p:nvSpPr>
          <p:cNvPr id="61444" name="標題 1"/>
          <p:cNvSpPr txBox="1">
            <a:spLocks/>
          </p:cNvSpPr>
          <p:nvPr/>
        </p:nvSpPr>
        <p:spPr bwMode="auto">
          <a:xfrm>
            <a:off x="514350" y="2924175"/>
            <a:ext cx="8229600" cy="865188"/>
          </a:xfrm>
          <a:prstGeom prst="rect">
            <a:avLst/>
          </a:prstGeom>
          <a:noFill/>
          <a:ln w="9525">
            <a:noFill/>
            <a:miter lim="800000"/>
            <a:headEnd/>
            <a:tailEnd/>
          </a:ln>
        </p:spPr>
        <p:txBody>
          <a:bodyPr anchor="ctr"/>
          <a:lstStyle/>
          <a:p>
            <a:pPr algn="ctr"/>
            <a:r>
              <a:rPr kumimoji="0" lang="zh-TW" altLang="en-US" sz="2400" b="1">
                <a:solidFill>
                  <a:srgbClr val="0000FF"/>
                </a:solidFill>
                <a:latin typeface="Constantia" pitchFamily="18" charset="0"/>
                <a:ea typeface="標楷體" pitchFamily="65" charset="-120"/>
              </a:rPr>
              <a:t>脂肪酸甲基酯</a:t>
            </a:r>
            <a:r>
              <a:rPr kumimoji="0" lang="en-US" altLang="zh-TW" sz="2400" b="1">
                <a:solidFill>
                  <a:srgbClr val="0000FF"/>
                </a:solidFill>
                <a:latin typeface="Constantia" pitchFamily="18" charset="0"/>
                <a:ea typeface="標楷體" pitchFamily="65" charset="-120"/>
              </a:rPr>
              <a:t>GC</a:t>
            </a:r>
            <a:r>
              <a:rPr kumimoji="0" lang="zh-TW" altLang="en-US" sz="2400" b="1">
                <a:solidFill>
                  <a:srgbClr val="0000FF"/>
                </a:solidFill>
                <a:latin typeface="Constantia" pitchFamily="18" charset="0"/>
                <a:ea typeface="標楷體" pitchFamily="65" charset="-120"/>
              </a:rPr>
              <a:t>圖譜</a:t>
            </a:r>
          </a:p>
        </p:txBody>
      </p:sp>
      <p:sp>
        <p:nvSpPr>
          <p:cNvPr id="4" name="投影片編號版面配置區 3"/>
          <p:cNvSpPr>
            <a:spLocks noGrp="1"/>
          </p:cNvSpPr>
          <p:nvPr>
            <p:ph type="sldNum" sz="quarter" idx="12"/>
          </p:nvPr>
        </p:nvSpPr>
        <p:spPr/>
        <p:txBody>
          <a:bodyPr/>
          <a:lstStyle/>
          <a:p>
            <a:pPr>
              <a:defRPr/>
            </a:pPr>
            <a:fld id="{B442159D-2E67-4EB1-8106-AC965F33C629}" type="slidenum">
              <a:rPr lang="zh-TW" altLang="en-US"/>
              <a:pPr>
                <a:defRPr/>
              </a:pPr>
              <a:t>47</a:t>
            </a:fld>
            <a:endParaRPr lang="zh-TW" alt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標題 1"/>
          <p:cNvSpPr>
            <a:spLocks noGrp="1"/>
          </p:cNvSpPr>
          <p:nvPr>
            <p:ph type="title"/>
          </p:nvPr>
        </p:nvSpPr>
        <p:spPr>
          <a:xfrm>
            <a:off x="539750" y="0"/>
            <a:ext cx="8229600" cy="1143000"/>
          </a:xfrm>
        </p:spPr>
        <p:txBody>
          <a:bodyPr/>
          <a:lstStyle/>
          <a:p>
            <a:r>
              <a:rPr lang="zh-TW" altLang="en-US" smtClean="0"/>
              <a:t>五大脂肪酸百分組成資料庫比對</a:t>
            </a:r>
          </a:p>
        </p:txBody>
      </p:sp>
      <p:sp>
        <p:nvSpPr>
          <p:cNvPr id="62466" name="內容版面配置區 2"/>
          <p:cNvSpPr>
            <a:spLocks noGrp="1"/>
          </p:cNvSpPr>
          <p:nvPr>
            <p:ph idx="1"/>
          </p:nvPr>
        </p:nvSpPr>
        <p:spPr>
          <a:xfrm>
            <a:off x="468313" y="1196975"/>
            <a:ext cx="8280400" cy="4525963"/>
          </a:xfrm>
        </p:spPr>
        <p:txBody>
          <a:bodyPr/>
          <a:lstStyle/>
          <a:p>
            <a:r>
              <a:rPr lang="zh-TW" altLang="zh-TW" smtClean="0"/>
              <a:t>台灣地區食品營養成分資料庫</a:t>
            </a:r>
            <a:endParaRPr lang="en-US" altLang="zh-TW" smtClean="0"/>
          </a:p>
          <a:p>
            <a:r>
              <a:rPr lang="zh-TW" altLang="zh-TW" smtClean="0"/>
              <a:t>中華民國國家標準</a:t>
            </a:r>
            <a:endParaRPr lang="en-US" altLang="zh-TW" smtClean="0"/>
          </a:p>
          <a:p>
            <a:r>
              <a:rPr lang="zh-TW" altLang="zh-TW" smtClean="0"/>
              <a:t> </a:t>
            </a:r>
            <a:r>
              <a:rPr lang="en-US" altLang="zh-TW" smtClean="0"/>
              <a:t>USDA National Nutrient</a:t>
            </a:r>
            <a:r>
              <a:rPr lang="zh-TW" altLang="zh-TW" smtClean="0"/>
              <a:t>資料庫</a:t>
            </a:r>
            <a:endParaRPr lang="en-US" altLang="zh-TW" smtClean="0"/>
          </a:p>
          <a:p>
            <a:r>
              <a:rPr lang="en-US" altLang="zh-TW" smtClean="0"/>
              <a:t>Danish National Food Institute</a:t>
            </a:r>
            <a:r>
              <a:rPr lang="zh-TW" altLang="zh-TW" smtClean="0"/>
              <a:t>資料庫</a:t>
            </a:r>
            <a:endParaRPr lang="en-US" altLang="zh-TW" smtClean="0"/>
          </a:p>
          <a:p>
            <a:r>
              <a:rPr lang="en-US" altLang="zh-TW" smtClean="0"/>
              <a:t> Chempro</a:t>
            </a:r>
            <a:r>
              <a:rPr lang="zh-TW" altLang="zh-TW" smtClean="0"/>
              <a:t>資料庫</a:t>
            </a:r>
            <a:endParaRPr lang="en-US" altLang="zh-TW" u="sng" smtClean="0"/>
          </a:p>
        </p:txBody>
      </p:sp>
      <p:sp>
        <p:nvSpPr>
          <p:cNvPr id="5" name="投影片編號版面配置區 4"/>
          <p:cNvSpPr>
            <a:spLocks noGrp="1"/>
          </p:cNvSpPr>
          <p:nvPr>
            <p:ph type="sldNum" sz="quarter" idx="12"/>
          </p:nvPr>
        </p:nvSpPr>
        <p:spPr/>
        <p:txBody>
          <a:bodyPr/>
          <a:lstStyle/>
          <a:p>
            <a:pPr>
              <a:defRPr/>
            </a:pPr>
            <a:fld id="{F2148BD0-E76A-4F66-919F-378853C9B64D}" type="slidenum">
              <a:rPr lang="zh-TW" altLang="en-US"/>
              <a:pPr>
                <a:defRPr/>
              </a:pPr>
              <a:t>48</a:t>
            </a:fld>
            <a:endParaRPr lang="zh-TW" alt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標題 1"/>
          <p:cNvSpPr>
            <a:spLocks noGrp="1"/>
          </p:cNvSpPr>
          <p:nvPr>
            <p:ph type="title"/>
          </p:nvPr>
        </p:nvSpPr>
        <p:spPr>
          <a:xfrm>
            <a:off x="971550" y="44450"/>
            <a:ext cx="7715250" cy="1439863"/>
          </a:xfrm>
        </p:spPr>
        <p:txBody>
          <a:bodyPr/>
          <a:lstStyle/>
          <a:p>
            <a:r>
              <a:rPr lang="zh-TW" altLang="en-US" sz="3200" smtClean="0"/>
              <a:t>主成分分析</a:t>
            </a:r>
            <a:r>
              <a:rPr lang="en-US" altLang="zh-TW" sz="3200" smtClean="0"/>
              <a:t/>
            </a:r>
            <a:br>
              <a:rPr lang="en-US" altLang="zh-TW" sz="3200" smtClean="0"/>
            </a:br>
            <a:r>
              <a:rPr lang="en-US" altLang="zh-TW" sz="3200" smtClean="0"/>
              <a:t>(Principal Component Analysis, PCA)</a:t>
            </a:r>
            <a:endParaRPr lang="zh-TW" altLang="en-US" sz="3200" smtClean="0"/>
          </a:p>
        </p:txBody>
      </p:sp>
      <p:pic>
        <p:nvPicPr>
          <p:cNvPr id="63490" name="Picture 2"/>
          <p:cNvPicPr>
            <a:picLocks noChangeAspect="1" noChangeArrowheads="1"/>
          </p:cNvPicPr>
          <p:nvPr/>
        </p:nvPicPr>
        <p:blipFill>
          <a:blip r:embed="rId2"/>
          <a:srcRect l="9048" t="15285" r="667" b="5809"/>
          <a:stretch>
            <a:fillRect/>
          </a:stretch>
        </p:blipFill>
        <p:spPr bwMode="auto">
          <a:xfrm>
            <a:off x="784225" y="1300163"/>
            <a:ext cx="7575550" cy="5297487"/>
          </a:xfrm>
          <a:prstGeom prst="rect">
            <a:avLst/>
          </a:prstGeom>
          <a:noFill/>
          <a:ln w="9525">
            <a:noFill/>
            <a:miter lim="800000"/>
            <a:headEnd/>
            <a:tailEnd/>
          </a:ln>
        </p:spPr>
      </p:pic>
      <p:sp>
        <p:nvSpPr>
          <p:cNvPr id="3" name="文字方塊 2"/>
          <p:cNvSpPr txBox="1"/>
          <p:nvPr/>
        </p:nvSpPr>
        <p:spPr>
          <a:xfrm>
            <a:off x="5148263" y="3284538"/>
            <a:ext cx="3311525" cy="831850"/>
          </a:xfrm>
          <a:prstGeom prst="rect">
            <a:avLst/>
          </a:prstGeom>
          <a:solidFill>
            <a:schemeClr val="accent5">
              <a:lumMod val="40000"/>
              <a:lumOff val="60000"/>
            </a:schemeClr>
          </a:solidFill>
          <a:ln>
            <a:solidFill>
              <a:srgbClr val="0070C0"/>
            </a:solidFill>
          </a:ln>
        </p:spPr>
        <p:txBody>
          <a:bodyPr>
            <a:spAutoFit/>
          </a:bodyPr>
          <a:lstStyle/>
          <a:p>
            <a:pPr fontAlgn="auto">
              <a:spcBef>
                <a:spcPts val="0"/>
              </a:spcBef>
              <a:spcAft>
                <a:spcPts val="0"/>
              </a:spcAft>
              <a:defRPr/>
            </a:pPr>
            <a:r>
              <a:rPr kumimoji="0" lang="zh-TW" altLang="en-US" sz="2400" b="1" dirty="0">
                <a:latin typeface="+mn-lt"/>
                <a:ea typeface="+mn-ea"/>
              </a:rPr>
              <a:t>檢驗結果</a:t>
            </a:r>
            <a:r>
              <a:rPr kumimoji="0" lang="zh-TW" altLang="en-US" sz="2400" b="1" dirty="0">
                <a:latin typeface="+mn-lt"/>
                <a:ea typeface="+mn-ea"/>
              </a:rPr>
              <a:t>除與資料庫</a:t>
            </a:r>
            <a:r>
              <a:rPr kumimoji="0" lang="zh-TW" altLang="en-US" sz="2400" b="1" dirty="0">
                <a:latin typeface="+mn-lt"/>
                <a:ea typeface="+mn-ea"/>
              </a:rPr>
              <a:t>比對，並佐以</a:t>
            </a:r>
            <a:r>
              <a:rPr kumimoji="0" lang="en-US" altLang="zh-TW" sz="2400" b="1" dirty="0">
                <a:latin typeface="+mn-lt"/>
                <a:ea typeface="+mn-ea"/>
              </a:rPr>
              <a:t>PCA</a:t>
            </a:r>
            <a:r>
              <a:rPr kumimoji="0" lang="zh-TW" altLang="en-US" sz="2400" b="1" dirty="0">
                <a:latin typeface="+mn-lt"/>
                <a:ea typeface="+mn-ea"/>
              </a:rPr>
              <a:t>研判</a:t>
            </a:r>
            <a:endParaRPr kumimoji="0" lang="zh-TW" altLang="en-US" sz="2400" b="1" dirty="0">
              <a:latin typeface="+mn-lt"/>
              <a:ea typeface="+mn-ea"/>
            </a:endParaRPr>
          </a:p>
        </p:txBody>
      </p:sp>
      <p:sp>
        <p:nvSpPr>
          <p:cNvPr id="5" name="投影片編號版面配置區 4"/>
          <p:cNvSpPr>
            <a:spLocks noGrp="1"/>
          </p:cNvSpPr>
          <p:nvPr>
            <p:ph type="sldNum" sz="quarter" idx="12"/>
          </p:nvPr>
        </p:nvSpPr>
        <p:spPr/>
        <p:txBody>
          <a:bodyPr/>
          <a:lstStyle/>
          <a:p>
            <a:pPr>
              <a:defRPr/>
            </a:pPr>
            <a:fld id="{2964345B-5124-4D67-8B62-B46A212522BB}" type="slidenum">
              <a:rPr lang="zh-TW" altLang="en-US"/>
              <a:pPr>
                <a:defRPr/>
              </a:pPr>
              <a:t>49</a:t>
            </a:fld>
            <a:endParaRPr lang="zh-TW" alt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標題 1"/>
          <p:cNvSpPr>
            <a:spLocks noGrp="1"/>
          </p:cNvSpPr>
          <p:nvPr>
            <p:ph type="title"/>
          </p:nvPr>
        </p:nvSpPr>
        <p:spPr>
          <a:xfrm>
            <a:off x="1116013" y="274638"/>
            <a:ext cx="7354887" cy="1143000"/>
          </a:xfrm>
        </p:spPr>
        <p:txBody>
          <a:bodyPr/>
          <a:lstStyle/>
          <a:p>
            <a:r>
              <a:rPr lang="zh-TW" altLang="en-US" smtClean="0"/>
              <a:t>未來工作重點</a:t>
            </a:r>
          </a:p>
        </p:txBody>
      </p:sp>
      <p:sp>
        <p:nvSpPr>
          <p:cNvPr id="3" name="內容版面配置區 2"/>
          <p:cNvSpPr>
            <a:spLocks noGrp="1"/>
          </p:cNvSpPr>
          <p:nvPr>
            <p:ph idx="1"/>
          </p:nvPr>
        </p:nvSpPr>
        <p:spPr>
          <a:xfrm>
            <a:off x="323850" y="1196975"/>
            <a:ext cx="8351838" cy="4708525"/>
          </a:xfrm>
        </p:spPr>
        <p:txBody>
          <a:bodyPr rtlCol="0">
            <a:normAutofit fontScale="92500"/>
          </a:bodyPr>
          <a:lstStyle/>
          <a:p>
            <a:pPr fontAlgn="auto">
              <a:spcAft>
                <a:spcPts val="0"/>
              </a:spcAft>
              <a:defRPr/>
            </a:pPr>
            <a:r>
              <a:rPr lang="zh-TW" altLang="en-US" dirty="0"/>
              <a:t>檢驗為發掘不法食品的手段之一，但並非唯一</a:t>
            </a:r>
          </a:p>
          <a:p>
            <a:pPr lvl="1" fontAlgn="auto">
              <a:spcAft>
                <a:spcPts val="0"/>
              </a:spcAft>
              <a:defRPr/>
            </a:pPr>
            <a:r>
              <a:rPr lang="zh-TW" altLang="en-US" b="1" dirty="0" smtClean="0"/>
              <a:t>脂肪檢驗結果之判定，其困難</a:t>
            </a:r>
            <a:r>
              <a:rPr lang="zh-TW" altLang="en-US" b="1" dirty="0"/>
              <a:t>在於原料</a:t>
            </a:r>
            <a:r>
              <a:rPr lang="zh-TW" altLang="en-US" b="1" dirty="0" smtClean="0"/>
              <a:t>本身因</a:t>
            </a:r>
            <a:r>
              <a:rPr lang="zh-TW" altLang="en-US" b="1" dirty="0" smtClean="0">
                <a:solidFill>
                  <a:srgbClr val="0000FF"/>
                </a:solidFill>
              </a:rPr>
              <a:t>品種、產地、成熟度</a:t>
            </a:r>
            <a:r>
              <a:rPr lang="zh-TW" altLang="en-US" b="1" dirty="0" smtClean="0"/>
              <a:t>的不同即存在</a:t>
            </a:r>
            <a:r>
              <a:rPr lang="zh-TW" altLang="en-US" b="1" dirty="0" smtClean="0">
                <a:solidFill>
                  <a:srgbClr val="0000FF"/>
                </a:solidFill>
              </a:rPr>
              <a:t>天然的差異</a:t>
            </a:r>
            <a:r>
              <a:rPr lang="zh-TW" altLang="en-US" b="1" dirty="0" smtClean="0"/>
              <a:t>，增加油品脂肪酸資料庫建置</a:t>
            </a:r>
            <a:r>
              <a:rPr lang="zh-TW" altLang="en-US" b="1" dirty="0"/>
              <a:t>的難度，國際間各資料庫之脂肪酸組成部分差異很大，在</a:t>
            </a:r>
            <a:r>
              <a:rPr lang="zh-TW" altLang="en-US" b="1" dirty="0" smtClean="0"/>
              <a:t>比對判定上其困難性相對增加。</a:t>
            </a:r>
            <a:endParaRPr lang="en-US" altLang="zh-TW" b="1" dirty="0" smtClean="0"/>
          </a:p>
          <a:p>
            <a:pPr lvl="1" fontAlgn="auto">
              <a:spcAft>
                <a:spcPts val="0"/>
              </a:spcAft>
              <a:defRPr/>
            </a:pPr>
            <a:r>
              <a:rPr lang="zh-TW" altLang="en-US" b="1" dirty="0" smtClean="0"/>
              <a:t>檢驗所獲得的資訊，</a:t>
            </a:r>
            <a:r>
              <a:rPr lang="zh-TW" altLang="en-US" b="1" dirty="0"/>
              <a:t>倘</a:t>
            </a:r>
            <a:r>
              <a:rPr lang="zh-TW" altLang="en-US" b="1" dirty="0" smtClean="0"/>
              <a:t>能得到更</a:t>
            </a:r>
            <a:r>
              <a:rPr lang="zh-TW" altLang="en-US" b="1" dirty="0"/>
              <a:t>多的</a:t>
            </a:r>
            <a:r>
              <a:rPr lang="zh-TW" altLang="en-US" b="1" dirty="0">
                <a:solidFill>
                  <a:srgbClr val="0000FF"/>
                </a:solidFill>
              </a:rPr>
              <a:t>源頭稽查資訊</a:t>
            </a:r>
            <a:r>
              <a:rPr lang="zh-TW" altLang="en-US" b="1" dirty="0" smtClean="0"/>
              <a:t>，例如</a:t>
            </a:r>
            <a:r>
              <a:rPr lang="zh-TW" altLang="en-US" b="1" dirty="0"/>
              <a:t>可能摻偽之成分</a:t>
            </a:r>
            <a:r>
              <a:rPr lang="zh-TW" altLang="en-US" b="1" dirty="0" smtClean="0"/>
              <a:t>，有助於</a:t>
            </a:r>
            <a:r>
              <a:rPr lang="zh-TW" altLang="en-US" b="1" dirty="0"/>
              <a:t>有效打擊不法</a:t>
            </a:r>
            <a:r>
              <a:rPr lang="zh-TW" altLang="en-US" b="1" dirty="0" smtClean="0"/>
              <a:t>。</a:t>
            </a:r>
            <a:endParaRPr lang="en-US" altLang="zh-TW" b="1" dirty="0" smtClean="0"/>
          </a:p>
          <a:p>
            <a:pPr fontAlgn="auto">
              <a:spcAft>
                <a:spcPts val="0"/>
              </a:spcAft>
              <a:defRPr/>
            </a:pPr>
            <a:r>
              <a:rPr lang="zh-TW" altLang="en-US" dirty="0"/>
              <a:t>持續進行油品稽查，以早期發現不法。</a:t>
            </a:r>
          </a:p>
        </p:txBody>
      </p:sp>
      <p:sp>
        <p:nvSpPr>
          <p:cNvPr id="5" name="投影片編號版面配置區 4"/>
          <p:cNvSpPr>
            <a:spLocks noGrp="1"/>
          </p:cNvSpPr>
          <p:nvPr>
            <p:ph type="sldNum" sz="quarter" idx="12"/>
          </p:nvPr>
        </p:nvSpPr>
        <p:spPr/>
        <p:txBody>
          <a:bodyPr/>
          <a:lstStyle/>
          <a:p>
            <a:pPr>
              <a:defRPr/>
            </a:pPr>
            <a:fld id="{0062F870-EF1C-462F-9572-FF6B5F53E01F}" type="slidenum">
              <a:rPr lang="zh-TW" altLang="en-US"/>
              <a:pPr>
                <a:defRPr/>
              </a:pPr>
              <a:t>50</a:t>
            </a:fld>
            <a:endParaRPr lang="zh-TW" alt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標題 1"/>
          <p:cNvSpPr>
            <a:spLocks noGrp="1"/>
          </p:cNvSpPr>
          <p:nvPr>
            <p:ph type="ctrTitle"/>
          </p:nvPr>
        </p:nvSpPr>
        <p:spPr/>
        <p:txBody>
          <a:bodyPr/>
          <a:lstStyle/>
          <a:p>
            <a:r>
              <a:rPr lang="zh-TW" altLang="en-US" smtClean="0"/>
              <a:t>油品中棉籽酚檢驗方法</a:t>
            </a:r>
          </a:p>
        </p:txBody>
      </p:sp>
      <p:sp>
        <p:nvSpPr>
          <p:cNvPr id="3" name="副標題 2"/>
          <p:cNvSpPr>
            <a:spLocks noGrp="1"/>
          </p:cNvSpPr>
          <p:nvPr>
            <p:ph type="subTitle" idx="1"/>
          </p:nvPr>
        </p:nvSpPr>
        <p:spPr/>
        <p:txBody>
          <a:bodyPr rtlCol="0">
            <a:normAutofit/>
          </a:bodyPr>
          <a:lstStyle/>
          <a:p>
            <a:pPr fontAlgn="auto">
              <a:spcAft>
                <a:spcPts val="0"/>
              </a:spcAft>
              <a:defRPr/>
            </a:pPr>
            <a:endParaRPr lang="zh-TW" altLang="en-US"/>
          </a:p>
        </p:txBody>
      </p:sp>
      <p:sp>
        <p:nvSpPr>
          <p:cNvPr id="4" name="投影片編號版面配置區 3"/>
          <p:cNvSpPr>
            <a:spLocks noGrp="1"/>
          </p:cNvSpPr>
          <p:nvPr>
            <p:ph type="sldNum" sz="quarter" idx="12"/>
          </p:nvPr>
        </p:nvSpPr>
        <p:spPr/>
        <p:txBody>
          <a:bodyPr/>
          <a:lstStyle/>
          <a:p>
            <a:pPr>
              <a:defRPr/>
            </a:pPr>
            <a:fld id="{A836CE07-42A9-402C-813F-4A8FB538C992}" type="slidenum">
              <a:rPr lang="zh-TW" altLang="en-US"/>
              <a:pPr>
                <a:defRPr/>
              </a:pPr>
              <a:t>51</a:t>
            </a:fld>
            <a:endParaRPr lang="zh-TW" alt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AutoShape 4" descr="SANY0039"/>
          <p:cNvSpPr>
            <a:spLocks noChangeAspect="1" noChangeArrowheads="1"/>
          </p:cNvSpPr>
          <p:nvPr/>
        </p:nvSpPr>
        <p:spPr bwMode="auto">
          <a:xfrm>
            <a:off x="457200" y="685800"/>
            <a:ext cx="6675438" cy="4994275"/>
          </a:xfrm>
          <a:prstGeom prst="rect">
            <a:avLst/>
          </a:prstGeom>
          <a:noFill/>
          <a:ln w="9525">
            <a:noFill/>
            <a:miter lim="800000"/>
            <a:headEnd/>
            <a:tailEnd/>
          </a:ln>
        </p:spPr>
        <p:txBody>
          <a:bodyPr/>
          <a:lstStyle/>
          <a:p>
            <a:endParaRPr lang="zh-TW" altLang="en-US" sz="2400">
              <a:latin typeface="Times New Roman" pitchFamily="18" charset="0"/>
            </a:endParaRPr>
          </a:p>
        </p:txBody>
      </p:sp>
      <p:sp>
        <p:nvSpPr>
          <p:cNvPr id="67586" name="Rectangle 5"/>
          <p:cNvSpPr>
            <a:spLocks noChangeArrowheads="1"/>
          </p:cNvSpPr>
          <p:nvPr/>
        </p:nvSpPr>
        <p:spPr bwMode="auto">
          <a:xfrm>
            <a:off x="2743200" y="2222500"/>
            <a:ext cx="9144000" cy="0"/>
          </a:xfrm>
          <a:prstGeom prst="rect">
            <a:avLst/>
          </a:prstGeom>
          <a:noFill/>
          <a:ln w="9525">
            <a:noFill/>
            <a:miter lim="800000"/>
            <a:headEnd/>
            <a:tailEnd/>
          </a:ln>
        </p:spPr>
        <p:txBody>
          <a:bodyPr>
            <a:spAutoFit/>
          </a:bodyPr>
          <a:lstStyle/>
          <a:p>
            <a:endParaRPr lang="zh-TW" altLang="en-US" sz="2400">
              <a:latin typeface="Times New Roman" pitchFamily="18" charset="0"/>
            </a:endParaRPr>
          </a:p>
        </p:txBody>
      </p:sp>
      <p:sp>
        <p:nvSpPr>
          <p:cNvPr id="67587" name="Rectangle 21"/>
          <p:cNvSpPr>
            <a:spLocks noChangeArrowheads="1"/>
          </p:cNvSpPr>
          <p:nvPr/>
        </p:nvSpPr>
        <p:spPr bwMode="auto">
          <a:xfrm>
            <a:off x="457200" y="1125538"/>
            <a:ext cx="8147050" cy="5111750"/>
          </a:xfrm>
          <a:prstGeom prst="rect">
            <a:avLst/>
          </a:prstGeom>
          <a:noFill/>
          <a:ln w="9525">
            <a:noFill/>
            <a:miter lim="800000"/>
            <a:headEnd/>
            <a:tailEnd/>
          </a:ln>
        </p:spPr>
        <p:txBody>
          <a:bodyPr/>
          <a:lstStyle/>
          <a:p>
            <a:pPr marL="457200" indent="-457200">
              <a:spcBef>
                <a:spcPct val="20000"/>
              </a:spcBef>
              <a:buClr>
                <a:srgbClr val="0000CC"/>
              </a:buClr>
              <a:buFont typeface="Wingdings" pitchFamily="2" charset="2"/>
              <a:buChar char="n"/>
            </a:pPr>
            <a:r>
              <a:rPr kumimoji="0" lang="zh-TW" altLang="en-US" sz="2600" b="1">
                <a:latin typeface="Constantia" pitchFamily="18" charset="0"/>
                <a:ea typeface="標楷體" pitchFamily="65" charset="-120"/>
              </a:rPr>
              <a:t>依</a:t>
            </a:r>
            <a:r>
              <a:rPr kumimoji="0" lang="en-US" altLang="zh-TW" sz="2600" b="1">
                <a:latin typeface="Constantia" pitchFamily="18" charset="0"/>
                <a:ea typeface="標楷體" pitchFamily="65" charset="-120"/>
              </a:rPr>
              <a:t>CNS</a:t>
            </a:r>
            <a:r>
              <a:rPr kumimoji="0" lang="zh-TW" altLang="en-US" sz="2600" b="1">
                <a:latin typeface="Constantia" pitchFamily="18" charset="0"/>
                <a:ea typeface="標楷體" pitchFamily="65" charset="-120"/>
              </a:rPr>
              <a:t>食用棉籽油規範，粗原油需經過規定之加工步驟製成精製油。食用棉籽油經過精煉處理，可去除大部分的棉籽酚，其游離棉籽酚含量極低。 </a:t>
            </a:r>
          </a:p>
          <a:p>
            <a:pPr marL="457200" indent="-457200">
              <a:spcBef>
                <a:spcPct val="20000"/>
              </a:spcBef>
              <a:buClr>
                <a:srgbClr val="0000CC"/>
              </a:buClr>
              <a:buFont typeface="Wingdings" pitchFamily="2" charset="2"/>
              <a:buChar char="n"/>
            </a:pPr>
            <a:r>
              <a:rPr kumimoji="0" lang="zh-TW" altLang="en-US" sz="2600" b="1">
                <a:latin typeface="Constantia" pitchFamily="18" charset="0"/>
                <a:ea typeface="標楷體" pitchFamily="65" charset="-120"/>
              </a:rPr>
              <a:t>棉籽酚有結合態</a:t>
            </a:r>
            <a:r>
              <a:rPr kumimoji="0" lang="en-US" altLang="zh-TW" sz="2600" b="1">
                <a:latin typeface="Constantia" pitchFamily="18" charset="0"/>
                <a:ea typeface="標楷體" pitchFamily="65" charset="-120"/>
              </a:rPr>
              <a:t>(bound form)</a:t>
            </a:r>
            <a:r>
              <a:rPr kumimoji="0" lang="zh-TW" altLang="en-US" sz="2600" b="1">
                <a:latin typeface="Constantia" pitchFamily="18" charset="0"/>
                <a:ea typeface="標楷體" pitchFamily="65" charset="-120"/>
              </a:rPr>
              <a:t>及游離態</a:t>
            </a:r>
            <a:r>
              <a:rPr kumimoji="0" lang="en-US" altLang="zh-TW" sz="2600" b="1">
                <a:latin typeface="Constantia" pitchFamily="18" charset="0"/>
                <a:ea typeface="標楷體" pitchFamily="65" charset="-120"/>
              </a:rPr>
              <a:t>(free form)</a:t>
            </a:r>
            <a:r>
              <a:rPr kumimoji="0" lang="zh-TW" altLang="en-US" sz="2600" b="1">
                <a:latin typeface="Constantia" pitchFamily="18" charset="0"/>
                <a:ea typeface="標楷體" pitchFamily="65" charset="-120"/>
              </a:rPr>
              <a:t>二種型式。由於游離態具有毒性，包括歐盟及中國大陸分別訂定飼料及食用油之限量標準，皆針對游離棉籽酚</a:t>
            </a:r>
            <a:r>
              <a:rPr kumimoji="0" lang="en-US" altLang="zh-TW" sz="2600" b="1">
                <a:latin typeface="Constantia" pitchFamily="18" charset="0"/>
                <a:ea typeface="標楷體" pitchFamily="65" charset="-120"/>
              </a:rPr>
              <a:t>(free gossypol)</a:t>
            </a:r>
            <a:r>
              <a:rPr kumimoji="0" lang="zh-TW" altLang="en-US" sz="2600" b="1">
                <a:latin typeface="Constantia" pitchFamily="18" charset="0"/>
                <a:ea typeface="標楷體" pitchFamily="65" charset="-120"/>
              </a:rPr>
              <a:t>而訂定。中國大陸食用油中游離棉籽酚之限量為</a:t>
            </a:r>
            <a:r>
              <a:rPr kumimoji="0" lang="en-US" altLang="zh-TW" sz="2600" b="1">
                <a:latin typeface="Constantia" pitchFamily="18" charset="0"/>
                <a:ea typeface="標楷體" pitchFamily="65" charset="-120"/>
              </a:rPr>
              <a:t>200 ppm</a:t>
            </a:r>
            <a:r>
              <a:rPr kumimoji="0" lang="zh-TW" altLang="en-US" sz="2600" b="1">
                <a:latin typeface="Constantia" pitchFamily="18" charset="0"/>
                <a:ea typeface="標楷體" pitchFamily="65" charset="-120"/>
              </a:rPr>
              <a:t>。</a:t>
            </a:r>
          </a:p>
          <a:p>
            <a:pPr marL="457200" indent="-457200">
              <a:spcBef>
                <a:spcPct val="20000"/>
              </a:spcBef>
              <a:buClr>
                <a:srgbClr val="0000CC"/>
              </a:buClr>
              <a:buFont typeface="Wingdings" pitchFamily="2" charset="2"/>
              <a:buChar char="n"/>
            </a:pPr>
            <a:r>
              <a:rPr kumimoji="0" lang="zh-TW" altLang="en-US" sz="2600" b="1">
                <a:latin typeface="Constantia" pitchFamily="18" charset="0"/>
                <a:ea typeface="標楷體" pitchFamily="65" charset="-120"/>
              </a:rPr>
              <a:t>目前國際間關於游離棉籽酚之檢驗方法，多以有機溶劑萃取之後，以高效液相層析儀</a:t>
            </a:r>
            <a:r>
              <a:rPr kumimoji="0" lang="en-US" altLang="zh-TW" sz="2600" b="1">
                <a:latin typeface="Constantia" pitchFamily="18" charset="0"/>
                <a:ea typeface="標楷體" pitchFamily="65" charset="-120"/>
              </a:rPr>
              <a:t>(HPLC)</a:t>
            </a:r>
            <a:r>
              <a:rPr kumimoji="0" lang="zh-TW" altLang="en-US" sz="2600" b="1">
                <a:latin typeface="Constantia" pitchFamily="18" charset="0"/>
                <a:ea typeface="標楷體" pitchFamily="65" charset="-120"/>
              </a:rPr>
              <a:t>進行定量分析。</a:t>
            </a:r>
          </a:p>
        </p:txBody>
      </p:sp>
      <p:sp>
        <p:nvSpPr>
          <p:cNvPr id="3079" name="Text Box 2057"/>
          <p:cNvSpPr txBox="1">
            <a:spLocks noChangeArrowheads="1"/>
          </p:cNvSpPr>
          <p:nvPr/>
        </p:nvSpPr>
        <p:spPr bwMode="auto">
          <a:xfrm>
            <a:off x="3419475" y="307975"/>
            <a:ext cx="2441575" cy="769938"/>
          </a:xfrm>
          <a:prstGeom prst="rect">
            <a:avLst/>
          </a:prstGeom>
          <a:noFill/>
          <a:ln>
            <a:noFill/>
          </a:ln>
          <a:effectLst/>
          <a:extLst>
            <a:ext uri="{909E8E84-426E-40DD-AFC4-6F175D3DCCD1}"/>
            <a:ext uri="{91240B29-F687-4F45-9708-019B960494DF}"/>
            <a:ext uri="{AF507438-7753-43E0-B8FC-AC1667EBCBE1}"/>
          </a:extLst>
        </p:spPr>
        <p:txBody>
          <a:bodyPr wrap="none">
            <a:spAutoFit/>
          </a:bodyPr>
          <a:lstStyle>
            <a:lvl1pPr eaLnBrk="0" hangingPunct="0">
              <a:spcBef>
                <a:spcPct val="20000"/>
              </a:spcBef>
              <a:buChar char="•"/>
              <a:defRPr kumimoji="1" sz="3200">
                <a:solidFill>
                  <a:schemeClr val="tx1"/>
                </a:solidFill>
                <a:latin typeface="Times New Roman" pitchFamily="18" charset="0"/>
                <a:ea typeface="新細明體" charset="-120"/>
              </a:defRPr>
            </a:lvl1pPr>
            <a:lvl2pPr marL="742950" indent="-285750" eaLnBrk="0" hangingPunct="0">
              <a:spcBef>
                <a:spcPct val="20000"/>
              </a:spcBef>
              <a:buChar char="–"/>
              <a:defRPr kumimoji="1" sz="2800">
                <a:solidFill>
                  <a:schemeClr val="tx1"/>
                </a:solidFill>
                <a:latin typeface="Times New Roman" pitchFamily="18" charset="0"/>
                <a:ea typeface="新細明體" charset="-120"/>
              </a:defRPr>
            </a:lvl2pPr>
            <a:lvl3pPr marL="1143000" indent="-228600" eaLnBrk="0" hangingPunct="0">
              <a:spcBef>
                <a:spcPct val="20000"/>
              </a:spcBef>
              <a:buChar char="•"/>
              <a:defRPr kumimoji="1" sz="2400">
                <a:solidFill>
                  <a:schemeClr val="tx1"/>
                </a:solidFill>
                <a:latin typeface="Times New Roman" pitchFamily="18" charset="0"/>
                <a:ea typeface="新細明體" charset="-120"/>
              </a:defRPr>
            </a:lvl3pPr>
            <a:lvl4pPr marL="1600200" indent="-228600" eaLnBrk="0" hangingPunct="0">
              <a:spcBef>
                <a:spcPct val="20000"/>
              </a:spcBef>
              <a:buChar char="–"/>
              <a:defRPr kumimoji="1" sz="2000">
                <a:solidFill>
                  <a:schemeClr val="tx1"/>
                </a:solidFill>
                <a:latin typeface="Times New Roman" pitchFamily="18" charset="0"/>
                <a:ea typeface="新細明體" charset="-120"/>
              </a:defRPr>
            </a:lvl4pPr>
            <a:lvl5pPr marL="2057400" indent="-228600" eaLnBrk="0" hangingPunct="0">
              <a:spcBef>
                <a:spcPct val="20000"/>
              </a:spcBef>
              <a:buChar char="»"/>
              <a:defRPr kumimoji="1" sz="2000">
                <a:solidFill>
                  <a:schemeClr val="tx1"/>
                </a:solidFill>
                <a:latin typeface="Times New Roman" pitchFamily="18" charset="0"/>
                <a:ea typeface="新細明體"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9pPr>
          </a:lstStyle>
          <a:p>
            <a:pPr algn="ctr" eaLnBrk="1" fontAlgn="auto" hangingPunct="1">
              <a:spcBef>
                <a:spcPct val="0"/>
              </a:spcBef>
              <a:spcAft>
                <a:spcPts val="0"/>
              </a:spcAft>
              <a:buFontTx/>
              <a:buNone/>
              <a:defRPr/>
            </a:pPr>
            <a:r>
              <a:rPr lang="zh-TW" altLang="en-US" sz="4400" b="1" dirty="0">
                <a:solidFill>
                  <a:srgbClr val="0000CC"/>
                </a:solidFill>
                <a:latin typeface="+mj-lt"/>
                <a:ea typeface="+mj-ea"/>
                <a:cs typeface="+mj-cs"/>
              </a:rPr>
              <a:t>背景說明</a:t>
            </a:r>
          </a:p>
        </p:txBody>
      </p:sp>
      <p:sp>
        <p:nvSpPr>
          <p:cNvPr id="2" name="投影片編號版面配置區 1"/>
          <p:cNvSpPr>
            <a:spLocks noGrp="1"/>
          </p:cNvSpPr>
          <p:nvPr>
            <p:ph type="sldNum" sz="quarter" idx="12"/>
          </p:nvPr>
        </p:nvSpPr>
        <p:spPr/>
        <p:txBody>
          <a:bodyPr/>
          <a:lstStyle/>
          <a:p>
            <a:pPr>
              <a:defRPr/>
            </a:pPr>
            <a:fld id="{7ED1A94F-92C8-4C7A-A575-724E50576F9D}" type="slidenum">
              <a:rPr lang="zh-TW" altLang="en-US"/>
              <a:pPr>
                <a:defRPr/>
              </a:pPr>
              <a:t>52</a:t>
            </a:fld>
            <a:endParaRPr lang="zh-TW" alt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AutoShape 4" descr="SANY0039"/>
          <p:cNvSpPr>
            <a:spLocks noChangeAspect="1" noChangeArrowheads="1"/>
          </p:cNvSpPr>
          <p:nvPr/>
        </p:nvSpPr>
        <p:spPr bwMode="auto">
          <a:xfrm>
            <a:off x="457200" y="685800"/>
            <a:ext cx="6675438" cy="4994275"/>
          </a:xfrm>
          <a:prstGeom prst="rect">
            <a:avLst/>
          </a:prstGeom>
          <a:noFill/>
          <a:ln w="9525">
            <a:noFill/>
            <a:miter lim="800000"/>
            <a:headEnd/>
            <a:tailEnd/>
          </a:ln>
        </p:spPr>
        <p:txBody>
          <a:bodyPr/>
          <a:lstStyle/>
          <a:p>
            <a:endParaRPr lang="zh-TW" altLang="en-US" sz="2400">
              <a:latin typeface="Times New Roman" pitchFamily="18" charset="0"/>
            </a:endParaRPr>
          </a:p>
        </p:txBody>
      </p:sp>
      <p:sp>
        <p:nvSpPr>
          <p:cNvPr id="68610" name="Rectangle 5"/>
          <p:cNvSpPr>
            <a:spLocks noChangeArrowheads="1"/>
          </p:cNvSpPr>
          <p:nvPr/>
        </p:nvSpPr>
        <p:spPr bwMode="auto">
          <a:xfrm>
            <a:off x="2743200" y="2222500"/>
            <a:ext cx="9144000" cy="0"/>
          </a:xfrm>
          <a:prstGeom prst="rect">
            <a:avLst/>
          </a:prstGeom>
          <a:noFill/>
          <a:ln w="9525">
            <a:noFill/>
            <a:miter lim="800000"/>
            <a:headEnd/>
            <a:tailEnd/>
          </a:ln>
        </p:spPr>
        <p:txBody>
          <a:bodyPr>
            <a:spAutoFit/>
          </a:bodyPr>
          <a:lstStyle/>
          <a:p>
            <a:endParaRPr lang="zh-TW" altLang="en-US" sz="2400">
              <a:latin typeface="Times New Roman" pitchFamily="18" charset="0"/>
            </a:endParaRPr>
          </a:p>
        </p:txBody>
      </p:sp>
      <p:sp>
        <p:nvSpPr>
          <p:cNvPr id="4102" name="Text Box 2057"/>
          <p:cNvSpPr txBox="1">
            <a:spLocks noChangeArrowheads="1"/>
          </p:cNvSpPr>
          <p:nvPr/>
        </p:nvSpPr>
        <p:spPr bwMode="auto">
          <a:xfrm>
            <a:off x="1979613" y="354013"/>
            <a:ext cx="4752975" cy="769937"/>
          </a:xfrm>
          <a:prstGeom prst="rect">
            <a:avLst/>
          </a:prstGeom>
          <a:noFill/>
          <a:ln>
            <a:noFill/>
          </a:ln>
          <a:effectLst/>
          <a:extLst>
            <a:ext uri="{909E8E84-426E-40DD-AFC4-6F175D3DCCD1}"/>
            <a:ext uri="{91240B29-F687-4F45-9708-019B960494DF}"/>
            <a:ext uri="{AF507438-7753-43E0-B8FC-AC1667EBCBE1}"/>
          </a:extLst>
        </p:spPr>
        <p:txBody>
          <a:bodyPr>
            <a:spAutoFit/>
          </a:bodyPr>
          <a:lstStyle>
            <a:lvl1pPr eaLnBrk="0" hangingPunct="0">
              <a:spcBef>
                <a:spcPct val="20000"/>
              </a:spcBef>
              <a:buChar char="•"/>
              <a:defRPr kumimoji="1" sz="3200">
                <a:solidFill>
                  <a:schemeClr val="tx1"/>
                </a:solidFill>
                <a:latin typeface="Times New Roman" pitchFamily="18" charset="0"/>
                <a:ea typeface="新細明體" charset="-120"/>
              </a:defRPr>
            </a:lvl1pPr>
            <a:lvl2pPr marL="742950" indent="-285750" eaLnBrk="0" hangingPunct="0">
              <a:spcBef>
                <a:spcPct val="20000"/>
              </a:spcBef>
              <a:buChar char="–"/>
              <a:defRPr kumimoji="1" sz="2800">
                <a:solidFill>
                  <a:schemeClr val="tx1"/>
                </a:solidFill>
                <a:latin typeface="Times New Roman" pitchFamily="18" charset="0"/>
                <a:ea typeface="新細明體" charset="-120"/>
              </a:defRPr>
            </a:lvl2pPr>
            <a:lvl3pPr marL="1143000" indent="-228600" eaLnBrk="0" hangingPunct="0">
              <a:spcBef>
                <a:spcPct val="20000"/>
              </a:spcBef>
              <a:buChar char="•"/>
              <a:defRPr kumimoji="1" sz="2400">
                <a:solidFill>
                  <a:schemeClr val="tx1"/>
                </a:solidFill>
                <a:latin typeface="Times New Roman" pitchFamily="18" charset="0"/>
                <a:ea typeface="新細明體" charset="-120"/>
              </a:defRPr>
            </a:lvl3pPr>
            <a:lvl4pPr marL="1600200" indent="-228600" eaLnBrk="0" hangingPunct="0">
              <a:spcBef>
                <a:spcPct val="20000"/>
              </a:spcBef>
              <a:buChar char="–"/>
              <a:defRPr kumimoji="1" sz="2000">
                <a:solidFill>
                  <a:schemeClr val="tx1"/>
                </a:solidFill>
                <a:latin typeface="Times New Roman" pitchFamily="18" charset="0"/>
                <a:ea typeface="新細明體" charset="-120"/>
              </a:defRPr>
            </a:lvl4pPr>
            <a:lvl5pPr marL="2057400" indent="-228600" eaLnBrk="0" hangingPunct="0">
              <a:spcBef>
                <a:spcPct val="20000"/>
              </a:spcBef>
              <a:buChar char="»"/>
              <a:defRPr kumimoji="1" sz="2000">
                <a:solidFill>
                  <a:schemeClr val="tx1"/>
                </a:solidFill>
                <a:latin typeface="Times New Roman" pitchFamily="18" charset="0"/>
                <a:ea typeface="新細明體"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charset="-120"/>
              </a:defRPr>
            </a:lvl9pPr>
          </a:lstStyle>
          <a:p>
            <a:pPr algn="ctr" eaLnBrk="1" fontAlgn="auto" hangingPunct="1">
              <a:spcBef>
                <a:spcPct val="0"/>
              </a:spcBef>
              <a:spcAft>
                <a:spcPts val="0"/>
              </a:spcAft>
              <a:buFontTx/>
              <a:buNone/>
              <a:defRPr/>
            </a:pPr>
            <a:r>
              <a:rPr lang="zh-TW" altLang="en-US" sz="4400" b="1" dirty="0" smtClean="0">
                <a:solidFill>
                  <a:srgbClr val="0000CC"/>
                </a:solidFill>
                <a:latin typeface="+mj-lt"/>
                <a:ea typeface="+mj-ea"/>
                <a:cs typeface="+mj-cs"/>
              </a:rPr>
              <a:t>目前</a:t>
            </a:r>
            <a:r>
              <a:rPr lang="zh-TW" altLang="en-US" sz="4400" b="1" dirty="0">
                <a:solidFill>
                  <a:srgbClr val="0000CC"/>
                </a:solidFill>
                <a:latin typeface="+mj-lt"/>
                <a:ea typeface="+mj-ea"/>
                <a:cs typeface="+mj-cs"/>
              </a:rPr>
              <a:t>執行情形</a:t>
            </a:r>
          </a:p>
        </p:txBody>
      </p:sp>
      <p:sp>
        <p:nvSpPr>
          <p:cNvPr id="2" name="投影片編號版面配置區 1"/>
          <p:cNvSpPr>
            <a:spLocks noGrp="1"/>
          </p:cNvSpPr>
          <p:nvPr>
            <p:ph type="sldNum" sz="quarter" idx="12"/>
          </p:nvPr>
        </p:nvSpPr>
        <p:spPr/>
        <p:txBody>
          <a:bodyPr/>
          <a:lstStyle/>
          <a:p>
            <a:pPr>
              <a:defRPr/>
            </a:pPr>
            <a:fld id="{F371C935-DC67-40BA-AC5F-7421B9E6D1A5}" type="slidenum">
              <a:rPr lang="zh-TW" altLang="en-US"/>
              <a:pPr>
                <a:defRPr/>
              </a:pPr>
              <a:t>53</a:t>
            </a:fld>
            <a:endParaRPr lang="zh-TW" altLang="en-US"/>
          </a:p>
        </p:txBody>
      </p:sp>
      <p:sp>
        <p:nvSpPr>
          <p:cNvPr id="68613" name="Rectangle 21"/>
          <p:cNvSpPr>
            <a:spLocks noChangeArrowheads="1"/>
          </p:cNvSpPr>
          <p:nvPr/>
        </p:nvSpPr>
        <p:spPr bwMode="auto">
          <a:xfrm>
            <a:off x="539750" y="1484313"/>
            <a:ext cx="8208963" cy="4968875"/>
          </a:xfrm>
          <a:prstGeom prst="rect">
            <a:avLst/>
          </a:prstGeom>
          <a:noFill/>
          <a:ln w="9525">
            <a:noFill/>
            <a:miter lim="800000"/>
            <a:headEnd/>
            <a:tailEnd/>
          </a:ln>
        </p:spPr>
        <p:txBody>
          <a:bodyPr/>
          <a:lstStyle/>
          <a:p>
            <a:pPr marL="342900" indent="-342900" algn="just">
              <a:spcBef>
                <a:spcPct val="20000"/>
              </a:spcBef>
              <a:buClr>
                <a:srgbClr val="0000CC"/>
              </a:buClr>
              <a:buFont typeface="Wingdings" pitchFamily="2" charset="2"/>
              <a:buChar char="n"/>
            </a:pPr>
            <a:r>
              <a:rPr lang="zh-TW" altLang="en-US" sz="2400" b="1">
                <a:latin typeface="Times New Roman" pitchFamily="18" charset="0"/>
                <a:ea typeface="標楷體" pitchFamily="65" charset="-120"/>
                <a:cs typeface="Times New Roman" pitchFamily="18" charset="0"/>
              </a:rPr>
              <a:t>食藥署食用油中棉籽酚檢驗方法，係參考國際文獻資料並依照國際規範，方法通過確效試驗之評估後，才會據以進行檢體之分析。此</a:t>
            </a:r>
            <a:r>
              <a:rPr lang="en-US" altLang="zh-TW" sz="2400" b="1">
                <a:latin typeface="Times New Roman" pitchFamily="18" charset="0"/>
                <a:ea typeface="標楷體" pitchFamily="65" charset="-120"/>
                <a:cs typeface="Times New Roman" pitchFamily="18" charset="0"/>
              </a:rPr>
              <a:t>HPLC</a:t>
            </a:r>
            <a:r>
              <a:rPr lang="zh-TW" altLang="en-US" sz="2400" b="1">
                <a:latin typeface="Times New Roman" pitchFamily="18" charset="0"/>
                <a:ea typeface="標楷體" pitchFamily="65" charset="-120"/>
                <a:cs typeface="Times New Roman" pitchFamily="18" charset="0"/>
              </a:rPr>
              <a:t>檢驗方法之定量極限為</a:t>
            </a:r>
            <a:r>
              <a:rPr lang="en-US" altLang="zh-TW" sz="2400" b="1">
                <a:latin typeface="Times New Roman" pitchFamily="18" charset="0"/>
                <a:ea typeface="標楷體" pitchFamily="65" charset="-120"/>
                <a:cs typeface="Times New Roman" pitchFamily="18" charset="0"/>
              </a:rPr>
              <a:t>1 ppm</a:t>
            </a:r>
            <a:r>
              <a:rPr lang="zh-TW" altLang="en-US" sz="2400" b="1">
                <a:latin typeface="Times New Roman" pitchFamily="18" charset="0"/>
                <a:ea typeface="標楷體" pitchFamily="65" charset="-120"/>
                <a:cs typeface="Times New Roman" pitchFamily="18" charset="0"/>
              </a:rPr>
              <a:t>，與國際一致。</a:t>
            </a:r>
            <a:endParaRPr lang="en-US" altLang="zh-TW" sz="2400" b="1">
              <a:latin typeface="Times New Roman" pitchFamily="18" charset="0"/>
              <a:ea typeface="標楷體" pitchFamily="65" charset="-120"/>
              <a:cs typeface="Times New Roman" pitchFamily="18" charset="0"/>
            </a:endParaRPr>
          </a:p>
          <a:p>
            <a:pPr marL="342900" indent="-342900" algn="just">
              <a:spcBef>
                <a:spcPct val="20000"/>
              </a:spcBef>
              <a:buClr>
                <a:srgbClr val="0000CC"/>
              </a:buClr>
              <a:buFont typeface="Wingdings" pitchFamily="2" charset="2"/>
              <a:buChar char="n"/>
            </a:pPr>
            <a:r>
              <a:rPr lang="zh-TW" altLang="en-US" sz="2400" b="1">
                <a:latin typeface="Times New Roman" pitchFamily="18" charset="0"/>
                <a:ea typeface="標楷體" pitchFamily="65" charset="-120"/>
                <a:cs typeface="Times New Roman" pitchFamily="18" charset="0"/>
              </a:rPr>
              <a:t>食藥署以此方法檢測各地衛生局抽驗油品共計</a:t>
            </a:r>
            <a:r>
              <a:rPr lang="en-US" altLang="zh-TW" sz="2400" b="1">
                <a:latin typeface="Times New Roman" pitchFamily="18" charset="0"/>
                <a:ea typeface="標楷體" pitchFamily="65" charset="-120"/>
                <a:cs typeface="Times New Roman" pitchFamily="18" charset="0"/>
              </a:rPr>
              <a:t>271</a:t>
            </a:r>
            <a:r>
              <a:rPr lang="zh-TW" altLang="en-US" sz="2400" b="1">
                <a:latin typeface="Times New Roman" pitchFamily="18" charset="0"/>
                <a:ea typeface="標楷體" pitchFamily="65" charset="-120"/>
                <a:cs typeface="Times New Roman" pitchFamily="18" charset="0"/>
              </a:rPr>
              <a:t>件，結果皆未檢出棉籽酚。檢驗結果除經多次檢驗確認，並有數據品質管制措施，確認無誤後，才會對外公開，並非一次檢驗之結果。</a:t>
            </a:r>
          </a:p>
          <a:p>
            <a:pPr marL="342900" indent="-342900" algn="just">
              <a:spcBef>
                <a:spcPct val="20000"/>
              </a:spcBef>
              <a:buClr>
                <a:srgbClr val="0000CC"/>
              </a:buClr>
              <a:buFont typeface="Wingdings" pitchFamily="2" charset="2"/>
              <a:buChar char="n"/>
            </a:pPr>
            <a:r>
              <a:rPr lang="zh-TW" altLang="en-US" sz="2400" b="1">
                <a:latin typeface="Times New Roman" pitchFamily="18" charset="0"/>
                <a:ea typeface="標楷體" pitchFamily="65" charset="-120"/>
                <a:cs typeface="Times New Roman" pitchFamily="18" charset="0"/>
              </a:rPr>
              <a:t>食藥署另已建立</a:t>
            </a:r>
            <a:r>
              <a:rPr lang="en-US" altLang="zh-TW" sz="2400" b="1">
                <a:latin typeface="Times New Roman" pitchFamily="18" charset="0"/>
                <a:ea typeface="標楷體" pitchFamily="65" charset="-120"/>
                <a:cs typeface="Times New Roman" pitchFamily="18" charset="0"/>
              </a:rPr>
              <a:t>LC-MS/MS</a:t>
            </a:r>
            <a:r>
              <a:rPr lang="zh-TW" altLang="en-US" sz="2400" b="1">
                <a:latin typeface="Times New Roman" pitchFamily="18" charset="0"/>
                <a:ea typeface="標楷體" pitchFamily="65" charset="-120"/>
                <a:cs typeface="Times New Roman" pitchFamily="18" charset="0"/>
              </a:rPr>
              <a:t>分析條件，游離棉籽酚之定量極限可達</a:t>
            </a:r>
            <a:r>
              <a:rPr lang="en-US" altLang="zh-TW" sz="2400" b="1">
                <a:latin typeface="Times New Roman" pitchFamily="18" charset="0"/>
                <a:ea typeface="標楷體" pitchFamily="65" charset="-120"/>
                <a:cs typeface="Times New Roman" pitchFamily="18" charset="0"/>
              </a:rPr>
              <a:t>0.05 ppm</a:t>
            </a:r>
            <a:r>
              <a:rPr lang="zh-TW" altLang="en-US" sz="2400" b="1">
                <a:latin typeface="Times New Roman" pitchFamily="18" charset="0"/>
                <a:ea typeface="標楷體" pitchFamily="65" charset="-120"/>
                <a:cs typeface="Times New Roman" pitchFamily="18" charset="0"/>
              </a:rPr>
              <a:t>，較</a:t>
            </a:r>
            <a:r>
              <a:rPr lang="en-US" altLang="zh-TW" sz="2400" b="1">
                <a:latin typeface="Times New Roman" pitchFamily="18" charset="0"/>
                <a:ea typeface="標楷體" pitchFamily="65" charset="-120"/>
                <a:cs typeface="Times New Roman" pitchFamily="18" charset="0"/>
              </a:rPr>
              <a:t>HPLC</a:t>
            </a:r>
            <a:r>
              <a:rPr lang="zh-TW" altLang="en-US" sz="2400" b="1">
                <a:latin typeface="Times New Roman" pitchFamily="18" charset="0"/>
                <a:ea typeface="標楷體" pitchFamily="65" charset="-120"/>
                <a:cs typeface="Times New Roman" pitchFamily="18" charset="0"/>
              </a:rPr>
              <a:t>之定量極限</a:t>
            </a:r>
            <a:r>
              <a:rPr lang="en-US" altLang="zh-TW" sz="2400" b="1">
                <a:latin typeface="Times New Roman" pitchFamily="18" charset="0"/>
                <a:ea typeface="標楷體" pitchFamily="65" charset="-120"/>
                <a:cs typeface="Times New Roman" pitchFamily="18" charset="0"/>
              </a:rPr>
              <a:t>(1 ppm)</a:t>
            </a:r>
            <a:r>
              <a:rPr lang="zh-TW" altLang="en-US" sz="2400" b="1">
                <a:latin typeface="Times New Roman" pitchFamily="18" charset="0"/>
                <a:ea typeface="標楷體" pitchFamily="65" charset="-120"/>
                <a:cs typeface="Times New Roman" pitchFamily="18" charset="0"/>
              </a:rPr>
              <a:t>低</a:t>
            </a:r>
            <a:r>
              <a:rPr lang="en-US" altLang="zh-TW" sz="2400" b="1">
                <a:latin typeface="Times New Roman" pitchFamily="18" charset="0"/>
                <a:ea typeface="標楷體" pitchFamily="65" charset="-120"/>
                <a:cs typeface="Times New Roman" pitchFamily="18" charset="0"/>
              </a:rPr>
              <a:t>20</a:t>
            </a:r>
            <a:r>
              <a:rPr lang="zh-TW" altLang="en-US" sz="2400" b="1">
                <a:latin typeface="Times New Roman" pitchFamily="18" charset="0"/>
                <a:ea typeface="標楷體" pitchFamily="65" charset="-120"/>
                <a:cs typeface="Times New Roman" pitchFamily="18" charset="0"/>
              </a:rPr>
              <a:t>倍。</a:t>
            </a:r>
            <a:endParaRPr lang="en-US" altLang="zh-TW" sz="2400" b="1">
              <a:latin typeface="Times New Roman" pitchFamily="18" charset="0"/>
              <a:ea typeface="標楷體" pitchFamily="65" charset="-120"/>
              <a:cs typeface="Times New Roman" pitchFamily="18" charset="0"/>
            </a:endParaRPr>
          </a:p>
          <a:p>
            <a:pPr marL="342900" indent="-342900" algn="just">
              <a:spcBef>
                <a:spcPct val="20000"/>
              </a:spcBef>
              <a:buClr>
                <a:srgbClr val="0000CC"/>
              </a:buClr>
              <a:buFont typeface="Wingdings" pitchFamily="2" charset="2"/>
              <a:buChar char="n"/>
            </a:pPr>
            <a:r>
              <a:rPr lang="zh-TW" altLang="en-US" sz="2400" b="1">
                <a:latin typeface="Times New Roman" pitchFamily="18" charset="0"/>
                <a:ea typeface="標楷體" pitchFamily="65" charset="-120"/>
                <a:cs typeface="Times New Roman" pitchFamily="18" charset="0"/>
              </a:rPr>
              <a:t>依外界建議，採用</a:t>
            </a:r>
            <a:r>
              <a:rPr lang="en-US" altLang="zh-TW" sz="2400" b="1">
                <a:latin typeface="Times New Roman" pitchFamily="18" charset="0"/>
                <a:ea typeface="標楷體" pitchFamily="65" charset="-120"/>
                <a:cs typeface="Times New Roman" pitchFamily="18" charset="0"/>
              </a:rPr>
              <a:t>LC-MS/MS</a:t>
            </a:r>
            <a:r>
              <a:rPr lang="zh-TW" altLang="en-US" sz="2400" b="1">
                <a:latin typeface="Times New Roman" pitchFamily="18" charset="0"/>
                <a:ea typeface="標楷體" pitchFamily="65" charset="-120"/>
                <a:cs typeface="Times New Roman" pitchFamily="18" charset="0"/>
              </a:rPr>
              <a:t>分析油品結果均與</a:t>
            </a:r>
            <a:r>
              <a:rPr lang="en-US" altLang="zh-TW" sz="2400" b="1">
                <a:latin typeface="Times New Roman" pitchFamily="18" charset="0"/>
                <a:ea typeface="標楷體" pitchFamily="65" charset="-120"/>
                <a:cs typeface="Times New Roman" pitchFamily="18" charset="0"/>
              </a:rPr>
              <a:t>HPLC</a:t>
            </a:r>
            <a:r>
              <a:rPr lang="zh-TW" altLang="en-US" sz="2400" b="1">
                <a:latin typeface="Times New Roman" pitchFamily="18" charset="0"/>
                <a:ea typeface="標楷體" pitchFamily="65" charset="-120"/>
                <a:cs typeface="Times New Roman" pitchFamily="18" charset="0"/>
              </a:rPr>
              <a:t>檢驗方法分析結果一致，未檢出棉籽酚。</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標題 1"/>
          <p:cNvSpPr>
            <a:spLocks noGrp="1"/>
          </p:cNvSpPr>
          <p:nvPr>
            <p:ph type="title"/>
          </p:nvPr>
        </p:nvSpPr>
        <p:spPr>
          <a:xfrm>
            <a:off x="1116013" y="274638"/>
            <a:ext cx="7354887" cy="1143000"/>
          </a:xfrm>
        </p:spPr>
        <p:txBody>
          <a:bodyPr/>
          <a:lstStyle/>
          <a:p>
            <a:r>
              <a:rPr lang="zh-TW" altLang="en-US" smtClean="0"/>
              <a:t>未來工作重點</a:t>
            </a:r>
          </a:p>
        </p:txBody>
      </p:sp>
      <p:sp>
        <p:nvSpPr>
          <p:cNvPr id="69634" name="內容版面配置區 2"/>
          <p:cNvSpPr>
            <a:spLocks noGrp="1"/>
          </p:cNvSpPr>
          <p:nvPr>
            <p:ph idx="1"/>
          </p:nvPr>
        </p:nvSpPr>
        <p:spPr>
          <a:xfrm>
            <a:off x="457200" y="1600200"/>
            <a:ext cx="8229600" cy="4708525"/>
          </a:xfrm>
        </p:spPr>
        <p:txBody>
          <a:bodyPr/>
          <a:lstStyle/>
          <a:p>
            <a:r>
              <a:rPr lang="zh-TW" altLang="en-US" smtClean="0"/>
              <a:t>加速研訂棉籽酚限量標準。</a:t>
            </a:r>
            <a:endParaRPr lang="en-US" altLang="zh-TW" smtClean="0"/>
          </a:p>
          <a:p>
            <a:r>
              <a:rPr lang="zh-TW" altLang="en-US" smtClean="0"/>
              <a:t>持續進行油品中棉籽酚檢驗，倘有發現檢出棉籽酚之情形，將依棉籽酚限量標準予以處辦。</a:t>
            </a:r>
          </a:p>
        </p:txBody>
      </p:sp>
      <p:sp>
        <p:nvSpPr>
          <p:cNvPr id="5" name="投影片編號版面配置區 4"/>
          <p:cNvSpPr>
            <a:spLocks noGrp="1"/>
          </p:cNvSpPr>
          <p:nvPr>
            <p:ph type="sldNum" sz="quarter" idx="12"/>
          </p:nvPr>
        </p:nvSpPr>
        <p:spPr/>
        <p:txBody>
          <a:bodyPr/>
          <a:lstStyle/>
          <a:p>
            <a:pPr>
              <a:defRPr/>
            </a:pPr>
            <a:fld id="{249678BC-4B1C-4EF0-80A7-3569DC6A391A}" type="slidenum">
              <a:rPr lang="zh-TW" altLang="en-US"/>
              <a:pPr>
                <a:defRPr/>
              </a:pPr>
              <a:t>54</a:t>
            </a:fld>
            <a:endParaRPr lang="zh-TW" alt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投影片編號版面配置區 2"/>
          <p:cNvSpPr>
            <a:spLocks noGrp="1"/>
          </p:cNvSpPr>
          <p:nvPr>
            <p:ph type="sldNum" sz="quarter" idx="11"/>
          </p:nvPr>
        </p:nvSpPr>
        <p:spPr bwMode="auto">
          <a:xfrm>
            <a:off x="7977188" y="6508750"/>
            <a:ext cx="1160462" cy="365125"/>
          </a:xfrm>
          <a:noFill/>
          <a:ln>
            <a:miter lim="800000"/>
            <a:headEnd/>
            <a:tailEnd/>
          </a:ln>
        </p:spPr>
        <p:txBody>
          <a:bodyPr wrap="square" numCol="1" anchorCtr="0" compatLnSpc="1">
            <a:prstTxWarp prst="textNoShape">
              <a:avLst/>
            </a:prstTxWarp>
          </a:bodyPr>
          <a:lstStyle/>
          <a:p>
            <a:pPr algn="ctr" fontAlgn="base">
              <a:spcBef>
                <a:spcPct val="0"/>
              </a:spcBef>
              <a:spcAft>
                <a:spcPct val="0"/>
              </a:spcAft>
            </a:pPr>
            <a:fld id="{98767367-7318-4D20-921C-936E5FC1292F}" type="slidenum">
              <a:rPr lang="zh-TW" altLang="en-US">
                <a:solidFill>
                  <a:srgbClr val="898989"/>
                </a:solidFill>
              </a:rPr>
              <a:pPr algn="ctr" fontAlgn="base">
                <a:spcBef>
                  <a:spcPct val="0"/>
                </a:spcBef>
                <a:spcAft>
                  <a:spcPct val="0"/>
                </a:spcAft>
              </a:pPr>
              <a:t>55</a:t>
            </a:fld>
            <a:endParaRPr lang="en-US" altLang="zh-TW">
              <a:solidFill>
                <a:srgbClr val="898989"/>
              </a:solidFill>
            </a:endParaRPr>
          </a:p>
        </p:txBody>
      </p:sp>
      <p:sp>
        <p:nvSpPr>
          <p:cNvPr id="71682" name="標題 1"/>
          <p:cNvSpPr txBox="1">
            <a:spLocks/>
          </p:cNvSpPr>
          <p:nvPr/>
        </p:nvSpPr>
        <p:spPr bwMode="auto">
          <a:xfrm>
            <a:off x="395288" y="333375"/>
            <a:ext cx="8534400" cy="863600"/>
          </a:xfrm>
          <a:prstGeom prst="rect">
            <a:avLst/>
          </a:prstGeom>
          <a:noFill/>
          <a:ln w="9525">
            <a:noFill/>
            <a:miter lim="800000"/>
            <a:headEnd/>
            <a:tailEnd/>
          </a:ln>
        </p:spPr>
        <p:txBody>
          <a:bodyPr/>
          <a:lstStyle/>
          <a:p>
            <a:pPr algn="ctr"/>
            <a:r>
              <a:rPr kumimoji="0" lang="zh-TW" altLang="en-US" sz="4400" b="1">
                <a:solidFill>
                  <a:srgbClr val="0000CC"/>
                </a:solidFill>
                <a:latin typeface="Constantia" pitchFamily="18" charset="0"/>
                <a:ea typeface="標楷體" pitchFamily="65" charset="-120"/>
              </a:rPr>
              <a:t>結語</a:t>
            </a:r>
          </a:p>
        </p:txBody>
      </p:sp>
      <p:sp>
        <p:nvSpPr>
          <p:cNvPr id="32772" name="內容版面配置區 2"/>
          <p:cNvSpPr txBox="1">
            <a:spLocks/>
          </p:cNvSpPr>
          <p:nvPr/>
        </p:nvSpPr>
        <p:spPr bwMode="auto">
          <a:xfrm>
            <a:off x="301625" y="1412875"/>
            <a:ext cx="8504238" cy="5070475"/>
          </a:xfrm>
          <a:prstGeom prst="rect">
            <a:avLst/>
          </a:prstGeom>
          <a:noFill/>
          <a:ln>
            <a:noFill/>
          </a:ln>
          <a:extLst>
            <a:ext uri="{909E8E84-426E-40DD-AFC4-6F175D3DCCD1}"/>
            <a:ext uri="{91240B29-F687-4F45-9708-019B960494DF}"/>
          </a:extLst>
        </p:spPr>
        <p:txBody>
          <a:bodyPr/>
          <a:lstStyle>
            <a:lvl1pPr marL="457200" indent="-457200" eaLnBrk="0" hangingPunct="0">
              <a:spcBef>
                <a:spcPct val="20000"/>
              </a:spcBef>
              <a:buClr>
                <a:srgbClr val="0000CC"/>
              </a:buClr>
              <a:buFont typeface="Wingdings" pitchFamily="2" charset="2"/>
              <a:buChar char="n"/>
              <a:defRPr sz="3200" b="1">
                <a:solidFill>
                  <a:schemeClr val="tx1"/>
                </a:solidFill>
                <a:latin typeface="Times New Roman" pitchFamily="18" charset="0"/>
                <a:ea typeface="標楷體" pitchFamily="65" charset="-120"/>
              </a:defRPr>
            </a:lvl1pPr>
            <a:lvl2pPr marL="547688" indent="-273050" eaLnBrk="0" hangingPunct="0">
              <a:spcBef>
                <a:spcPct val="20000"/>
              </a:spcBef>
              <a:buClr>
                <a:srgbClr val="FF0000"/>
              </a:buClr>
              <a:buFont typeface="Wingdings" pitchFamily="2" charset="2"/>
              <a:buChar char="u"/>
              <a:defRPr sz="2800">
                <a:solidFill>
                  <a:schemeClr val="tx1"/>
                </a:solidFill>
                <a:latin typeface="Times New Roman" pitchFamily="18" charset="0"/>
                <a:ea typeface="標楷體" pitchFamily="65" charset="-120"/>
              </a:defRPr>
            </a:lvl2pPr>
            <a:lvl3pPr marL="822325" indent="-228600" eaLnBrk="0" hangingPunct="0">
              <a:spcBef>
                <a:spcPct val="20000"/>
              </a:spcBef>
              <a:buFont typeface="Constantia" pitchFamily="18" charset="0"/>
              <a:buChar char="–"/>
              <a:defRPr sz="2400">
                <a:solidFill>
                  <a:schemeClr val="tx1"/>
                </a:solidFill>
                <a:latin typeface="Times New Roman" pitchFamily="18" charset="0"/>
                <a:ea typeface="標楷體" pitchFamily="65" charset="-120"/>
              </a:defRPr>
            </a:lvl3pPr>
            <a:lvl4pPr marL="1096963" indent="-228600" eaLnBrk="0" hangingPunct="0">
              <a:spcBef>
                <a:spcPct val="20000"/>
              </a:spcBef>
              <a:buFont typeface="Wingdings" pitchFamily="2" charset="2"/>
              <a:buChar char="Ø"/>
              <a:defRPr sz="2000" b="1">
                <a:solidFill>
                  <a:schemeClr val="tx1"/>
                </a:solidFill>
                <a:latin typeface="Times New Roman" pitchFamily="18" charset="0"/>
                <a:ea typeface="標楷體" pitchFamily="65" charset="-120"/>
              </a:defRPr>
            </a:lvl4pPr>
            <a:lvl5pPr marL="1371600" indent="-228600" eaLnBrk="0" hangingPunct="0">
              <a:spcBef>
                <a:spcPct val="20000"/>
              </a:spcBef>
              <a:buFont typeface="Arial" pitchFamily="34" charset="0"/>
              <a:buChar char="»"/>
              <a:defRPr sz="2000" b="1">
                <a:solidFill>
                  <a:schemeClr val="tx1"/>
                </a:solidFill>
                <a:latin typeface="Times New Roman" pitchFamily="18" charset="0"/>
                <a:ea typeface="標楷體" pitchFamily="65" charset="-120"/>
              </a:defRPr>
            </a:lvl5pPr>
            <a:lvl6pPr marL="18288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6pPr>
            <a:lvl7pPr marL="22860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7pPr>
            <a:lvl8pPr marL="27432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8pPr>
            <a:lvl9pPr marL="3200400" indent="-228600" eaLnBrk="0" fontAlgn="base" hangingPunct="0">
              <a:spcBef>
                <a:spcPct val="20000"/>
              </a:spcBef>
              <a:spcAft>
                <a:spcPct val="0"/>
              </a:spcAft>
              <a:buFont typeface="Arial" pitchFamily="34" charset="0"/>
              <a:buChar char="»"/>
              <a:defRPr sz="2000" b="1">
                <a:solidFill>
                  <a:schemeClr val="tx1"/>
                </a:solidFill>
                <a:latin typeface="Times New Roman" pitchFamily="18" charset="0"/>
                <a:ea typeface="標楷體" pitchFamily="65" charset="-120"/>
              </a:defRPr>
            </a:lvl9pPr>
          </a:lstStyle>
          <a:p>
            <a:pPr fontAlgn="auto">
              <a:lnSpc>
                <a:spcPts val="3600"/>
              </a:lnSpc>
              <a:spcAft>
                <a:spcPts val="0"/>
              </a:spcAft>
              <a:defRPr/>
            </a:pPr>
            <a:r>
              <a:rPr kumimoji="0" lang="zh-TW" altLang="en-US" sz="2600" dirty="0" smtClean="0"/>
              <a:t>持續執行油安行動，並於一星期內全面</a:t>
            </a:r>
            <a:r>
              <a:rPr kumimoji="0" lang="zh-TW" altLang="zh-TW" sz="2600" dirty="0" smtClean="0"/>
              <a:t>稽查</a:t>
            </a:r>
            <a:r>
              <a:rPr kumimoji="0" lang="zh-TW" altLang="zh-TW" sz="2600" dirty="0"/>
              <a:t>所有市售油</a:t>
            </a:r>
            <a:r>
              <a:rPr kumimoji="0" lang="zh-TW" altLang="zh-TW" sz="2600" dirty="0" smtClean="0"/>
              <a:t>品</a:t>
            </a:r>
            <a:r>
              <a:rPr kumimoji="0" lang="zh-TW" altLang="en-US" sz="2600" dirty="0" smtClean="0"/>
              <a:t>，</a:t>
            </a:r>
            <a:r>
              <a:rPr kumimoji="0" lang="zh-TW" altLang="zh-TW" sz="2600" dirty="0" smtClean="0"/>
              <a:t>確保</a:t>
            </a:r>
            <a:r>
              <a:rPr kumimoji="0" lang="zh-TW" altLang="zh-TW" sz="2600" dirty="0"/>
              <a:t>市面上油品均如實</a:t>
            </a:r>
            <a:r>
              <a:rPr kumimoji="0" lang="zh-TW" altLang="zh-TW" sz="2600" dirty="0" smtClean="0"/>
              <a:t>標示</a:t>
            </a:r>
            <a:r>
              <a:rPr kumimoji="0" lang="zh-TW" altLang="en-US" sz="2600" dirty="0" smtClean="0"/>
              <a:t>。</a:t>
            </a:r>
            <a:endParaRPr kumimoji="0" lang="en-US" altLang="zh-TW" sz="2600" dirty="0" smtClean="0"/>
          </a:p>
          <a:p>
            <a:pPr marL="0" indent="0" fontAlgn="auto">
              <a:lnSpc>
                <a:spcPts val="0"/>
              </a:lnSpc>
              <a:spcAft>
                <a:spcPts val="0"/>
              </a:spcAft>
              <a:buFont typeface="Wingdings" pitchFamily="2" charset="2"/>
              <a:buNone/>
              <a:defRPr/>
            </a:pPr>
            <a:endParaRPr kumimoji="0" lang="en-US" altLang="zh-TW" sz="2600" dirty="0" smtClean="0"/>
          </a:p>
          <a:p>
            <a:pPr fontAlgn="auto">
              <a:lnSpc>
                <a:spcPts val="3600"/>
              </a:lnSpc>
              <a:spcAft>
                <a:spcPts val="0"/>
              </a:spcAft>
              <a:defRPr/>
            </a:pPr>
            <a:r>
              <a:rPr kumimoji="0" lang="zh-TW" altLang="zh-TW" sz="2600" dirty="0"/>
              <a:t>檢討修正食品衛生管理法，提高攙偽或假冒之罰鍰及</a:t>
            </a:r>
            <a:r>
              <a:rPr kumimoji="0" lang="zh-TW" altLang="zh-TW" sz="2600" dirty="0" smtClean="0"/>
              <a:t>刑責</a:t>
            </a:r>
            <a:r>
              <a:rPr kumimoji="0" lang="zh-TW" altLang="en-US" sz="2600" dirty="0" smtClean="0"/>
              <a:t>、標示不實之罰則，</a:t>
            </a:r>
            <a:r>
              <a:rPr kumimoji="0" lang="zh-TW" altLang="en-US" sz="2600" dirty="0"/>
              <a:t>並</a:t>
            </a:r>
            <a:r>
              <a:rPr kumimoji="0" lang="zh-TW" altLang="zh-TW" sz="2600" dirty="0"/>
              <a:t>設立</a:t>
            </a:r>
            <a:r>
              <a:rPr kumimoji="0" lang="zh-TW" altLang="zh-TW" sz="2600" dirty="0" smtClean="0"/>
              <a:t>食</a:t>
            </a:r>
            <a:r>
              <a:rPr kumimoji="0" lang="zh-TW" altLang="en-US" sz="2600" dirty="0" smtClean="0"/>
              <a:t>品</a:t>
            </a:r>
            <a:r>
              <a:rPr kumimoji="0" lang="zh-TW" altLang="zh-TW" sz="2600" dirty="0" smtClean="0"/>
              <a:t>安</a:t>
            </a:r>
            <a:r>
              <a:rPr kumimoji="0" lang="zh-TW" altLang="en-US" sz="2600" dirty="0" smtClean="0"/>
              <a:t>全保護</a:t>
            </a:r>
            <a:r>
              <a:rPr kumimoji="0" lang="zh-TW" altLang="zh-TW" sz="2600" dirty="0" smtClean="0"/>
              <a:t>基金</a:t>
            </a:r>
            <a:r>
              <a:rPr kumimoji="0" lang="zh-TW" altLang="en-US" sz="2600" dirty="0"/>
              <a:t>。</a:t>
            </a:r>
            <a:endParaRPr kumimoji="0" lang="en-US" altLang="zh-TW" sz="2600" dirty="0"/>
          </a:p>
          <a:p>
            <a:pPr fontAlgn="auto">
              <a:lnSpc>
                <a:spcPts val="3600"/>
              </a:lnSpc>
              <a:spcAft>
                <a:spcPts val="0"/>
              </a:spcAft>
              <a:defRPr/>
            </a:pPr>
            <a:r>
              <a:rPr kumimoji="0" lang="zh-TW" altLang="zh-TW" sz="2600" dirty="0" smtClean="0"/>
              <a:t>行政院</a:t>
            </a:r>
            <a:r>
              <a:rPr kumimoji="0" lang="zh-TW" altLang="en-US" sz="2600" dirty="0" smtClean="0"/>
              <a:t>啟動</a:t>
            </a:r>
            <a:r>
              <a:rPr kumimoji="0" lang="zh-TW" altLang="zh-TW" sz="2600" dirty="0" smtClean="0"/>
              <a:t>「</a:t>
            </a:r>
            <a:r>
              <a:rPr kumimoji="0" lang="zh-TW" altLang="zh-TW" sz="2600" dirty="0"/>
              <a:t>食品安全聯合稽查與取締小組</a:t>
            </a:r>
            <a:r>
              <a:rPr kumimoji="0" lang="zh-TW" altLang="zh-TW" sz="2600" dirty="0" smtClean="0"/>
              <a:t>」</a:t>
            </a:r>
            <a:r>
              <a:rPr kumimoji="0" lang="zh-TW" altLang="en-US" sz="2600" dirty="0" smtClean="0"/>
              <a:t>機制，打擊食品民生犯罪</a:t>
            </a:r>
            <a:r>
              <a:rPr kumimoji="0" lang="zh-TW" altLang="zh-TW" sz="2600" dirty="0" smtClean="0"/>
              <a:t>。</a:t>
            </a:r>
            <a:endParaRPr kumimoji="0" lang="en-US" altLang="zh-TW" sz="2600" dirty="0" smtClean="0"/>
          </a:p>
          <a:p>
            <a:pPr marL="0" indent="0" fontAlgn="auto">
              <a:lnSpc>
                <a:spcPts val="0"/>
              </a:lnSpc>
              <a:spcAft>
                <a:spcPts val="0"/>
              </a:spcAft>
              <a:buFont typeface="Wingdings" pitchFamily="2" charset="2"/>
              <a:buNone/>
              <a:defRPr/>
            </a:pPr>
            <a:endParaRPr kumimoji="0" lang="en-US" altLang="zh-TW" sz="2600" dirty="0"/>
          </a:p>
          <a:p>
            <a:pPr marL="0" indent="0" fontAlgn="auto">
              <a:lnSpc>
                <a:spcPts val="0"/>
              </a:lnSpc>
              <a:spcAft>
                <a:spcPts val="0"/>
              </a:spcAft>
              <a:buFont typeface="Wingdings" pitchFamily="2" charset="2"/>
              <a:buNone/>
              <a:defRPr/>
            </a:pPr>
            <a:endParaRPr kumimoji="0" lang="en-US" altLang="zh-TW" sz="2600" dirty="0">
              <a:cs typeface="Times New Roman" pitchFamily="18"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標題 1"/>
          <p:cNvSpPr>
            <a:spLocks noGrp="1"/>
          </p:cNvSpPr>
          <p:nvPr>
            <p:ph type="ctrTitle"/>
          </p:nvPr>
        </p:nvSpPr>
        <p:spPr/>
        <p:txBody>
          <a:bodyPr/>
          <a:lstStyle/>
          <a:p>
            <a:r>
              <a:rPr lang="zh-TW" altLang="en-US" sz="8800" smtClean="0"/>
              <a:t>敬請指教</a:t>
            </a:r>
          </a:p>
        </p:txBody>
      </p:sp>
      <p:sp>
        <p:nvSpPr>
          <p:cNvPr id="4" name="投影片編號版面配置區 3"/>
          <p:cNvSpPr>
            <a:spLocks noGrp="1"/>
          </p:cNvSpPr>
          <p:nvPr>
            <p:ph type="sldNum" sz="quarter" idx="12"/>
          </p:nvPr>
        </p:nvSpPr>
        <p:spPr/>
        <p:txBody>
          <a:bodyPr/>
          <a:lstStyle/>
          <a:p>
            <a:pPr>
              <a:defRPr/>
            </a:pPr>
            <a:fld id="{2A5FF28B-5269-4B60-917B-01ED79C0FA7F}" type="slidenum">
              <a:rPr lang="zh-TW" altLang="en-US"/>
              <a:pPr>
                <a:defRPr/>
              </a:pPr>
              <a:t>56</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1783</TotalTime>
  <Words>5636</Words>
  <Application>Microsoft Office PowerPoint</Application>
  <PresentationFormat>如螢幕大小 (4:3)</PresentationFormat>
  <Paragraphs>346</Paragraphs>
  <Slides>56</Slides>
  <Notes>2</Notes>
  <HiddenSlides>0</HiddenSlides>
  <MMClips>0</MMClips>
  <ScaleCrop>false</ScaleCrop>
  <HeadingPairs>
    <vt:vector size="6" baseType="variant">
      <vt:variant>
        <vt:lpstr>使用字型</vt:lpstr>
      </vt:variant>
      <vt:variant>
        <vt:i4>10</vt:i4>
      </vt:variant>
      <vt:variant>
        <vt:lpstr>簡報設計範本</vt:lpstr>
      </vt:variant>
      <vt:variant>
        <vt:i4>11</vt:i4>
      </vt:variant>
      <vt:variant>
        <vt:lpstr>投影片標題</vt:lpstr>
      </vt:variant>
      <vt:variant>
        <vt:i4>56</vt:i4>
      </vt:variant>
    </vt:vector>
  </HeadingPairs>
  <TitlesOfParts>
    <vt:vector size="77" baseType="lpstr">
      <vt:lpstr>Constantia</vt:lpstr>
      <vt:lpstr>標楷體</vt:lpstr>
      <vt:lpstr>Arial</vt:lpstr>
      <vt:lpstr>Times New Roman</vt:lpstr>
      <vt:lpstr>Wingdings</vt:lpstr>
      <vt:lpstr>Calibri</vt:lpstr>
      <vt:lpstr>新細明體</vt:lpstr>
      <vt:lpstr>微軟正黑體</vt:lpstr>
      <vt:lpstr>Wingdings 2</vt:lpstr>
      <vt:lpstr>+mj-lt</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Office 佈景主題</vt:lpstr>
      <vt:lpstr> 近期食品安全事件之處置情形、修法規劃及進度、油品檢驗方法專案報告</vt:lpstr>
      <vt:lpstr>報告內容</vt:lpstr>
      <vt:lpstr>壹、近期之食品安全事件之處置情形</vt:lpstr>
      <vt:lpstr>一、進口美國牛肉含瘦肉精之管理機制及後續辦理情形</vt:lpstr>
      <vt:lpstr>媒體報導美國牛肉檢出齊帕特羅(Zilpaterol)事件</vt:lpstr>
      <vt:lpstr>投影片 6</vt:lpstr>
      <vt:lpstr>落實3管5卡之作為及成效 </vt:lpstr>
      <vt:lpstr>投影片 8</vt:lpstr>
      <vt:lpstr>落實3管5卡之作為及成效 </vt:lpstr>
      <vt:lpstr>不合格產品回收及處分情形</vt:lpstr>
      <vt:lpstr>二、大統長基公司油品事件及後續處理情形</vt:lpstr>
      <vt:lpstr>背景說明</vt:lpstr>
      <vt:lpstr>投影片 13</vt:lpstr>
      <vt:lpstr>投影片 14</vt:lpstr>
      <vt:lpstr>目前執行情形（1/3）</vt:lpstr>
      <vt:lpstr>投影片 16</vt:lpstr>
      <vt:lpstr>投影片 17</vt:lpstr>
      <vt:lpstr>投影片 18</vt:lpstr>
      <vt:lpstr>三、基因改造食品管理</vt:lpstr>
      <vt:lpstr>背景說明</vt:lpstr>
      <vt:lpstr>國內管理機制1/2</vt:lpstr>
      <vt:lpstr>國內管理機制2/2</vt:lpstr>
      <vt:lpstr>目前執行情形</vt:lpstr>
      <vt:lpstr>未來工作重點</vt:lpstr>
      <vt:lpstr>市售農產品殘留農藥監測</vt:lpstr>
      <vt:lpstr>背景說明</vt:lpstr>
      <vt:lpstr>目前執行情形</vt:lpstr>
      <vt:lpstr>投影片 28</vt:lpstr>
      <vt:lpstr>未來工作重點</vt:lpstr>
      <vt:lpstr>五、「威力纖Plus」添加偽禁藥Cetilistat</vt:lpstr>
      <vt:lpstr>背景說明</vt:lpstr>
      <vt:lpstr>Cetilistat簡介</vt:lpstr>
      <vt:lpstr>國內管理機制</vt:lpstr>
      <vt:lpstr>目前執行情形</vt:lpstr>
      <vt:lpstr>貳、食品衛生管理法修法方向及相關子法規實施期程及辦法</vt:lpstr>
      <vt:lpstr>食品衛生管理法修法方向</vt:lpstr>
      <vt:lpstr>設立食品安全保護基金</vt:lpstr>
      <vt:lpstr>背景說明</vt:lpstr>
      <vt:lpstr>目前執行情形</vt:lpstr>
      <vt:lpstr>未來工作重點</vt:lpstr>
      <vt:lpstr>食品衛生管理法授權子法規修訂</vt:lpstr>
      <vt:lpstr>目前執行情形</vt:lpstr>
      <vt:lpstr>未來工作重點</vt:lpstr>
      <vt:lpstr>參、食用油混摻油品、油品內棉酚殘留之檢驗方法</vt:lpstr>
      <vt:lpstr>食用油混摻油品之檢驗方法</vt:lpstr>
      <vt:lpstr>背景說明</vt:lpstr>
      <vt:lpstr>目前執行情形</vt:lpstr>
      <vt:lpstr>五大脂肪酸百分組成資料庫比對</vt:lpstr>
      <vt:lpstr>主成分分析 (Principal Component Analysis, PCA)</vt:lpstr>
      <vt:lpstr>未來工作重點</vt:lpstr>
      <vt:lpstr>油品中棉籽酚檢驗方法</vt:lpstr>
      <vt:lpstr>投影片 52</vt:lpstr>
      <vt:lpstr>投影片 53</vt:lpstr>
      <vt:lpstr>未來工作重點</vt:lpstr>
      <vt:lpstr>投影片 55</vt:lpstr>
      <vt:lpstr>敬請指教</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傅千育</dc:creator>
  <cp:lastModifiedBy>prmaruko</cp:lastModifiedBy>
  <cp:revision>252</cp:revision>
  <cp:lastPrinted>2013-11-01T12:51:35Z</cp:lastPrinted>
  <dcterms:created xsi:type="dcterms:W3CDTF">2013-10-18T04:25:41Z</dcterms:created>
  <dcterms:modified xsi:type="dcterms:W3CDTF">2013-11-02T08:27:56Z</dcterms:modified>
</cp:coreProperties>
</file>