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3" r:id="rId2"/>
    <p:sldMasterId id="2147483685" r:id="rId3"/>
    <p:sldMasterId id="2147483699" r:id="rId4"/>
  </p:sldMasterIdLst>
  <p:notesMasterIdLst>
    <p:notesMasterId r:id="rId27"/>
  </p:notesMasterIdLst>
  <p:handoutMasterIdLst>
    <p:handoutMasterId r:id="rId28"/>
  </p:handoutMasterIdLst>
  <p:sldIdLst>
    <p:sldId id="427" r:id="rId5"/>
    <p:sldId id="418" r:id="rId6"/>
    <p:sldId id="444" r:id="rId7"/>
    <p:sldId id="413" r:id="rId8"/>
    <p:sldId id="410" r:id="rId9"/>
    <p:sldId id="409" r:id="rId10"/>
    <p:sldId id="414" r:id="rId11"/>
    <p:sldId id="426" r:id="rId12"/>
    <p:sldId id="416" r:id="rId13"/>
    <p:sldId id="434" r:id="rId14"/>
    <p:sldId id="445" r:id="rId15"/>
    <p:sldId id="446" r:id="rId16"/>
    <p:sldId id="417" r:id="rId17"/>
    <p:sldId id="435" r:id="rId18"/>
    <p:sldId id="436" r:id="rId19"/>
    <p:sldId id="437" r:id="rId20"/>
    <p:sldId id="438" r:id="rId21"/>
    <p:sldId id="439" r:id="rId22"/>
    <p:sldId id="440" r:id="rId23"/>
    <p:sldId id="441" r:id="rId24"/>
    <p:sldId id="447" r:id="rId25"/>
    <p:sldId id="419" r:id="rId26"/>
  </p:sldIdLst>
  <p:sldSz cx="9144000" cy="6858000" type="screen4x3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DBC"/>
    <a:srgbClr val="CC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30" autoAdjust="0"/>
    <p:restoredTop sz="84890" autoAdjust="0"/>
  </p:normalViewPr>
  <p:slideViewPr>
    <p:cSldViewPr>
      <p:cViewPr>
        <p:scale>
          <a:sx n="57" d="100"/>
          <a:sy n="57" d="100"/>
        </p:scale>
        <p:origin x="-2376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942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1" y="1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t" anchorCtr="0" compatLnSpc="1">
            <a:prstTxWarp prst="textNoShape">
              <a:avLst/>
            </a:prstTxWarp>
          </a:bodyPr>
          <a:lstStyle>
            <a:lvl1pPr defTabSz="920606"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 bwMode="auto">
          <a:xfrm>
            <a:off x="3849689" y="1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t" anchorCtr="0" compatLnSpc="1">
            <a:prstTxWarp prst="textNoShape">
              <a:avLst/>
            </a:prstTxWarp>
          </a:bodyPr>
          <a:lstStyle>
            <a:lvl1pPr algn="r" defTabSz="920606">
              <a:defRPr kumimoji="0" sz="1200">
                <a:latin typeface="Calibri" pitchFamily="34" charset="0"/>
              </a:defRPr>
            </a:lvl1pPr>
          </a:lstStyle>
          <a:p>
            <a:fld id="{4DACF9AB-185E-4EA9-8AB4-934CD261A5F2}" type="datetimeFigureOut">
              <a:rPr lang="zh-TW" altLang="en-US"/>
              <a:pPr/>
              <a:t>2013/8/7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 bwMode="auto">
          <a:xfrm>
            <a:off x="1" y="9378487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b" anchorCtr="0" compatLnSpc="1">
            <a:prstTxWarp prst="textNoShape">
              <a:avLst/>
            </a:prstTxWarp>
          </a:bodyPr>
          <a:lstStyle>
            <a:lvl1pPr defTabSz="920606"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 bwMode="auto">
          <a:xfrm>
            <a:off x="3849689" y="9378487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b" anchorCtr="0" compatLnSpc="1">
            <a:prstTxWarp prst="textNoShape">
              <a:avLst/>
            </a:prstTxWarp>
          </a:bodyPr>
          <a:lstStyle>
            <a:lvl1pPr algn="r" defTabSz="920606">
              <a:defRPr kumimoji="0" sz="1200">
                <a:latin typeface="Calibri" pitchFamily="34" charset="0"/>
              </a:defRPr>
            </a:lvl1pPr>
          </a:lstStyle>
          <a:p>
            <a:fld id="{FA5B9536-E978-465D-BFD3-75A8472214E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43099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1" y="1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t" anchorCtr="0" compatLnSpc="1">
            <a:prstTxWarp prst="textNoShape">
              <a:avLst/>
            </a:prstTxWarp>
          </a:bodyPr>
          <a:lstStyle>
            <a:lvl1pPr defTabSz="920606"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 bwMode="auto">
          <a:xfrm>
            <a:off x="3849689" y="1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t" anchorCtr="0" compatLnSpc="1">
            <a:prstTxWarp prst="textNoShape">
              <a:avLst/>
            </a:prstTxWarp>
          </a:bodyPr>
          <a:lstStyle>
            <a:lvl1pPr algn="r" defTabSz="920606">
              <a:defRPr kumimoji="0" sz="1200">
                <a:latin typeface="Calibri" pitchFamily="34" charset="0"/>
              </a:defRPr>
            </a:lvl1pPr>
          </a:lstStyle>
          <a:p>
            <a:fld id="{2E895D15-72BC-4EAD-B5BE-BCA1674CFC5B}" type="datetimeFigureOut">
              <a:rPr lang="zh-TW" altLang="en-US"/>
              <a:pPr/>
              <a:t>2013/8/7</a:t>
            </a:fld>
            <a:endParaRPr lang="en-US" alt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 bwMode="auto">
          <a:xfrm>
            <a:off x="679454" y="4690824"/>
            <a:ext cx="5438775" cy="44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 bwMode="auto">
          <a:xfrm>
            <a:off x="1" y="9378487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b" anchorCtr="0" compatLnSpc="1">
            <a:prstTxWarp prst="textNoShape">
              <a:avLst/>
            </a:prstTxWarp>
          </a:bodyPr>
          <a:lstStyle>
            <a:lvl1pPr defTabSz="920606">
              <a:defRPr kumimoji="0" sz="12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xfrm>
            <a:off x="3849689" y="9378487"/>
            <a:ext cx="2946400" cy="4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03" tIns="46051" rIns="92103" bIns="46051" numCol="1" anchor="b" anchorCtr="0" compatLnSpc="1">
            <a:prstTxWarp prst="textNoShape">
              <a:avLst/>
            </a:prstTxWarp>
          </a:bodyPr>
          <a:lstStyle>
            <a:lvl1pPr algn="r" defTabSz="920606">
              <a:defRPr kumimoji="0" sz="1200">
                <a:latin typeface="Calibri" pitchFamily="34" charset="0"/>
              </a:defRPr>
            </a:lvl1pPr>
          </a:lstStyle>
          <a:p>
            <a:fld id="{40BECDBA-102D-47F5-ACE0-2D0A1D4DEDA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186175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156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1464" indent="-285179" defTabSz="914156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0714" indent="-228143" defTabSz="914156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597000" indent="-228143" defTabSz="914156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3285" indent="-228143" defTabSz="914156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09571" indent="-228143" defTabSz="914156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65856" indent="-228143" defTabSz="914156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2142" indent="-228143" defTabSz="914156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78428" indent="-228143" defTabSz="914156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8DEF4D1B-EE00-4B7F-B3A6-EB78A8C2AED7}" type="slidenum">
              <a:rPr lang="en-US" altLang="zh-TW" sz="1200"/>
              <a:pPr eaLnBrk="1" hangingPunct="1"/>
              <a:t>1</a:t>
            </a:fld>
            <a:endParaRPr lang="en-US" altLang="zh-TW" sz="120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4D83FD-6E6C-4AD1-909C-05CFAC26A908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C8864-AAB7-4488-839C-3F6F65C4407A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358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ECDBA-102D-47F5-ACE0-2D0A1D4DEDA6}" type="slidenum">
              <a:rPr lang="zh-TW" altLang="en-US" smtClean="0"/>
              <a:pPr/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6436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ECDBA-102D-47F5-ACE0-2D0A1D4DEDA6}" type="slidenum">
              <a:rPr lang="zh-TW" altLang="en-US" smtClean="0"/>
              <a:pPr/>
              <a:t>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81797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C8864-AAB7-4488-839C-3F6F65C4407A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358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4D83FD-6E6C-4AD1-909C-05CFAC26A908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4D83FD-6E6C-4AD1-909C-05CFAC26A908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632E43-0EB2-4FFB-A356-52A5DBF0030B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3604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71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7536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16872" indent="-275720" defTabSz="917536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02881" indent="-220576" defTabSz="917536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544033" indent="-220576" defTabSz="917536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1985185" indent="-220576" defTabSz="917536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426338" indent="-220576" defTabSz="917536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867490" indent="-220576" defTabSz="917536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308642" indent="-220576" defTabSz="917536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749794" indent="-220576" defTabSz="917536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4558B9FD-88B5-4159-A26E-5ECF773AD330}" type="slidenum">
              <a:rPr lang="zh-TW" altLang="en-US" smtClean="0"/>
              <a:pPr eaLnBrk="1" hangingPunct="1"/>
              <a:t>11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9220" name="投影片編號版面配置區 3"/>
          <p:cNvSpPr txBox="1">
            <a:spLocks noGrp="1"/>
          </p:cNvSpPr>
          <p:nvPr/>
        </p:nvSpPr>
        <p:spPr bwMode="auto">
          <a:xfrm>
            <a:off x="3850294" y="9378011"/>
            <a:ext cx="2945862" cy="494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702" tIns="45851" rIns="91702" bIns="45851" anchor="b"/>
          <a:lstStyle>
            <a:lvl1pPr defTabSz="911225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defTabSz="911225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defTabSz="911225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defTabSz="911225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defTabSz="911225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hangingPunct="1"/>
            <a:fld id="{BB2EE762-847B-4C55-9DCE-D8DC7E01B804}" type="slidenum">
              <a:rPr lang="zh-TW" altLang="en-US" sz="1300"/>
              <a:pPr algn="r" eaLnBrk="1" hangingPunct="1"/>
              <a:t>12</a:t>
            </a:fld>
            <a:endParaRPr lang="en-US" altLang="zh-TW" sz="13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C8864-AAB7-4488-839C-3F6F65C4407A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3581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12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BEB80DC8-3190-4E8B-A78F-203C57F5A8A0}" type="slidenum">
              <a:rPr lang="zh-TW" altLang="en-US" smtClean="0"/>
              <a:pPr eaLnBrk="1" hangingPunct="1"/>
              <a:t>14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1BE21979-2CFC-4190-8001-5BAFF4278156}" type="slidenum">
              <a:rPr lang="zh-TW" altLang="en-US" smtClean="0"/>
              <a:pPr eaLnBrk="1" hangingPunct="1"/>
              <a:t>15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33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1E419310-5F61-4CA0-A7B2-16A609AC0B3E}" type="slidenum">
              <a:rPr lang="zh-TW" altLang="en-US" smtClean="0"/>
              <a:pPr eaLnBrk="1" hangingPunct="1"/>
              <a:t>16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3C7A56D0-564D-4F98-8B44-67F04B8446F8}" type="slidenum">
              <a:rPr lang="zh-TW" altLang="en-US" smtClean="0"/>
              <a:pPr eaLnBrk="1" hangingPunct="1"/>
              <a:t>17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53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51789540-1BAD-49D5-911C-E7B95139B77E}" type="slidenum">
              <a:rPr lang="zh-TW" altLang="en-US" smtClean="0"/>
              <a:pPr eaLnBrk="1" hangingPunct="1"/>
              <a:t>18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D3FB0695-B604-4981-A7C2-1A78457B91C4}" type="slidenum">
              <a:rPr lang="zh-TW" altLang="en-US" smtClean="0"/>
              <a:pPr eaLnBrk="1" hangingPunct="1"/>
              <a:t>19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ECDBA-102D-47F5-ACE0-2D0A1D4DEDA6}" type="slidenum">
              <a:rPr lang="zh-TW" altLang="en-US" smtClean="0"/>
              <a:pPr/>
              <a:t>22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89662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4286C-3735-43D4-B159-AEAA29306F6E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1932B-0E66-4CAF-A41A-D21F3F876F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7224" y="681038"/>
            <a:ext cx="7772400" cy="747698"/>
          </a:xfrm>
        </p:spPr>
        <p:txBody>
          <a:bodyPr/>
          <a:lstStyle>
            <a:lvl1pPr algn="ctr">
              <a:defRPr sz="3600">
                <a:solidFill>
                  <a:srgbClr val="000066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1643050"/>
            <a:ext cx="7772400" cy="4452950"/>
          </a:xfrm>
        </p:spPr>
        <p:txBody>
          <a:bodyPr/>
          <a:lstStyle>
            <a:lvl1pPr>
              <a:defRPr sz="3000"/>
            </a:lvl1pPr>
            <a:lvl2pPr>
              <a:defRPr sz="2400" b="0"/>
            </a:lvl2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86A35-151C-4BE9-9984-D0755D6D0D38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CF776-0A4A-43C3-9EE4-4CED813499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38CB2-9B1F-49F2-8B9B-3955CE6AB6E7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31467-1AF8-4244-801F-60453A2578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503F2-E2E4-4E5E-AE3B-ED4752CD603D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8A5CD-15DD-46B4-8A9D-6753C4AAB4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934D7-2F22-4EBD-AF58-1E90D079E7F9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FDA2E8-5703-4999-AADE-F3EF411DC51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68A93-C14B-472D-8FCA-6028BA662644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5FE97-A824-460E-A013-0E64754E5BD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9C43F-27B3-4A50-AA32-CC1893D9A28D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E6A80-82C6-4B59-83FC-9D27D056A21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DBFC3-23F7-4F68-B407-0F41B75FC29C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F85A7-F415-4FA5-BDBD-CB971C4CC8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5BA36-6907-4CAD-BD6F-C9FB5F7DFAB9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1F0B2-38E2-4E36-9BE3-363F93A92EE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B53E4-F7AA-4A59-9F8F-F90356332C07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A6CDD-E9F8-4FD1-9238-123036558F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9CA84-494F-45A7-9CCE-B731BB55FD64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C59F6-693D-4221-B7D5-744B5AF393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521CD-7312-4F2E-9417-1B3B83F05A0B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F684-4E24-460A-9791-B7ACFB36B3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B6966E1-8049-45E7-A783-72B6AF5845D3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06CB9-CC68-4BA4-88D9-F7C73415CA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DED5D67E-E19A-4D0A-B310-725F8E2ABDDE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64D03-830B-48FB-99C4-38FA0F075AE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5DC871F2-3308-4B1A-89C7-B4BDEAB0F22D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BA505-8007-4CC8-B107-E65CB38903E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5C74F93-358B-4E86-A2A1-E406BF01E933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5B88A-5500-4DD5-B31C-5314CA35C4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6205F72E-F0B2-40E4-ADB0-2C9E26324F57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5C3A2-F1F7-4AAE-94AD-83C03913E68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11E7BA2-5FD9-4318-9413-BC40A40D27A4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99E9-11AA-4E3B-AFCA-1E69A1B459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EBDC8AA-2C47-42AA-B916-E5A2A9F45954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8EB52-9BD3-40C1-8905-F682F37F5D1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43C4E33-22E8-4037-A180-F786A71EDC5F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F5F9A-D224-4AEF-94F1-42DFC4FC699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D41C9CB0-FA20-4057-91D3-8449BB98E43E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9CD02-8F65-42D4-A2E9-4E4CFEBD69A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BAA3622-6BDF-4949-91A0-05A507D28FE5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5053B-FF9C-4BE9-A234-99D13B4EFCE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按一下圖示以新增表格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153A481-A889-4823-A409-E4EC1434CBF7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98ACA-2C68-42C9-BAF0-F6904407A45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1" descr="HEP_TitlteSlide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2" descr="CCO_HepLogo_Trans_blkNObloc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5969000"/>
            <a:ext cx="3581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93" name="Rectangle 49"/>
          <p:cNvSpPr>
            <a:spLocks noGrp="1" noChangeArrowheads="1"/>
          </p:cNvSpPr>
          <p:nvPr>
            <p:ph type="ctrTitle"/>
          </p:nvPr>
        </p:nvSpPr>
        <p:spPr bwMode="gray">
          <a:xfrm>
            <a:off x="533400" y="381000"/>
            <a:ext cx="6096000" cy="2057400"/>
          </a:xfrm>
        </p:spPr>
        <p:txBody>
          <a:bodyPr/>
          <a:lstStyle>
            <a:lvl1pPr>
              <a:defRPr sz="3900">
                <a:solidFill>
                  <a:schemeClr val="tx1"/>
                </a:solidFill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  <a:endParaRPr lang="en-US" altLang="zh-TW" noProof="0" smtClean="0"/>
          </a:p>
        </p:txBody>
      </p:sp>
      <p:sp>
        <p:nvSpPr>
          <p:cNvPr id="6194" name="Rectangle 50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533400" y="2917825"/>
            <a:ext cx="3886200" cy="112077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400"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  <a:endParaRPr lang="en-US" altLang="zh-TW" noProof="0" smtClean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801688"/>
            <a:ext cx="2057400" cy="552291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801688"/>
            <a:ext cx="6019800" cy="552291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01688"/>
            <a:ext cx="8229600" cy="11033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按一下圖示以新增圖表</a:t>
            </a:r>
            <a:endParaRPr lang="zh-TW" altLang="en-US" noProof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01688"/>
            <a:ext cx="8229600" cy="11033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按一下圖示以新增表格</a:t>
            </a:r>
            <a:endParaRPr lang="zh-TW" altLang="en-US" noProof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CF054-B434-4DCD-A7A0-9308B6B7176B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26266-77E2-4F6F-A596-E0633BD8E8E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C385C-151E-4376-BED9-439175524338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6564B-6AE6-4E9B-B70C-0CC641EA6CD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91363-DEDA-45E8-857B-7729A7D7ECFB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18398-4C45-4CD6-91D8-678FB944E7F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3BC00-8A22-4CE9-BA0D-CB17BCE9BA4B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2E6A3-3322-4CCF-BAC2-B8C5BE0C89C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F8C73-2E7C-4A72-B11E-6C8F8BE865EF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354F0-ADF1-465D-BC58-EE8DC5D6F04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F7342-D0B1-4D20-8F7D-745070E47FAD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BFC23-909C-407A-831D-7916541B99D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A0901-A85D-479E-AB29-1B1366952354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BACD0-4861-42D6-9559-4EBB429639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D002A-3BB8-42F1-A7DA-62A30434078C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E9F18-9F10-437B-AC1E-F8B7F44736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60D3A-5040-4AAE-A984-DB2899054767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F5C95-7853-481F-929B-C8A1D7C30BD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4BDE4-D599-4C8D-B767-70F4F315CA3C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8090F-155B-423D-A0CD-7F0D35F65C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E80E7-F44E-4001-B972-070A9873E3C1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BCB5E-C231-42A3-B710-332C29C80C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01688"/>
            <a:ext cx="8229600" cy="11033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按一下圖示以新增圖表</a:t>
            </a:r>
            <a:endParaRPr lang="zh-TW" altLang="en-US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324600"/>
            <a:ext cx="1752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 smtClean="0">
                <a:solidFill>
                  <a:schemeClr val="folHlink"/>
                </a:solidFill>
                <a:latin typeface="+mn-lt"/>
                <a:ea typeface="新細明體" charset="-120"/>
              </a:defRPr>
            </a:lvl1pPr>
          </a:lstStyle>
          <a:p>
            <a:pPr>
              <a:defRPr/>
            </a:pPr>
            <a:fld id="{23CF7DD0-8E2F-4F71-90CB-66209DE28F70}" type="datetime1">
              <a:rPr lang="zh-TW" altLang="en-US" smtClean="0"/>
              <a:t>2013/8/7</a:t>
            </a:fld>
            <a:endParaRPr lang="zh-TW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chemeClr val="folHlink"/>
                </a:solidFill>
                <a:latin typeface="+mn-lt"/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2800" y="6019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 b="1" u="sng" smtClean="0">
                <a:latin typeface="+mn-lt"/>
                <a:ea typeface="新細明體" charset="-120"/>
              </a:defRPr>
            </a:lvl1pPr>
          </a:lstStyle>
          <a:p>
            <a:pPr>
              <a:defRPr/>
            </a:pPr>
            <a:fld id="{D889F98B-E09E-4FD5-A8DB-2B99B9DA26F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3" r:id="rId2"/>
    <p:sldLayoutId id="2147483722" r:id="rId3"/>
    <p:sldLayoutId id="2147483721" r:id="rId4"/>
    <p:sldLayoutId id="2147483720" r:id="rId5"/>
    <p:sldLayoutId id="2147483719" r:id="rId6"/>
    <p:sldLayoutId id="2147483718" r:id="rId7"/>
    <p:sldLayoutId id="2147483717" r:id="rId8"/>
    <p:sldLayoutId id="2147483716" r:id="rId9"/>
    <p:sldLayoutId id="2147483715" r:id="rId10"/>
    <p:sldLayoutId id="2147483714" r:id="rId11"/>
    <p:sldLayoutId id="2147483713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2pPr>
      <a:lvl3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3pPr>
      <a:lvl4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4pPr>
      <a:lvl5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00"/>
        </a:buClr>
        <a:buSzPct val="150000"/>
        <a:buFont typeface="Wingdings" pitchFamily="2" charset="2"/>
        <a:buChar char="§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6600"/>
        </a:buClr>
        <a:buSzPct val="150000"/>
        <a:buFont typeface="Wingdings" pitchFamily="2" charset="2"/>
        <a:buChar char="§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324600"/>
            <a:ext cx="1752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B2B2B2"/>
                </a:solidFill>
                <a:latin typeface="+mn-lt"/>
                <a:ea typeface="新細明體" pitchFamily="18" charset="-120"/>
              </a:defRPr>
            </a:lvl1pPr>
          </a:lstStyle>
          <a:p>
            <a:pPr>
              <a:defRPr/>
            </a:pPr>
            <a:fld id="{C5D10219-F8C1-4DCB-8F92-207EB3352536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B2B2B2"/>
                </a:solidFill>
                <a:latin typeface="+mn-lt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2800" y="6019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 b="1" u="sng">
                <a:solidFill>
                  <a:srgbClr val="000000"/>
                </a:solidFill>
                <a:latin typeface="+mn-lt"/>
                <a:ea typeface="新細明體" pitchFamily="18" charset="-120"/>
              </a:defRPr>
            </a:lvl1pPr>
          </a:lstStyle>
          <a:p>
            <a:pPr>
              <a:defRPr/>
            </a:pPr>
            <a:fld id="{19F39D51-3BBF-41C2-A421-F9112E9038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2pPr>
      <a:lvl3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3pPr>
      <a:lvl4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4pPr>
      <a:lvl5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00"/>
        </a:buClr>
        <a:buSzPct val="150000"/>
        <a:buFont typeface="Wingdings" pitchFamily="2" charset="2"/>
        <a:buChar char="§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6600"/>
        </a:buClr>
        <a:buSzPct val="150000"/>
        <a:buFont typeface="Wingdings" pitchFamily="2" charset="2"/>
        <a:buChar char="§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01688"/>
            <a:ext cx="8229600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6400800" y="6400800"/>
            <a:ext cx="2352675" cy="260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100">
                <a:solidFill>
                  <a:srgbClr val="FFFFFF"/>
                </a:solidFill>
                <a:latin typeface="Arial" pitchFamily="34" charset="0"/>
                <a:ea typeface="新細明體" pitchFamily="18" charset="-120"/>
              </a:rPr>
              <a:t>clinicaloptions.com/hep</a:t>
            </a: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81000" y="304800"/>
            <a:ext cx="68580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>
                <a:solidFill>
                  <a:srgbClr val="4FAD26"/>
                </a:solidFill>
                <a:latin typeface="Arial" pitchFamily="34" charset="0"/>
                <a:ea typeface="新細明體" pitchFamily="18" charset="-120"/>
              </a:rPr>
              <a:t>Hepatitis C: Epidemiology, Diagnosis, and Treatment</a:t>
            </a:r>
          </a:p>
        </p:txBody>
      </p:sp>
      <p:sp>
        <p:nvSpPr>
          <p:cNvPr id="4116" name="Line 20"/>
          <p:cNvSpPr>
            <a:spLocks noChangeShapeType="1"/>
          </p:cNvSpPr>
          <p:nvPr/>
        </p:nvSpPr>
        <p:spPr bwMode="auto">
          <a:xfrm>
            <a:off x="381000" y="609600"/>
            <a:ext cx="6629400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fontAlgn="auto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rgbClr val="4FAD26"/>
              </a:buClr>
              <a:buFont typeface="Arial" pitchFamily="34" charset="0"/>
              <a:buChar char="•"/>
              <a:defRPr/>
            </a:pPr>
            <a:endParaRPr kumimoji="0" lang="zh-TW" altLang="en-US">
              <a:solidFill>
                <a:srgbClr val="FFFFFF"/>
              </a:solidFill>
              <a:latin typeface="Arial" pitchFamily="34" charset="0"/>
              <a:ea typeface="+mn-ea"/>
            </a:endParaRPr>
          </a:p>
        </p:txBody>
      </p:sp>
      <p:pic>
        <p:nvPicPr>
          <p:cNvPr id="26631" name="Picture 33" descr="CCO_Hep_Logo_Trans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162800" y="233363"/>
            <a:ext cx="1676400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59" r:id="rId1"/>
    <p:sldLayoutId id="2147483736" r:id="rId2"/>
    <p:sldLayoutId id="2147483735" r:id="rId3"/>
    <p:sldLayoutId id="2147483734" r:id="rId4"/>
    <p:sldLayoutId id="2147483733" r:id="rId5"/>
    <p:sldLayoutId id="2147483732" r:id="rId6"/>
    <p:sldLayoutId id="2147483731" r:id="rId7"/>
    <p:sldLayoutId id="2147483730" r:id="rId8"/>
    <p:sldLayoutId id="2147483729" r:id="rId9"/>
    <p:sldLayoutId id="2147483728" r:id="rId10"/>
    <p:sldLayoutId id="2147483727" r:id="rId11"/>
    <p:sldLayoutId id="2147483726" r:id="rId12"/>
    <p:sldLayoutId id="2147483725" r:id="rId13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lnSpc>
          <a:spcPct val="90000"/>
        </a:lnSpc>
        <a:spcBef>
          <a:spcPct val="35000"/>
        </a:spcBef>
        <a:spcAft>
          <a:spcPct val="25000"/>
        </a:spcAft>
        <a:buClr>
          <a:schemeClr val="fol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90000"/>
        </a:lnSpc>
        <a:spcBef>
          <a:spcPct val="35000"/>
        </a:spcBef>
        <a:spcAft>
          <a:spcPct val="25000"/>
        </a:spcAft>
        <a:buClr>
          <a:schemeClr val="folHlink"/>
        </a:buClr>
        <a:buFont typeface="Arial" charset="0"/>
        <a:buChar char="–"/>
        <a:defRPr sz="2200">
          <a:solidFill>
            <a:schemeClr val="tx1"/>
          </a:solidFill>
          <a:latin typeface="+mn-lt"/>
        </a:defRPr>
      </a:lvl2pPr>
      <a:lvl3pPr marL="1143000" indent="-228600" algn="l" rtl="0" fontAlgn="base">
        <a:lnSpc>
          <a:spcPct val="90000"/>
        </a:lnSpc>
        <a:spcBef>
          <a:spcPct val="60000"/>
        </a:spcBef>
        <a:spcAft>
          <a:spcPct val="25000"/>
        </a:spcAft>
        <a:buClr>
          <a:schemeClr val="folHlink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3pPr>
      <a:lvl4pPr marL="1600200" indent="-228600" algn="l" rtl="0" fontAlgn="base">
        <a:lnSpc>
          <a:spcPct val="90000"/>
        </a:lnSpc>
        <a:spcBef>
          <a:spcPct val="90000"/>
        </a:spcBef>
        <a:spcAft>
          <a:spcPct val="25000"/>
        </a:spcAft>
        <a:buClr>
          <a:schemeClr val="folHlink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fontAlgn="base">
        <a:lnSpc>
          <a:spcPct val="90000"/>
        </a:lnSpc>
        <a:spcBef>
          <a:spcPct val="100000"/>
        </a:spcBef>
        <a:spcAft>
          <a:spcPct val="25000"/>
        </a:spcAft>
        <a:buClr>
          <a:schemeClr val="folHlink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lnSpc>
          <a:spcPct val="90000"/>
        </a:lnSpc>
        <a:spcBef>
          <a:spcPct val="100000"/>
        </a:spcBef>
        <a:spcAft>
          <a:spcPct val="25000"/>
        </a:spcAft>
        <a:buClr>
          <a:schemeClr val="folHlink"/>
        </a:buClr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100000"/>
        </a:spcBef>
        <a:spcAft>
          <a:spcPct val="25000"/>
        </a:spcAft>
        <a:buClr>
          <a:schemeClr val="folHlink"/>
        </a:buClr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100000"/>
        </a:spcBef>
        <a:spcAft>
          <a:spcPct val="25000"/>
        </a:spcAft>
        <a:buClr>
          <a:schemeClr val="folHlink"/>
        </a:buClr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100000"/>
        </a:spcBef>
        <a:spcAft>
          <a:spcPct val="25000"/>
        </a:spcAft>
        <a:buClr>
          <a:schemeClr val="folHlink"/>
        </a:buClr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324600"/>
            <a:ext cx="1752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800080"/>
                </a:solidFill>
                <a:latin typeface="+mn-lt"/>
                <a:ea typeface="新細明體" charset="-120"/>
              </a:defRPr>
            </a:lvl1pPr>
          </a:lstStyle>
          <a:p>
            <a:pPr>
              <a:defRPr/>
            </a:pPr>
            <a:fld id="{E2E9D4CB-D5EF-4A15-A3D1-0592C7586DC2}" type="datetime1">
              <a:rPr lang="zh-TW" altLang="en-US" smtClean="0"/>
              <a:t>2013/8/7</a:t>
            </a:fld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800080"/>
                </a:solidFill>
                <a:latin typeface="+mn-lt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2800" y="6019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 b="1" u="sng">
                <a:solidFill>
                  <a:prstClr val="black"/>
                </a:solidFill>
                <a:latin typeface="+mn-lt"/>
                <a:ea typeface="新細明體" charset="-120"/>
              </a:defRPr>
            </a:lvl1pPr>
          </a:lstStyle>
          <a:p>
            <a:pPr>
              <a:defRPr/>
            </a:pPr>
            <a:fld id="{2C718B2F-4CAC-4508-9BD7-328B870473B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6" r:id="rId2"/>
    <p:sldLayoutId id="2147483745" r:id="rId3"/>
    <p:sldLayoutId id="2147483744" r:id="rId4"/>
    <p:sldLayoutId id="2147483743" r:id="rId5"/>
    <p:sldLayoutId id="2147483742" r:id="rId6"/>
    <p:sldLayoutId id="2147483741" r:id="rId7"/>
    <p:sldLayoutId id="2147483740" r:id="rId8"/>
    <p:sldLayoutId id="2147483739" r:id="rId9"/>
    <p:sldLayoutId id="2147483738" r:id="rId10"/>
    <p:sldLayoutId id="2147483737" r:id="rId11"/>
    <p:sldLayoutId id="2147483760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2pPr>
      <a:lvl3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3pPr>
      <a:lvl4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4pPr>
      <a:lvl5pPr algn="l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ea typeface="標楷體" pitchFamily="65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00"/>
        </a:buClr>
        <a:buSzPct val="150000"/>
        <a:buFont typeface="Wingdings" pitchFamily="2" charset="2"/>
        <a:buChar char="§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6600"/>
        </a:buClr>
        <a:buSzPct val="150000"/>
        <a:buFont typeface="Wingdings" pitchFamily="2" charset="2"/>
        <a:buChar char="§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B00FEA67-20DE-4546-981A-3AA9165F735B}" type="slidenum">
              <a:rPr lang="en-US" altLang="zh-TW" sz="1400" smtClean="0"/>
              <a:pPr eaLnBrk="1" hangingPunct="1"/>
              <a:t>1</a:t>
            </a:fld>
            <a:endParaRPr lang="en-US" altLang="zh-TW" sz="1400" smtClean="0"/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1331913" y="1484784"/>
            <a:ext cx="6840487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TW" altLang="zh-TW" sz="72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狂犬病防治</a:t>
            </a:r>
            <a:r>
              <a:rPr lang="zh-TW" altLang="en-US" sz="72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業務報告</a:t>
            </a:r>
            <a:endParaRPr lang="zh-TW" altLang="en-US" sz="7200" b="1" dirty="0">
              <a:solidFill>
                <a:srgbClr val="040DBC"/>
              </a:solidFill>
              <a:ea typeface="標楷體" pitchFamily="65" charset="-120"/>
            </a:endParaRPr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2123864" y="4341088"/>
            <a:ext cx="5256584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sz="3600" b="1" dirty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報告人</a:t>
            </a:r>
            <a:r>
              <a:rPr lang="zh-TW" altLang="en-US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：衛生福利部</a:t>
            </a:r>
            <a:endParaRPr lang="zh-TW" altLang="en-US" sz="3600" b="1" dirty="0">
              <a:solidFill>
                <a:srgbClr val="339933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</a:pPr>
            <a:r>
              <a:rPr lang="zh-TW" altLang="en-US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日  期：</a:t>
            </a:r>
            <a:r>
              <a:rPr lang="en-US" altLang="zh-TW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3600" b="1" dirty="0" smtClean="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日</a:t>
            </a:r>
            <a:endParaRPr lang="zh-TW" altLang="en-US" sz="3600" b="1" dirty="0">
              <a:solidFill>
                <a:srgbClr val="339933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4" name="Picture 6" descr="部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081088" cy="108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25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534473" y="640106"/>
            <a:ext cx="81375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vl="0" algn="ctr"/>
            <a:r>
              <a:rPr lang="zh-TW" altLang="zh-TW" sz="3600" b="1" dirty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跨</a:t>
            </a:r>
            <a:r>
              <a:rPr lang="zh-TW" altLang="zh-TW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部會</a:t>
            </a:r>
            <a:r>
              <a:rPr lang="zh-TW" altLang="en-US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防治架構</a:t>
            </a:r>
            <a:endParaRPr lang="zh-TW" altLang="zh-TW" sz="3600" dirty="0">
              <a:solidFill>
                <a:srgbClr val="040DB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968552"/>
          </a:xfrm>
        </p:spPr>
        <p:txBody>
          <a:bodyPr rtlCol="0">
            <a:noAutofit/>
          </a:bodyPr>
          <a:lstStyle/>
          <a:p>
            <a:pPr lvl="0" algn="just">
              <a:spcBef>
                <a:spcPts val="1200"/>
              </a:spcBef>
            </a:pPr>
            <a:r>
              <a:rPr lang="zh-TW" altLang="zh-TW" sz="3200" b="0" dirty="0">
                <a:latin typeface="+mn-ea"/>
              </a:rPr>
              <a:t>為因應狂犬病疫情，自</a:t>
            </a:r>
            <a:r>
              <a:rPr lang="en-US" altLang="zh-TW" sz="3200" b="0" dirty="0">
                <a:latin typeface="+mn-ea"/>
              </a:rPr>
              <a:t>7/24</a:t>
            </a:r>
            <a:r>
              <a:rPr lang="zh-TW" altLang="zh-TW" sz="3200" b="0" dirty="0">
                <a:latin typeface="+mn-ea"/>
              </a:rPr>
              <a:t>起由農委會與衛福部邀集相關部會，成立跨部會工作小組</a:t>
            </a:r>
            <a:r>
              <a:rPr lang="zh-TW" altLang="en-US" sz="3200" b="0" dirty="0">
                <a:latin typeface="+mn-ea"/>
              </a:rPr>
              <a:t>。</a:t>
            </a:r>
            <a:endParaRPr lang="en-US" altLang="zh-TW" sz="3200" b="0" dirty="0">
              <a:latin typeface="+mn-ea"/>
            </a:endParaRPr>
          </a:p>
          <a:p>
            <a:pPr algn="just">
              <a:spcBef>
                <a:spcPts val="1200"/>
              </a:spcBef>
            </a:pPr>
            <a:r>
              <a:rPr lang="en-US" altLang="zh-TW" sz="3200" b="0" dirty="0">
                <a:latin typeface="+mn-ea"/>
              </a:rPr>
              <a:t>7/27</a:t>
            </a:r>
            <a:r>
              <a:rPr lang="zh-TW" altLang="en-US" sz="3200" b="0" dirty="0">
                <a:latin typeface="+mn-ea"/>
              </a:rPr>
              <a:t>起</a:t>
            </a:r>
            <a:r>
              <a:rPr lang="zh-TW" altLang="zh-TW" sz="3200" b="0" dirty="0">
                <a:latin typeface="+mn-ea"/>
              </a:rPr>
              <a:t>由</a:t>
            </a:r>
            <a:r>
              <a:rPr lang="zh-TW" altLang="en-US" sz="3200" b="0" dirty="0">
                <a:latin typeface="+mn-ea"/>
              </a:rPr>
              <a:t>中央</a:t>
            </a:r>
            <a:r>
              <a:rPr lang="zh-TW" altLang="zh-TW" sz="3200" b="0" dirty="0">
                <a:latin typeface="+mn-ea"/>
              </a:rPr>
              <a:t>災害防救委員會主任委員毛副院長督導，農委會主委及衛生福利部</a:t>
            </a:r>
            <a:r>
              <a:rPr lang="zh-TW" altLang="en-US" sz="3200" b="0" dirty="0">
                <a:latin typeface="+mn-ea"/>
              </a:rPr>
              <a:t>部</a:t>
            </a:r>
            <a:r>
              <a:rPr lang="zh-TW" altLang="zh-TW" sz="3200" b="0" dirty="0">
                <a:latin typeface="+mn-ea"/>
              </a:rPr>
              <a:t>長擔任召集人。</a:t>
            </a:r>
            <a:endParaRPr lang="en-US" altLang="zh-TW" sz="3200" b="0" dirty="0">
              <a:latin typeface="+mn-ea"/>
            </a:endParaRPr>
          </a:p>
          <a:p>
            <a:pPr algn="just">
              <a:spcBef>
                <a:spcPts val="1200"/>
              </a:spcBef>
            </a:pPr>
            <a:r>
              <a:rPr lang="en-US" altLang="zh-TW" sz="3200" b="0" dirty="0" smtClean="0">
                <a:latin typeface="+mn-ea"/>
              </a:rPr>
              <a:t>8/1</a:t>
            </a:r>
            <a:r>
              <a:rPr lang="zh-TW" altLang="zh-TW" sz="3200" b="0" dirty="0" smtClean="0">
                <a:latin typeface="+mn-ea"/>
              </a:rPr>
              <a:t>成立</a:t>
            </a:r>
            <a:r>
              <a:rPr lang="zh-TW" altLang="zh-TW" sz="3200" b="0" dirty="0">
                <a:latin typeface="+mn-ea"/>
              </a:rPr>
              <a:t>狂犬病中央流行疫情指揮中心。</a:t>
            </a:r>
          </a:p>
          <a:p>
            <a:pPr algn="just"/>
            <a:r>
              <a:rPr lang="zh-TW" altLang="zh-TW" sz="3200" b="0" dirty="0">
                <a:latin typeface="+mn-ea"/>
              </a:rPr>
              <a:t>每日</a:t>
            </a:r>
            <a:r>
              <a:rPr lang="zh-TW" altLang="zh-TW" sz="3200" b="0" dirty="0" smtClean="0">
                <a:latin typeface="+mn-ea"/>
              </a:rPr>
              <a:t>召開跨</a:t>
            </a:r>
            <a:r>
              <a:rPr lang="zh-TW" altLang="zh-TW" sz="3200" b="0" dirty="0">
                <a:latin typeface="+mn-ea"/>
              </a:rPr>
              <a:t>部會</a:t>
            </a:r>
            <a:r>
              <a:rPr lang="zh-TW" altLang="zh-TW" sz="3200" b="0" dirty="0" smtClean="0">
                <a:latin typeface="+mn-ea"/>
              </a:rPr>
              <a:t>會議</a:t>
            </a:r>
            <a:r>
              <a:rPr lang="zh-TW" altLang="en-US" sz="3200" b="0" dirty="0" smtClean="0">
                <a:latin typeface="+mn-ea"/>
              </a:rPr>
              <a:t>與記者會</a:t>
            </a:r>
            <a:r>
              <a:rPr lang="zh-TW" altLang="zh-TW" sz="3200" b="0" dirty="0" smtClean="0">
                <a:latin typeface="+mn-ea"/>
              </a:rPr>
              <a:t>，</a:t>
            </a:r>
            <a:r>
              <a:rPr lang="zh-TW" altLang="zh-TW" sz="3200" b="0" dirty="0">
                <a:latin typeface="+mn-ea"/>
              </a:rPr>
              <a:t>將最新防疫政策對外發布。</a:t>
            </a:r>
            <a:endParaRPr lang="en-US" altLang="zh-TW" sz="3200" b="0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CF776-0A4A-43C3-9EE4-4CED813499A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46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 txBox="1">
            <a:spLocks noChangeArrowheads="1"/>
          </p:cNvSpPr>
          <p:nvPr/>
        </p:nvSpPr>
        <p:spPr bwMode="auto">
          <a:xfrm>
            <a:off x="611188" y="5300663"/>
            <a:ext cx="33845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kumimoji="0" lang="zh-TW" altLang="en-US" sz="2000" b="1">
                <a:solidFill>
                  <a:srgbClr val="A50021"/>
                </a:solidFill>
                <a:ea typeface="標楷體" pitchFamily="65" charset="-120"/>
              </a:rPr>
              <a:t>資料更新至</a:t>
            </a:r>
            <a:r>
              <a:rPr kumimoji="0" lang="en-US" altLang="zh-TW" sz="2000" b="1">
                <a:solidFill>
                  <a:srgbClr val="A50021"/>
                </a:solidFill>
                <a:ea typeface="標楷體" pitchFamily="65" charset="-120"/>
              </a:rPr>
              <a:t>8/6</a:t>
            </a:r>
            <a:r>
              <a:rPr kumimoji="0" lang="zh-TW" altLang="en-US" sz="2000" b="1">
                <a:solidFill>
                  <a:srgbClr val="A50021"/>
                </a:solidFill>
                <a:ea typeface="標楷體" pitchFamily="65" charset="-120"/>
              </a:rPr>
              <a:t>  </a:t>
            </a:r>
            <a:r>
              <a:rPr kumimoji="0" lang="en-US" altLang="zh-TW" sz="2000" b="1">
                <a:solidFill>
                  <a:srgbClr val="A50021"/>
                </a:solidFill>
                <a:ea typeface="標楷體" pitchFamily="65" charset="-120"/>
              </a:rPr>
              <a:t>11:00PM</a:t>
            </a:r>
            <a:endParaRPr lang="en-US" altLang="zh-TW" sz="2000" b="1">
              <a:solidFill>
                <a:srgbClr val="A50021"/>
              </a:solidFill>
              <a:ea typeface="標楷體" pitchFamily="65" charset="-120"/>
            </a:endParaRPr>
          </a:p>
        </p:txBody>
      </p:sp>
      <p:sp>
        <p:nvSpPr>
          <p:cNvPr id="5123" name="Rectangle 3"/>
          <p:cNvSpPr txBox="1">
            <a:spLocks noChangeArrowheads="1"/>
          </p:cNvSpPr>
          <p:nvPr/>
        </p:nvSpPr>
        <p:spPr bwMode="auto">
          <a:xfrm>
            <a:off x="611188" y="2660650"/>
            <a:ext cx="338455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kumimoji="0" lang="zh-TW" altLang="en-US" sz="2800" b="1">
                <a:solidFill>
                  <a:srgbClr val="A50021"/>
                </a:solidFill>
                <a:ea typeface="標楷體" pitchFamily="65" charset="-120"/>
              </a:rPr>
              <a:t>核可施打狂犬病疫苗民眾暴露地點</a:t>
            </a:r>
            <a:r>
              <a:rPr lang="zh-TW" altLang="en-US" sz="2800" b="1">
                <a:solidFill>
                  <a:srgbClr val="A50021"/>
                </a:solidFill>
                <a:ea typeface="標楷體" pitchFamily="65" charset="-120"/>
              </a:rPr>
              <a:t>與 </a:t>
            </a:r>
            <a:endParaRPr lang="en-US" altLang="zh-TW" sz="2800" b="1">
              <a:solidFill>
                <a:srgbClr val="A50021"/>
              </a:solidFill>
              <a:ea typeface="標楷體" pitchFamily="65" charset="-120"/>
            </a:endParaRPr>
          </a:p>
          <a:p>
            <a:pPr algn="ctr" eaLnBrk="1" hangingPunct="1"/>
            <a:r>
              <a:rPr lang="zh-TW" altLang="en-US" sz="2800" b="1">
                <a:solidFill>
                  <a:srgbClr val="A50021"/>
                </a:solidFill>
                <a:ea typeface="標楷體" pitchFamily="65" charset="-120"/>
              </a:rPr>
              <a:t>陽性動物分布圖</a:t>
            </a:r>
            <a:endParaRPr lang="en-US" altLang="zh-TW" sz="2800" b="1">
              <a:solidFill>
                <a:srgbClr val="A50021"/>
              </a:solidFill>
              <a:ea typeface="標楷體" pitchFamily="65" charset="-120"/>
            </a:endParaRPr>
          </a:p>
          <a:p>
            <a:pPr algn="ctr" eaLnBrk="1" hangingPunct="1"/>
            <a:endParaRPr lang="en-US" altLang="zh-TW" sz="2800" b="1">
              <a:solidFill>
                <a:srgbClr val="A50021"/>
              </a:solidFill>
              <a:ea typeface="標楷體" pitchFamily="65" charset="-120"/>
            </a:endParaRPr>
          </a:p>
          <a:p>
            <a:pPr algn="ctr" eaLnBrk="1" hangingPunct="1"/>
            <a:r>
              <a:rPr lang="zh-TW" altLang="zh-TW" sz="2800" b="1">
                <a:solidFill>
                  <a:srgbClr val="040DBC"/>
                </a:solidFill>
                <a:ea typeface="標楷體" pitchFamily="65" charset="-120"/>
              </a:rPr>
              <a:t>目前共</a:t>
            </a:r>
            <a:r>
              <a:rPr lang="en-US" altLang="zh-TW" sz="2800" b="1">
                <a:solidFill>
                  <a:srgbClr val="040DBC"/>
                </a:solidFill>
                <a:ea typeface="標楷體" pitchFamily="65" charset="-120"/>
              </a:rPr>
              <a:t>8</a:t>
            </a:r>
            <a:r>
              <a:rPr lang="zh-TW" altLang="zh-TW" sz="2800" b="1">
                <a:solidFill>
                  <a:srgbClr val="040DBC"/>
                </a:solidFill>
                <a:ea typeface="標楷體" pitchFamily="65" charset="-120"/>
              </a:rPr>
              <a:t>縣市</a:t>
            </a:r>
            <a:r>
              <a:rPr lang="en-US" altLang="zh-TW" sz="2800" b="1">
                <a:solidFill>
                  <a:srgbClr val="040DBC"/>
                </a:solidFill>
                <a:ea typeface="標楷體" pitchFamily="65" charset="-120"/>
              </a:rPr>
              <a:t>31</a:t>
            </a:r>
            <a:r>
              <a:rPr lang="zh-TW" altLang="zh-TW" sz="2800" b="1">
                <a:solidFill>
                  <a:srgbClr val="040DBC"/>
                </a:solidFill>
                <a:ea typeface="標楷體" pitchFamily="65" charset="-120"/>
              </a:rPr>
              <a:t>鄉鎮發現陽性鼬獾</a:t>
            </a:r>
          </a:p>
          <a:p>
            <a:pPr algn="ctr" eaLnBrk="1" hangingPunct="1"/>
            <a:endParaRPr lang="en-US" altLang="zh-TW" sz="2800" b="1">
              <a:solidFill>
                <a:srgbClr val="A50021"/>
              </a:solidFill>
              <a:ea typeface="標楷體" pitchFamily="65" charset="-120"/>
            </a:endParaRPr>
          </a:p>
        </p:txBody>
      </p:sp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pic>
        <p:nvPicPr>
          <p:cNvPr id="5125" name="Picture 6" descr="Z:\1-5狂犬病\GIS\動物咬傷案件分佈圖\動物咬傷案件分佈0806-晚上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0"/>
            <a:ext cx="511321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509403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556792"/>
            <a:ext cx="8424936" cy="435711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altLang="zh-TW" sz="3600" dirty="0" smtClean="0"/>
              <a:t>7/17</a:t>
            </a:r>
            <a:r>
              <a:rPr lang="zh-TW" altLang="en-US" sz="3600" dirty="0" smtClean="0"/>
              <a:t>及</a:t>
            </a:r>
            <a:r>
              <a:rPr lang="en-US" altLang="zh-TW" sz="3600" dirty="0" smtClean="0"/>
              <a:t>7/29</a:t>
            </a:r>
            <a:r>
              <a:rPr lang="zh-TW" altLang="zh-TW" sz="3600" dirty="0" smtClean="0"/>
              <a:t>召開</a:t>
            </a:r>
            <a:r>
              <a:rPr lang="zh-TW" altLang="en-US" sz="3600" dirty="0" smtClean="0"/>
              <a:t>傳染病防治諮詢會預防接種組</a:t>
            </a:r>
            <a:r>
              <a:rPr lang="en-US" altLang="zh-TW" sz="3600" dirty="0" smtClean="0"/>
              <a:t>(ACIP)</a:t>
            </a:r>
            <a:r>
              <a:rPr lang="zh-TW" altLang="zh-TW" sz="3600" dirty="0" smtClean="0"/>
              <a:t>臨時</a:t>
            </a:r>
            <a:r>
              <a:rPr lang="zh-TW" altLang="zh-TW" sz="3600" dirty="0"/>
              <a:t>會議</a:t>
            </a:r>
            <a:r>
              <a:rPr lang="zh-TW" altLang="zh-TW" sz="3600" dirty="0" smtClean="0"/>
              <a:t>，確認</a:t>
            </a:r>
            <a:r>
              <a:rPr lang="zh-TW" altLang="en-US" sz="3600" dirty="0" smtClean="0"/>
              <a:t>人用</a:t>
            </a:r>
            <a:r>
              <a:rPr lang="zh-TW" altLang="zh-TW" sz="3600" dirty="0" smtClean="0"/>
              <a:t>狂犬病疫苗</a:t>
            </a:r>
            <a:r>
              <a:rPr lang="zh-TW" altLang="en-US" sz="3600" dirty="0" smtClean="0"/>
              <a:t>政策</a:t>
            </a:r>
            <a:endParaRPr lang="en-US" altLang="zh-TW" sz="3600" dirty="0" smtClean="0"/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zh-TW" altLang="zh-TW" sz="3100" dirty="0" smtClean="0"/>
              <a:t>訂</a:t>
            </a:r>
            <a:r>
              <a:rPr lang="zh-TW" altLang="zh-TW" sz="3100" dirty="0"/>
              <a:t>定狂犬病暴露後疫苗建議接種對象，並由政府公費支應費用</a:t>
            </a:r>
            <a:r>
              <a:rPr lang="zh-TW" altLang="zh-TW" sz="3100" dirty="0" smtClean="0"/>
              <a:t>。</a:t>
            </a:r>
            <a:r>
              <a:rPr lang="zh-TW" altLang="en-US" sz="3100" dirty="0" smtClean="0"/>
              <a:t>暴露的定義為：</a:t>
            </a:r>
            <a:r>
              <a:rPr kumimoji="0" lang="zh-TW" altLang="zh-TW" sz="3100" dirty="0"/>
              <a:t>遭受動物抓咬傷或皮膚傷口、黏膜接觸其唾液等</a:t>
            </a:r>
            <a:r>
              <a:rPr kumimoji="0" lang="zh-TW" altLang="zh-TW" sz="3100" dirty="0" smtClean="0"/>
              <a:t>分泌物</a:t>
            </a:r>
            <a:endParaRPr lang="en-US" altLang="zh-TW" sz="3100" dirty="0" smtClean="0"/>
          </a:p>
          <a:p>
            <a:pPr lvl="1">
              <a:lnSpc>
                <a:spcPct val="120000"/>
              </a:lnSpc>
              <a:spcBef>
                <a:spcPts val="1200"/>
              </a:spcBef>
            </a:pPr>
            <a:r>
              <a:rPr lang="zh-TW" altLang="zh-TW" sz="3100" dirty="0"/>
              <a:t>暴露</a:t>
            </a:r>
            <a:r>
              <a:rPr lang="zh-TW" altLang="zh-TW" sz="3100" dirty="0" smtClean="0"/>
              <a:t>前</a:t>
            </a:r>
            <a:r>
              <a:rPr lang="zh-TW" altLang="en-US" sz="3100" dirty="0" smtClean="0"/>
              <a:t>疫苗</a:t>
            </a:r>
            <a:r>
              <a:rPr lang="zh-TW" altLang="zh-TW" sz="3100" dirty="0" smtClean="0"/>
              <a:t>接種</a:t>
            </a:r>
            <a:r>
              <a:rPr lang="zh-TW" altLang="zh-TW" sz="3100" dirty="0"/>
              <a:t>以動物防疫、動物保育、犬隻管理</a:t>
            </a:r>
            <a:r>
              <a:rPr lang="zh-TW" altLang="zh-TW" sz="3100" dirty="0" smtClean="0"/>
              <a:t>及</a:t>
            </a:r>
            <a:r>
              <a:rPr lang="zh-TW" altLang="en-US" sz="3100" dirty="0" smtClean="0"/>
              <a:t>捕捉</a:t>
            </a:r>
            <a:r>
              <a:rPr lang="zh-TW" altLang="zh-TW" sz="3100" dirty="0" smtClean="0"/>
              <a:t>等第</a:t>
            </a:r>
            <a:r>
              <a:rPr lang="zh-TW" altLang="zh-TW" sz="3100" dirty="0"/>
              <a:t>一線從業人員為</a:t>
            </a:r>
            <a:r>
              <a:rPr lang="zh-TW" altLang="zh-TW" sz="3100" dirty="0" smtClean="0"/>
              <a:t>自費接種</a:t>
            </a:r>
            <a:r>
              <a:rPr lang="zh-TW" altLang="zh-TW" sz="3100" dirty="0"/>
              <a:t>優先</a:t>
            </a:r>
            <a:r>
              <a:rPr lang="zh-TW" altLang="zh-TW" sz="3100" dirty="0" smtClean="0"/>
              <a:t>對象</a:t>
            </a:r>
            <a:endParaRPr lang="en-US" altLang="zh-TW" sz="3100" dirty="0" smtClean="0"/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TW" altLang="en-US" sz="3600" dirty="0" smtClean="0"/>
              <a:t>因應</a:t>
            </a:r>
            <a:r>
              <a:rPr lang="en-US" altLang="zh-TW" sz="3600" dirty="0" smtClean="0"/>
              <a:t>7/30</a:t>
            </a:r>
            <a:r>
              <a:rPr lang="zh-TW" altLang="en-US" sz="3600" dirty="0" smtClean="0"/>
              <a:t>農委會發布錢鼠陽性案例，本部於</a:t>
            </a:r>
            <a:r>
              <a:rPr lang="en-US" altLang="zh-TW" sz="3600" dirty="0" smtClean="0"/>
              <a:t>7/31</a:t>
            </a:r>
            <a:r>
              <a:rPr lang="zh-TW" altLang="en-US" sz="3600" dirty="0" smtClean="0"/>
              <a:t>即時修訂、公布接種對象規範</a:t>
            </a:r>
            <a:endParaRPr lang="en-US" altLang="zh-TW" sz="3600" dirty="0">
              <a:cs typeface="Times New Roman" pitchFamily="18" charset="0"/>
            </a:endParaRPr>
          </a:p>
          <a:p>
            <a:pPr lvl="1">
              <a:lnSpc>
                <a:spcPct val="120000"/>
              </a:lnSpc>
              <a:spcBef>
                <a:spcPts val="1200"/>
              </a:spcBef>
            </a:pPr>
            <a:endParaRPr lang="en-US" altLang="zh-TW" sz="2800" dirty="0" smtClean="0"/>
          </a:p>
        </p:txBody>
      </p:sp>
      <p:sp>
        <p:nvSpPr>
          <p:cNvPr id="2" name="文字方塊 1"/>
          <p:cNvSpPr txBox="1"/>
          <p:nvPr/>
        </p:nvSpPr>
        <p:spPr>
          <a:xfrm>
            <a:off x="539552" y="594361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預防接種及防治</a:t>
            </a:r>
            <a:r>
              <a:rPr lang="zh-TW" altLang="en-US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政策</a:t>
            </a:r>
            <a:r>
              <a:rPr lang="en-US" altLang="zh-TW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-1</a:t>
            </a:r>
            <a:endParaRPr lang="zh-TW" altLang="en-US" sz="3600" b="1" dirty="0">
              <a:solidFill>
                <a:srgbClr val="040DB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CF776-0A4A-43C3-9EE4-4CED813499A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712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755576" y="469446"/>
            <a:ext cx="7488831" cy="698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0" hangingPunct="0"/>
            <a:r>
              <a:rPr lang="zh-TW" altLang="zh-TW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疑似</a:t>
            </a:r>
            <a:r>
              <a:rPr lang="zh-TW" altLang="zh-TW" sz="36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狂犬病暴露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後疫苗</a:t>
            </a:r>
            <a:r>
              <a:rPr lang="zh-TW" altLang="zh-TW" sz="3600" b="1" dirty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接種對象</a:t>
            </a:r>
            <a:endParaRPr lang="zh-TW" altLang="zh-TW" sz="3600" dirty="0">
              <a:solidFill>
                <a:srgbClr val="040DBC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059943"/>
              </p:ext>
            </p:extLst>
          </p:nvPr>
        </p:nvGraphicFramePr>
        <p:xfrm>
          <a:off x="395536" y="1556792"/>
          <a:ext cx="8064252" cy="4651376"/>
        </p:xfrm>
        <a:graphic>
          <a:graphicData uri="http://schemas.openxmlformats.org/drawingml/2006/table">
            <a:tbl>
              <a:tblPr/>
              <a:tblGrid>
                <a:gridCol w="2376263"/>
                <a:gridCol w="3047976"/>
                <a:gridCol w="2640013"/>
              </a:tblGrid>
              <a:tr h="465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暴露動物類別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人用疫苗接種建議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 </a:t>
                      </a: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備註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野生哺乳類動物（含錢鼠）</a:t>
                      </a:r>
                      <a:endParaRPr kumimoji="0" lang="zh-TW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立即就醫並接種疫苗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若經檢驗陰性，可停止接種疫苗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395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流浪犬貓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立即就醫並接種疫苗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若流浪犬貓觀察十日無症狀，可停止接種疫苗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860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家犬貓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暫不給予疫苗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若家犬貓</a:t>
                      </a:r>
                      <a:r>
                        <a:rPr kumimoji="0" lang="zh-TW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觀察</a:t>
                      </a: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十日內</a:t>
                      </a:r>
                      <a:r>
                        <a:rPr kumimoji="0" lang="zh-TW" altLang="zh-TW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出現疑似狂犬病症狀，並經動檢機關高度懷疑</a:t>
                      </a: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，則給予疫苗。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1E6A80-82C6-4B59-83FC-9D27D056A216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799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392097"/>
              </p:ext>
            </p:extLst>
          </p:nvPr>
        </p:nvGraphicFramePr>
        <p:xfrm>
          <a:off x="970062" y="1912143"/>
          <a:ext cx="7255122" cy="3457576"/>
        </p:xfrm>
        <a:graphic>
          <a:graphicData uri="http://schemas.openxmlformats.org/drawingml/2006/table">
            <a:tbl>
              <a:tblPr/>
              <a:tblGrid>
                <a:gridCol w="3667688"/>
                <a:gridCol w="3587434"/>
              </a:tblGrid>
              <a:tr h="75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遭咬傷物種</a:t>
                      </a:r>
                      <a:endParaRPr kumimoji="0" lang="zh-TW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接種建議</a:t>
                      </a:r>
                      <a:endParaRPr kumimoji="0" lang="zh-TW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7035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AutoNum type="arabicPeriod"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鼬獾。</a:t>
                      </a:r>
                      <a:endParaRPr kumimoji="0" lang="en-US" altLang="zh-TW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AutoNum type="arabicPeriod"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錢鼠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限台東市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kumimoji="0" lang="zh-TW" altLang="zh-TW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AutoNum type="arabicPeriod"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出現明顯特殊異常行為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如無故主動攻擊</a:t>
                      </a:r>
                      <a:r>
                        <a:rPr kumimoji="0" lang="zh-TW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等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+mn-ea"/>
                          <a:ea typeface="+mn-ea"/>
                        </a:rPr>
                        <a:t>之動物，且經中央農政單位判定疑似狂犬病。</a:t>
                      </a:r>
                      <a:endParaRPr kumimoji="0" lang="zh-TW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如暴露等級為第三級</a:t>
                      </a:r>
                      <a:r>
                        <a:rPr kumimoji="0" lang="en-US" altLang="zh-TW" sz="1800" baseline="30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標楷體" pitchFamily="65" charset="-120"/>
                        </a:rPr>
                        <a:t>※</a:t>
                      </a: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，建議接種狂犬病免疫球蛋白。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539750" y="764704"/>
            <a:ext cx="8259763" cy="648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zh-TW" altLang="zh-TW" sz="3600" b="1" dirty="0">
                <a:solidFill>
                  <a:srgbClr val="040DBC"/>
                </a:solidFill>
                <a:latin typeface="+mn-ea"/>
                <a:ea typeface="+mn-ea"/>
              </a:rPr>
              <a:t>疑似</a:t>
            </a:r>
            <a:r>
              <a:rPr lang="zh-TW" altLang="zh-TW" sz="3600" b="1" dirty="0">
                <a:solidFill>
                  <a:srgbClr val="FF0000"/>
                </a:solidFill>
                <a:latin typeface="+mn-ea"/>
                <a:ea typeface="+mn-ea"/>
              </a:rPr>
              <a:t>狂犬病</a:t>
            </a:r>
            <a:r>
              <a:rPr lang="zh-TW" altLang="zh-TW" sz="3600" b="1" dirty="0" smtClean="0">
                <a:solidFill>
                  <a:srgbClr val="FF0000"/>
                </a:solidFill>
                <a:latin typeface="+mn-ea"/>
                <a:ea typeface="+mn-ea"/>
              </a:rPr>
              <a:t>暴露後</a:t>
            </a:r>
            <a:r>
              <a:rPr lang="zh-TW" altLang="zh-TW" sz="3600" b="1" dirty="0">
                <a:solidFill>
                  <a:srgbClr val="FF0000"/>
                </a:solidFill>
                <a:latin typeface="+mn-ea"/>
                <a:ea typeface="+mn-ea"/>
              </a:rPr>
              <a:t>免疫球蛋白</a:t>
            </a:r>
            <a:r>
              <a:rPr lang="zh-TW" altLang="zh-TW" sz="3600" b="1" dirty="0">
                <a:solidFill>
                  <a:srgbClr val="040DBC"/>
                </a:solidFill>
                <a:latin typeface="+mn-ea"/>
                <a:ea typeface="+mn-ea"/>
              </a:rPr>
              <a:t>接種對象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971600" y="5445224"/>
            <a:ext cx="71111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/>
            <a:r>
              <a:rPr kumimoji="0" lang="en-US" altLang="zh-TW" sz="2200" dirty="0" smtClean="0">
                <a:solidFill>
                  <a:srgbClr val="000000"/>
                </a:solidFill>
                <a:latin typeface="+mn-ea"/>
                <a:ea typeface="+mn-ea"/>
              </a:rPr>
              <a:t>※</a:t>
            </a:r>
            <a:r>
              <a:rPr kumimoji="0" lang="zh-TW" altLang="en-US" sz="2200" dirty="0" smtClean="0">
                <a:solidFill>
                  <a:srgbClr val="000000"/>
                </a:solidFill>
                <a:latin typeface="+mn-ea"/>
                <a:ea typeface="+mn-ea"/>
              </a:rPr>
              <a:t>暴露等級第三級，係指</a:t>
            </a:r>
            <a:r>
              <a:rPr lang="zh-TW" altLang="en-US" sz="2200" dirty="0" smtClean="0">
                <a:latin typeface="+mn-ea"/>
                <a:ea typeface="+mn-ea"/>
              </a:rPr>
              <a:t>傷</a:t>
            </a:r>
            <a:r>
              <a:rPr lang="zh-TW" altLang="en-US" sz="2200" dirty="0">
                <a:latin typeface="+mn-ea"/>
                <a:ea typeface="+mn-ea"/>
              </a:rPr>
              <a:t>及真皮層的單一或多處</a:t>
            </a:r>
            <a:r>
              <a:rPr lang="zh-TW" altLang="en-US" sz="2200" dirty="0" smtClean="0">
                <a:latin typeface="+mn-ea"/>
                <a:ea typeface="+mn-ea"/>
              </a:rPr>
              <a:t>咬傷</a:t>
            </a:r>
            <a:r>
              <a:rPr lang="zh-TW" altLang="en-US" sz="2200" dirty="0">
                <a:latin typeface="+mn-ea"/>
                <a:ea typeface="+mn-ea"/>
              </a:rPr>
              <a:t>或抓</a:t>
            </a:r>
            <a:r>
              <a:rPr lang="zh-TW" altLang="en-US" sz="2200" dirty="0" smtClean="0">
                <a:latin typeface="+mn-ea"/>
                <a:ea typeface="+mn-ea"/>
              </a:rPr>
              <a:t>傷、</a:t>
            </a:r>
            <a:r>
              <a:rPr lang="zh-TW" altLang="en-US" sz="2200" dirty="0">
                <a:latin typeface="+mn-ea"/>
                <a:ea typeface="+mn-ea"/>
              </a:rPr>
              <a:t>動物在有破損的皮膚舔舐</a:t>
            </a:r>
            <a:r>
              <a:rPr kumimoji="0" lang="zh-TW" altLang="en-US" sz="2200" dirty="0" smtClean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lang="zh-TW" altLang="en-US" sz="2200" dirty="0">
              <a:latin typeface="+mn-ea"/>
              <a:ea typeface="+mn-ea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1E6A80-82C6-4B59-83FC-9D27D056A216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167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71715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建置資訊分享平台：</a:t>
            </a:r>
            <a:r>
              <a:rPr lang="zh-TW" altLang="en-US" sz="3200" b="0" dirty="0">
                <a:latin typeface="+mn-ea"/>
              </a:rPr>
              <a:t>相關指引與作業流程均放置於疾管署全球資訊網狂犬病</a:t>
            </a:r>
            <a:r>
              <a:rPr lang="zh-TW" altLang="en-US" sz="3200" b="0" dirty="0" smtClean="0">
                <a:latin typeface="+mn-ea"/>
              </a:rPr>
              <a:t>專區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保障人用疫苗供應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449263" indent="-269875">
              <a:lnSpc>
                <a:spcPts val="3200"/>
              </a:lnSpc>
              <a:spcBef>
                <a:spcPts val="600"/>
              </a:spcBef>
              <a:buSzPct val="75000"/>
              <a:buFont typeface="Wingdings" pitchFamily="2" charset="2"/>
              <a:buChar char="Ø"/>
            </a:pP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建立</a:t>
            </a:r>
            <a:r>
              <a:rPr lang="zh-TW" altLang="en-US" sz="3100" b="0" dirty="0">
                <a:latin typeface="標楷體" pitchFamily="65" charset="-120"/>
                <a:ea typeface="標楷體" pitchFamily="65" charset="-120"/>
              </a:rPr>
              <a:t>人用狂犬病</a:t>
            </a:r>
            <a:r>
              <a:rPr lang="zh-TW" altLang="zh-TW" sz="3100" b="0" dirty="0">
                <a:latin typeface="標楷體" pitchFamily="65" charset="-120"/>
                <a:ea typeface="標楷體" pitchFamily="65" charset="-120"/>
              </a:rPr>
              <a:t>疫苗調配管理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機制</a:t>
            </a:r>
            <a:endParaRPr lang="en-US" altLang="zh-TW" sz="3100" b="0" dirty="0" smtClean="0">
              <a:latin typeface="標楷體" pitchFamily="65" charset="-120"/>
              <a:ea typeface="標楷體" pitchFamily="65" charset="-120"/>
            </a:endParaRPr>
          </a:p>
          <a:p>
            <a:pPr marL="449263" indent="-269875">
              <a:lnSpc>
                <a:spcPts val="3200"/>
              </a:lnSpc>
              <a:spcBef>
                <a:spcPts val="600"/>
              </a:spcBef>
              <a:buSzPct val="75000"/>
              <a:buFont typeface="Wingdings" pitchFamily="2" charset="2"/>
              <a:buChar char="Ø"/>
            </a:pPr>
            <a:r>
              <a:rPr lang="en-US" altLang="zh-TW" sz="3100" b="0" dirty="0">
                <a:latin typeface="標楷體" pitchFamily="65" charset="-120"/>
                <a:ea typeface="標楷體" pitchFamily="65" charset="-120"/>
              </a:rPr>
              <a:t>7/26</a:t>
            </a:r>
            <a:r>
              <a:rPr lang="zh-TW" altLang="en-US" sz="3100" b="0" dirty="0">
                <a:latin typeface="標楷體" pitchFamily="65" charset="-120"/>
                <a:ea typeface="標楷體" pitchFamily="65" charset="-120"/>
              </a:rPr>
              <a:t>擴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增</a:t>
            </a:r>
            <a:r>
              <a:rPr lang="zh-TW" altLang="en-US" sz="3100" b="0" dirty="0">
                <a:latin typeface="標楷體" pitchFamily="65" charset="-120"/>
                <a:ea typeface="標楷體" pitchFamily="65" charset="-120"/>
              </a:rPr>
              <a:t>狂犬病疫苗儲備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醫院為</a:t>
            </a:r>
            <a:r>
              <a:rPr lang="en-US" altLang="zh-TW" sz="3100" b="0" dirty="0" smtClean="0">
                <a:latin typeface="標楷體" pitchFamily="65" charset="-120"/>
                <a:ea typeface="標楷體" pitchFamily="65" charset="-120"/>
              </a:rPr>
              <a:t>28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家，並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於</a:t>
            </a:r>
            <a:r>
              <a:rPr lang="en-US" altLang="zh-TW" sz="3100" b="0" dirty="0" smtClean="0">
                <a:latin typeface="標楷體" pitchFamily="65" charset="-120"/>
                <a:ea typeface="標楷體" pitchFamily="65" charset="-120"/>
              </a:rPr>
              <a:t>8/5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再擴增為</a:t>
            </a:r>
            <a:r>
              <a:rPr lang="en-US" altLang="zh-TW" sz="3100" b="0" dirty="0" smtClean="0">
                <a:latin typeface="標楷體" pitchFamily="65" charset="-120"/>
                <a:ea typeface="標楷體" pitchFamily="65" charset="-120"/>
              </a:rPr>
              <a:t>54</a:t>
            </a:r>
            <a:r>
              <a:rPr lang="zh-TW" altLang="zh-TW" sz="3100" b="0" dirty="0">
                <a:latin typeface="標楷體" pitchFamily="65" charset="-120"/>
                <a:ea typeface="標楷體" pitchFamily="65" charset="-120"/>
              </a:rPr>
              <a:t>個點，提高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民眾接種之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可</a:t>
            </a:r>
            <a:r>
              <a:rPr lang="zh-TW" altLang="zh-TW" sz="3100" b="0" dirty="0">
                <a:latin typeface="標楷體" pitchFamily="65" charset="-120"/>
                <a:ea typeface="標楷體" pitchFamily="65" charset="-120"/>
              </a:rPr>
              <a:t>近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性</a:t>
            </a:r>
            <a:endParaRPr lang="en-US" altLang="zh-TW" sz="3100" b="0" dirty="0">
              <a:latin typeface="標楷體" pitchFamily="65" charset="-120"/>
              <a:ea typeface="標楷體" pitchFamily="65" charset="-120"/>
            </a:endParaRPr>
          </a:p>
          <a:p>
            <a:pPr marL="449263" lvl="0" indent="-269875">
              <a:lnSpc>
                <a:spcPts val="3200"/>
              </a:lnSpc>
              <a:spcBef>
                <a:spcPts val="600"/>
              </a:spcBef>
              <a:buSzPct val="75000"/>
              <a:buFont typeface="Wingdings" pitchFamily="2" charset="2"/>
              <a:buChar char="Ø"/>
            </a:pPr>
            <a:r>
              <a:rPr lang="zh-TW" altLang="en-US" sz="3100" b="0" dirty="0">
                <a:latin typeface="標楷體" pitchFamily="65" charset="-120"/>
                <a:ea typeface="標楷體" pitchFamily="65" charset="-120"/>
              </a:rPr>
              <a:t>持續</a:t>
            </a:r>
            <a:r>
              <a:rPr lang="zh-TW" altLang="zh-TW" sz="3100" b="0" dirty="0">
                <a:latin typeface="標楷體" pitchFamily="65" charset="-120"/>
                <a:ea typeface="標楷體" pitchFamily="65" charset="-120"/>
              </a:rPr>
              <a:t>積極尋求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疫苗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及免疫球蛋白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貨源</a:t>
            </a:r>
            <a:r>
              <a:rPr lang="zh-TW" altLang="zh-TW" sz="3100" b="0" dirty="0">
                <a:latin typeface="標楷體" pitchFamily="65" charset="-120"/>
                <a:ea typeface="標楷體" pitchFamily="65" charset="-120"/>
              </a:rPr>
              <a:t>，啟動緊急專案進口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機制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。必要時請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外交部</a:t>
            </a:r>
            <a:r>
              <a:rPr lang="zh-TW" altLang="zh-TW" sz="3100" b="0" dirty="0">
                <a:latin typeface="標楷體" pitchFamily="65" charset="-120"/>
                <a:ea typeface="標楷體" pitchFamily="65" charset="-120"/>
              </a:rPr>
              <a:t>協助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3100" b="0" dirty="0" smtClean="0">
                <a:latin typeface="標楷體" pitchFamily="65" charset="-120"/>
                <a:ea typeface="標楷體" pitchFamily="65" charset="-120"/>
              </a:rPr>
              <a:t>協調他國政府協助加速</a:t>
            </a:r>
            <a:r>
              <a:rPr lang="zh-TW" altLang="zh-TW" sz="3100" b="0" dirty="0" smtClean="0">
                <a:latin typeface="標楷體" pitchFamily="65" charset="-120"/>
                <a:ea typeface="標楷體" pitchFamily="65" charset="-120"/>
              </a:rPr>
              <a:t>取得</a:t>
            </a:r>
            <a:endParaRPr lang="en-US" altLang="zh-TW" sz="3100" b="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70000"/>
              </a:lnSpc>
              <a:spcBef>
                <a:spcPts val="1200"/>
              </a:spcBef>
            </a:pP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嚴密監視國內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疫情發展，適時調整防疫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作為</a:t>
            </a:r>
            <a:endParaRPr lang="zh-TW" altLang="zh-TW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39552" y="64734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預防接種及防治</a:t>
            </a:r>
            <a:r>
              <a:rPr lang="zh-TW" altLang="en-US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政策</a:t>
            </a:r>
            <a:r>
              <a:rPr lang="en-US" altLang="zh-TW" sz="36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-2</a:t>
            </a:r>
            <a:endParaRPr lang="zh-TW" altLang="en-US" sz="3600" b="1" dirty="0">
              <a:solidFill>
                <a:srgbClr val="040DB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CF776-0A4A-43C3-9EE4-4CED813499AA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59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447867" y="836712"/>
            <a:ext cx="81375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人用</a:t>
            </a:r>
            <a:r>
              <a:rPr kumimoji="0" lang="zh-TW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疫苗</a:t>
            </a:r>
            <a:r>
              <a:rPr kumimoji="0" lang="zh-TW" altLang="zh-TW" sz="3600" b="1" dirty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與免疫</a:t>
            </a:r>
            <a:r>
              <a:rPr kumimoji="0" lang="zh-TW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球蛋白</a:t>
            </a:r>
            <a:r>
              <a:rPr kumimoji="0" lang="zh-TW" altLang="en-US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整備</a:t>
            </a:r>
            <a:r>
              <a:rPr kumimoji="0" lang="en-US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-1</a:t>
            </a:r>
            <a:endParaRPr kumimoji="0" lang="zh-TW" altLang="en-US" sz="3600" b="1" dirty="0">
              <a:solidFill>
                <a:srgbClr val="040DB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936239" y="1988840"/>
            <a:ext cx="7632848" cy="3528392"/>
          </a:xfrm>
        </p:spPr>
        <p:txBody>
          <a:bodyPr rtlCol="0">
            <a:noAutofit/>
          </a:bodyPr>
          <a:lstStyle/>
          <a:p>
            <a:pPr marL="342900" lvl="2" indent="-342900" eaLnBrk="1" fontAlgn="auto" hangingPunct="1">
              <a:spcBef>
                <a:spcPts val="1200"/>
              </a:spcBef>
              <a:spcAft>
                <a:spcPts val="0"/>
              </a:spcAft>
              <a:buSzPct val="75000"/>
              <a:buFont typeface="Wingdings" pitchFamily="2" charset="2"/>
              <a:buChar char="n"/>
              <a:defRPr/>
            </a:pPr>
            <a:r>
              <a:rPr lang="zh-TW" altLang="en-US" sz="2800" b="1" dirty="0" smtClean="0">
                <a:solidFill>
                  <a:srgbClr val="040DBC"/>
                </a:solidFill>
                <a:latin typeface="+mn-ea"/>
              </a:rPr>
              <a:t>疫苗：</a:t>
            </a:r>
            <a:r>
              <a:rPr lang="zh-TW" altLang="en-US" sz="2800" b="1" dirty="0">
                <a:latin typeface="+mn-ea"/>
              </a:rPr>
              <a:t>目前確認</a:t>
            </a:r>
            <a:r>
              <a:rPr lang="zh-TW" altLang="en-US" sz="2800" b="1" dirty="0" smtClean="0">
                <a:latin typeface="+mn-ea"/>
              </a:rPr>
              <a:t>掌握</a:t>
            </a:r>
            <a:r>
              <a:rPr lang="en-US" altLang="zh-TW" sz="2800" b="1" dirty="0">
                <a:latin typeface="+mn-ea"/>
              </a:rPr>
              <a:t>4</a:t>
            </a:r>
            <a:r>
              <a:rPr lang="en-US" altLang="zh-TW" sz="2800" b="1" dirty="0" smtClean="0">
                <a:latin typeface="+mn-ea"/>
              </a:rPr>
              <a:t>7,500</a:t>
            </a:r>
            <a:r>
              <a:rPr lang="zh-TW" altLang="en-US" sz="2800" b="1" dirty="0" smtClean="0">
                <a:latin typeface="+mn-ea"/>
              </a:rPr>
              <a:t>劑</a:t>
            </a:r>
            <a:endParaRPr lang="en-US" altLang="zh-TW" sz="2800" b="1" dirty="0" smtClean="0">
              <a:latin typeface="+mn-ea"/>
            </a:endParaRPr>
          </a:p>
          <a:p>
            <a:pPr marL="628650" lvl="2" indent="-265113">
              <a:spcBef>
                <a:spcPts val="1200"/>
              </a:spcBef>
              <a:buSzPct val="75000"/>
              <a:buFont typeface="Wingdings" pitchFamily="2" charset="2"/>
              <a:buChar char="Ø"/>
            </a:pP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緊急採購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1,073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劑、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1,500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劑，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7/26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起陸續配發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調度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  <a:p>
            <a:pPr marL="628650" lvl="2" indent="-265113">
              <a:spcBef>
                <a:spcPts val="1200"/>
              </a:spcBef>
              <a:buSzPct val="75000"/>
              <a:buFont typeface="Wingdings" pitchFamily="2" charset="2"/>
              <a:buChar char="Ø"/>
            </a:pP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緊急採購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萬劑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(8/2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抵臺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萬劑，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8/5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配發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22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縣市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；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8/9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進口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萬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劑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；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8/15-24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預計再進口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5,040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劑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  <a:p>
            <a:pPr marL="628650" lvl="2" indent="-265113">
              <a:spcBef>
                <a:spcPts val="1200"/>
              </a:spcBef>
              <a:buSzPct val="75000"/>
              <a:buFont typeface="Wingdings" pitchFamily="2" charset="2"/>
              <a:buChar char="Ø"/>
            </a:pP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刻正進行採購，預計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8/9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可再進口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萬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劑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CF776-0A4A-43C3-9EE4-4CED813499AA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397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447867" y="692696"/>
            <a:ext cx="81375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人用</a:t>
            </a:r>
            <a:r>
              <a:rPr kumimoji="0" lang="zh-TW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疫苗</a:t>
            </a:r>
            <a:r>
              <a:rPr kumimoji="0" lang="zh-TW" altLang="zh-TW" sz="3600" b="1" dirty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與免疫</a:t>
            </a:r>
            <a:r>
              <a:rPr kumimoji="0" lang="zh-TW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球蛋白</a:t>
            </a:r>
            <a:r>
              <a:rPr kumimoji="0" lang="zh-TW" altLang="en-US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整備</a:t>
            </a:r>
            <a:r>
              <a:rPr kumimoji="0" lang="en-US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-2</a:t>
            </a:r>
            <a:endParaRPr kumimoji="0" lang="zh-TW" altLang="en-US" sz="3600" b="1" dirty="0">
              <a:solidFill>
                <a:srgbClr val="040DB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>
          <a:xfrm>
            <a:off x="591883" y="1628800"/>
            <a:ext cx="7724533" cy="4670796"/>
          </a:xfrm>
        </p:spPr>
        <p:txBody>
          <a:bodyPr rtlCol="0">
            <a:noAutofit/>
          </a:bodyPr>
          <a:lstStyle/>
          <a:p>
            <a:pPr marL="342900" lvl="2" indent="-342900" fontAlgn="auto">
              <a:spcAft>
                <a:spcPts val="0"/>
              </a:spcAft>
              <a:buSzPct val="75000"/>
              <a:buFont typeface="Wingdings" pitchFamily="2" charset="2"/>
              <a:buChar char="n"/>
              <a:defRPr/>
            </a:pPr>
            <a:r>
              <a:rPr lang="zh-TW" altLang="zh-TW" sz="2800" b="1" dirty="0" smtClean="0">
                <a:solidFill>
                  <a:srgbClr val="040DBC"/>
                </a:solidFill>
                <a:latin typeface="+mn-ea"/>
              </a:rPr>
              <a:t>狂犬病</a:t>
            </a:r>
            <a:r>
              <a:rPr lang="zh-TW" altLang="zh-TW" sz="2800" b="1" dirty="0">
                <a:solidFill>
                  <a:srgbClr val="040DBC"/>
                </a:solidFill>
                <a:latin typeface="+mn-ea"/>
              </a:rPr>
              <a:t>免疫</a:t>
            </a:r>
            <a:r>
              <a:rPr lang="zh-TW" altLang="zh-TW" sz="2800" b="1" dirty="0" smtClean="0">
                <a:solidFill>
                  <a:srgbClr val="040DBC"/>
                </a:solidFill>
                <a:latin typeface="+mn-ea"/>
              </a:rPr>
              <a:t>球蛋白</a:t>
            </a:r>
            <a:r>
              <a:rPr lang="zh-TW" altLang="en-US" sz="2800" b="1" dirty="0" smtClean="0">
                <a:solidFill>
                  <a:srgbClr val="040DBC"/>
                </a:solidFill>
                <a:latin typeface="+mn-ea"/>
              </a:rPr>
              <a:t>：</a:t>
            </a:r>
            <a:endParaRPr lang="en-US" altLang="zh-TW" sz="2800" b="1" dirty="0">
              <a:solidFill>
                <a:srgbClr val="040DBC"/>
              </a:solidFill>
              <a:latin typeface="+mn-ea"/>
            </a:endParaRPr>
          </a:p>
          <a:p>
            <a:pPr marL="628650" lvl="2" indent="-265113">
              <a:buSzPct val="75000"/>
              <a:buFont typeface="Wingdings" pitchFamily="2" charset="2"/>
              <a:buChar char="Ø"/>
            </a:pP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7/29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配送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HRIG 2cc 120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瓶 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約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24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人份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至本署各區管中心調度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使用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  <a:p>
            <a:pPr marL="628650" lvl="2" indent="-265113">
              <a:buSzPct val="75000"/>
              <a:buFont typeface="Wingdings" pitchFamily="2" charset="2"/>
              <a:buChar char="Ø"/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自他國家調貨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600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人份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ERIG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8/1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日晚抵台，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8/4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配發每區管中心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10-15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人份備用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  <a:p>
            <a:pPr marL="628650" lvl="2" indent="-265113">
              <a:buSzPct val="75000"/>
              <a:buFont typeface="Wingdings" pitchFamily="2" charset="2"/>
              <a:buChar char="Ø"/>
            </a:pP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8/5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晚間進口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HRIG 2cc 300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人份，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月中旬前進口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2cc 300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人份與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10cc 250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人份，屆時依疫情需要調度至區管中心與適當之醫院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因應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  <a:p>
            <a:pPr marL="628650" lvl="2" indent="-265113">
              <a:buSzPct val="75000"/>
              <a:buFont typeface="Wingdings" pitchFamily="2" charset="2"/>
              <a:buChar char="Ø"/>
            </a:pP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依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疫情需要調度至適當之醫療院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所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628650" lvl="2" indent="-265113">
              <a:buSzPct val="75000"/>
              <a:buFont typeface="Wingdings" pitchFamily="2" charset="2"/>
              <a:buChar char="Ø"/>
            </a:pP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CF776-0A4A-43C3-9EE4-4CED813499AA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45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12"/>
          <p:cNvSpPr txBox="1">
            <a:spLocks noChangeArrowheads="1"/>
          </p:cNvSpPr>
          <p:nvPr/>
        </p:nvSpPr>
        <p:spPr bwMode="auto">
          <a:xfrm>
            <a:off x="323528" y="692696"/>
            <a:ext cx="8424936" cy="96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TW" altLang="en-US" sz="3200" b="1" dirty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人</a:t>
            </a:r>
            <a:r>
              <a:rPr lang="zh-TW" altLang="en-US" sz="32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用疫苗</a:t>
            </a:r>
            <a:r>
              <a:rPr lang="zh-TW" altLang="en-US" sz="3200" b="1" dirty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及免疫球蛋白使用</a:t>
            </a:r>
            <a:r>
              <a:rPr lang="zh-TW" altLang="en-US" sz="3200" b="1" dirty="0" smtClean="0">
                <a:solidFill>
                  <a:srgbClr val="040DBC"/>
                </a:solidFill>
                <a:latin typeface="標楷體" pitchFamily="65" charset="-120"/>
                <a:ea typeface="標楷體" pitchFamily="65" charset="-120"/>
              </a:rPr>
              <a:t>及供應進度</a:t>
            </a:r>
            <a:endParaRPr lang="en-US" altLang="zh-TW" sz="3200" b="1" dirty="0" smtClean="0">
              <a:solidFill>
                <a:srgbClr val="040DBC"/>
              </a:solidFill>
              <a:latin typeface="標楷體" pitchFamily="65" charset="-120"/>
              <a:ea typeface="標楷體" pitchFamily="65" charset="-120"/>
            </a:endParaRPr>
          </a:p>
          <a:p>
            <a:pPr algn="r">
              <a:spcBef>
                <a:spcPts val="600"/>
              </a:spcBef>
            </a:pPr>
            <a:r>
              <a:rPr lang="zh-TW" altLang="en-US" sz="2000" dirty="0" smtClean="0">
                <a:latin typeface="標楷體" pitchFamily="65" charset="-120"/>
                <a:ea typeface="標楷體" pitchFamily="65" charset="-120"/>
              </a:rPr>
              <a:t>截至</a:t>
            </a:r>
            <a:r>
              <a:rPr lang="en-US" altLang="zh-TW" sz="2000" dirty="0" smtClean="0">
                <a:latin typeface="標楷體" pitchFamily="65" charset="-120"/>
                <a:ea typeface="標楷體" pitchFamily="65" charset="-120"/>
              </a:rPr>
              <a:t>102.8.6</a:t>
            </a:r>
            <a:endParaRPr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661481"/>
              </p:ext>
            </p:extLst>
          </p:nvPr>
        </p:nvGraphicFramePr>
        <p:xfrm>
          <a:off x="323528" y="1670955"/>
          <a:ext cx="8496943" cy="4578623"/>
        </p:xfrm>
        <a:graphic>
          <a:graphicData uri="http://schemas.openxmlformats.org/drawingml/2006/table">
            <a:tbl>
              <a:tblPr/>
              <a:tblGrid>
                <a:gridCol w="861377"/>
                <a:gridCol w="1116610"/>
                <a:gridCol w="989151"/>
                <a:gridCol w="1065310"/>
                <a:gridCol w="1138926"/>
                <a:gridCol w="3325569"/>
              </a:tblGrid>
              <a:tr h="108162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藥物品項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8/5</a:t>
                      </a:r>
                      <a:b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結存量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8/6</a:t>
                      </a:r>
                      <a:b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使用量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8/6</a:t>
                      </a:r>
                      <a:b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結存量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後續進口時程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244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疫苗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11,014</a:t>
                      </a:r>
                      <a:endParaRPr kumimoji="1" lang="zh-TW" altLang="en-US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416</a:t>
                      </a:r>
                      <a:endParaRPr kumimoji="1" lang="zh-TW" altLang="en-US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10,598</a:t>
                      </a:r>
                      <a:endParaRPr kumimoji="1" lang="zh-TW" altLang="en-US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8/9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進口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30,000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劑</a:t>
                      </a: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預計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8/15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進口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5,040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875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免疫球蛋白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 ml/vial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HRIG</a:t>
                      </a: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8/5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抵臺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1,500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瓶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Times New Roman" pitchFamily="18" charset="0"/>
                        </a:rPr>
                        <a:t>（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約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300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人份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新細明體"/>
                          <a:ea typeface="新細明體"/>
                        </a:rPr>
                        <a:t>），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預計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8/9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撥發。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月底進口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500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瓶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+mn-ea"/>
                          <a:cs typeface="Times New Roman" pitchFamily="18" charset="0"/>
                        </a:rPr>
                        <a:t>（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約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人份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新細明體"/>
                          <a:ea typeface="+mn-ea"/>
                        </a:rPr>
                        <a:t>）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  <a:latin typeface="新細明體"/>
                        <a:ea typeface="+mn-ea"/>
                      </a:endParaRPr>
                    </a:p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月底進口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1,000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瓶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Times New Roman" pitchFamily="18" charset="0"/>
                        </a:rPr>
                        <a:t>（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約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200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人份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Times New Roman" pitchFamily="18" charset="0"/>
                        </a:rPr>
                        <a:t>）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 ml/vial</a:t>
                      </a: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ERIG</a:t>
                      </a: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charset="-120"/>
                          <a:cs typeface="Times New Roman" pitchFamily="18" charset="0"/>
                        </a:rPr>
                        <a:t>2,000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2,000</a:t>
                      </a:r>
                      <a:endParaRPr lang="zh-TW" altLang="en-US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 ml/vial</a:t>
                      </a: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HRIG</a:t>
                      </a: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charset="-120"/>
                          <a:cs typeface="Times New Roman" pitchFamily="18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月底進口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250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瓶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約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250</a:t>
                      </a: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人份</a:t>
                      </a: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986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 txBox="1">
            <a:spLocks noChangeArrowheads="1"/>
          </p:cNvSpPr>
          <p:nvPr/>
        </p:nvSpPr>
        <p:spPr bwMode="auto">
          <a:xfrm>
            <a:off x="558800" y="765175"/>
            <a:ext cx="82613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kumimoji="0" lang="zh-TW" altLang="en-US" sz="3200" b="1" dirty="0" smtClean="0">
                <a:solidFill>
                  <a:srgbClr val="040DBC"/>
                </a:solidFill>
                <a:ea typeface="標楷體" pitchFamily="65" charset="-120"/>
              </a:rPr>
              <a:t>遭動</a:t>
            </a:r>
            <a:r>
              <a:rPr lang="zh-TW" altLang="en-US" sz="3200" b="1" dirty="0" smtClean="0">
                <a:solidFill>
                  <a:srgbClr val="040DBC"/>
                </a:solidFill>
                <a:ea typeface="標楷體" pitchFamily="65" charset="-120"/>
              </a:rPr>
              <a:t>物</a:t>
            </a:r>
            <a:r>
              <a:rPr lang="zh-TW" altLang="en-US" sz="3200" b="1" dirty="0">
                <a:solidFill>
                  <a:srgbClr val="040DBC"/>
                </a:solidFill>
                <a:ea typeface="標楷體" pitchFamily="65" charset="-120"/>
              </a:rPr>
              <a:t>抓咬</a:t>
            </a:r>
            <a:r>
              <a:rPr lang="zh-TW" altLang="en-US" sz="3200" b="1" dirty="0" smtClean="0">
                <a:solidFill>
                  <a:srgbClr val="040DBC"/>
                </a:solidFill>
                <a:ea typeface="標楷體" pitchFamily="65" charset="-120"/>
              </a:rPr>
              <a:t>傷之人用狂犬病疫苗</a:t>
            </a:r>
            <a:r>
              <a:rPr lang="en-US" altLang="zh-TW" sz="3200" b="1" dirty="0" smtClean="0">
                <a:solidFill>
                  <a:srgbClr val="040DBC"/>
                </a:solidFill>
                <a:ea typeface="標楷體" pitchFamily="65" charset="-120"/>
              </a:rPr>
              <a:t>/HRIG</a:t>
            </a:r>
            <a:br>
              <a:rPr lang="en-US" altLang="zh-TW" sz="3200" b="1" dirty="0" smtClean="0">
                <a:solidFill>
                  <a:srgbClr val="040DBC"/>
                </a:solidFill>
                <a:ea typeface="標楷體" pitchFamily="65" charset="-120"/>
              </a:rPr>
            </a:br>
            <a:r>
              <a:rPr lang="zh-TW" altLang="en-US" sz="3200" b="1" dirty="0" smtClean="0">
                <a:solidFill>
                  <a:srgbClr val="040DBC"/>
                </a:solidFill>
                <a:ea typeface="標楷體" pitchFamily="65" charset="-120"/>
              </a:rPr>
              <a:t>申請</a:t>
            </a:r>
            <a:r>
              <a:rPr lang="zh-TW" altLang="en-US" sz="3200" b="1" dirty="0">
                <a:solidFill>
                  <a:srgbClr val="040DBC"/>
                </a:solidFill>
                <a:ea typeface="標楷體" pitchFamily="65" charset="-120"/>
              </a:rPr>
              <a:t>核可情形</a:t>
            </a:r>
            <a:endParaRPr lang="en-US" altLang="zh-TW" sz="3200" b="1" dirty="0">
              <a:solidFill>
                <a:srgbClr val="040DBC"/>
              </a:solidFill>
              <a:ea typeface="標楷體" pitchFamily="65" charset="-120"/>
            </a:endParaRPr>
          </a:p>
        </p:txBody>
      </p:sp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5116508" y="1876584"/>
            <a:ext cx="35661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期間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</a:t>
            </a:r>
            <a:r>
              <a:rPr lang="en-US" altLang="zh-TW" dirty="0" smtClean="0">
                <a:ea typeface="標楷體" pitchFamily="65" charset="-120"/>
                <a:cs typeface="Times New Roman" pitchFamily="18" charset="0"/>
              </a:rPr>
              <a:t>2/7/21-8/6 </a:t>
            </a:r>
            <a:r>
              <a:rPr lang="en-US" altLang="zh-TW" dirty="0">
                <a:ea typeface="標楷體" pitchFamily="65" charset="-120"/>
                <a:cs typeface="Times New Roman" pitchFamily="18" charset="0"/>
              </a:rPr>
              <a:t>3:00 PM</a:t>
            </a:r>
          </a:p>
        </p:txBody>
      </p:sp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02" y="2276872"/>
            <a:ext cx="8220075" cy="3616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97271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 txBox="1">
            <a:spLocks noChangeArrowheads="1"/>
          </p:cNvSpPr>
          <p:nvPr/>
        </p:nvSpPr>
        <p:spPr bwMode="auto">
          <a:xfrm>
            <a:off x="1258888" y="476250"/>
            <a:ext cx="67691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kumimoji="0" lang="zh-TW" altLang="en-US" sz="3200" b="1" dirty="0">
                <a:solidFill>
                  <a:srgbClr val="040DBC"/>
                </a:solidFill>
                <a:ea typeface="標楷體" pitchFamily="65" charset="-120"/>
              </a:rPr>
              <a:t>遭動</a:t>
            </a:r>
            <a:r>
              <a:rPr lang="zh-TW" altLang="en-US" sz="3200" b="1" dirty="0">
                <a:solidFill>
                  <a:srgbClr val="040DBC"/>
                </a:solidFill>
                <a:ea typeface="標楷體" pitchFamily="65" charset="-120"/>
              </a:rPr>
              <a:t>物抓咬傷給予疫苗之人數統計</a:t>
            </a:r>
            <a:endParaRPr lang="en-US" altLang="zh-TW" sz="3200" b="1" dirty="0">
              <a:solidFill>
                <a:srgbClr val="040DBC"/>
              </a:solidFill>
              <a:ea typeface="標楷體" pitchFamily="65" charset="-120"/>
            </a:endParaRPr>
          </a:p>
        </p:txBody>
      </p:sp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655580" y="5847282"/>
            <a:ext cx="74342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1600" dirty="0" smtClean="0">
                <a:ea typeface="標楷體" pitchFamily="65" charset="-120"/>
                <a:cs typeface="Times New Roman" pitchFamily="18" charset="0"/>
              </a:rPr>
              <a:t>註</a:t>
            </a:r>
            <a:r>
              <a:rPr lang="en-US" altLang="zh-TW" sz="1600" dirty="0" smtClean="0">
                <a:ea typeface="標楷體" pitchFamily="65" charset="-120"/>
                <a:cs typeface="Times New Roman" pitchFamily="18" charset="0"/>
              </a:rPr>
              <a:t>:</a:t>
            </a:r>
            <a:r>
              <a:rPr lang="zh-TW" altLang="zh-TW" sz="1600" dirty="0" smtClean="0">
                <a:ea typeface="標楷體" pitchFamily="65" charset="-120"/>
                <a:cs typeface="Times New Roman" pitchFamily="18" charset="0"/>
              </a:rPr>
              <a:t>不</a:t>
            </a:r>
            <a:r>
              <a:rPr lang="zh-TW" altLang="zh-TW" sz="1600" dirty="0">
                <a:ea typeface="標楷體" pitchFamily="65" charset="-120"/>
                <a:cs typeface="Times New Roman" pitchFamily="18" charset="0"/>
              </a:rPr>
              <a:t>含境外咬傷</a:t>
            </a:r>
            <a:r>
              <a:rPr lang="en-US" altLang="zh-TW" sz="1600" dirty="0">
                <a:ea typeface="標楷體" pitchFamily="65" charset="-120"/>
                <a:cs typeface="Times New Roman" pitchFamily="18" charset="0"/>
              </a:rPr>
              <a:t>11</a:t>
            </a:r>
            <a:r>
              <a:rPr lang="zh-TW" altLang="zh-TW" sz="1600" dirty="0">
                <a:ea typeface="標楷體" pitchFamily="65" charset="-120"/>
                <a:cs typeface="Times New Roman" pitchFamily="18" charset="0"/>
              </a:rPr>
              <a:t>例</a:t>
            </a:r>
            <a:r>
              <a:rPr lang="zh-TW" altLang="en-US" sz="1600" dirty="0">
                <a:ea typeface="標楷體" pitchFamily="65" charset="-120"/>
                <a:cs typeface="Times New Roman" pitchFamily="18" charset="0"/>
              </a:rPr>
              <a:t>；</a:t>
            </a:r>
            <a:r>
              <a:rPr lang="zh-TW" altLang="zh-TW" sz="1600" dirty="0">
                <a:ea typeface="標楷體" pitchFamily="65" charset="-120"/>
                <a:cs typeface="Times New Roman" pitchFamily="18" charset="0"/>
              </a:rPr>
              <a:t>括弧內為新增案件數</a:t>
            </a:r>
            <a:r>
              <a:rPr lang="zh-TW" altLang="en-US" sz="1600" dirty="0">
                <a:ea typeface="標楷體" pitchFamily="65" charset="-120"/>
                <a:cs typeface="Times New Roman" pitchFamily="18" charset="0"/>
              </a:rPr>
              <a:t>；</a:t>
            </a:r>
            <a:r>
              <a:rPr lang="en-US" altLang="zh-TW" sz="1600" dirty="0">
                <a:ea typeface="標楷體" pitchFamily="65" charset="-120"/>
                <a:cs typeface="Times New Roman" pitchFamily="18" charset="0"/>
              </a:rPr>
              <a:t>8/6</a:t>
            </a:r>
            <a:r>
              <a:rPr lang="zh-TW" altLang="en-US" sz="1600" dirty="0">
                <a:latin typeface="細明體" pitchFamily="49" charset="-120"/>
                <a:ea typeface="細明體" pitchFamily="49" charset="-120"/>
                <a:cs typeface="Times New Roman" pitchFamily="18" charset="0"/>
              </a:rPr>
              <a:t>「</a:t>
            </a:r>
            <a:r>
              <a:rPr lang="zh-TW" altLang="en-US" sz="1600" dirty="0">
                <a:ea typeface="標楷體" pitchFamily="65" charset="-120"/>
                <a:cs typeface="Times New Roman" pitchFamily="18" charset="0"/>
              </a:rPr>
              <a:t>不知道</a:t>
            </a:r>
            <a:r>
              <a:rPr lang="zh-TW" altLang="en-US" sz="1600" dirty="0">
                <a:latin typeface="細明體" pitchFamily="49" charset="-120"/>
                <a:ea typeface="細明體" pitchFamily="49" charset="-120"/>
                <a:cs typeface="Times New Roman" pitchFamily="18" charset="0"/>
              </a:rPr>
              <a:t>」</a:t>
            </a:r>
            <a:r>
              <a:rPr lang="zh-TW" altLang="en-US" sz="1600" dirty="0">
                <a:ea typeface="標楷體" pitchFamily="65" charset="-120"/>
                <a:cs typeface="Times New Roman" pitchFamily="18" charset="0"/>
              </a:rPr>
              <a:t>項下新增數為</a:t>
            </a:r>
            <a:r>
              <a:rPr lang="en-US" altLang="zh-TW" sz="1600" dirty="0">
                <a:ea typeface="標楷體" pitchFamily="65" charset="-120"/>
                <a:cs typeface="Times New Roman" pitchFamily="18" charset="0"/>
              </a:rPr>
              <a:t>-3</a:t>
            </a:r>
            <a:r>
              <a:rPr lang="zh-TW" altLang="en-US" sz="1600" dirty="0" smtClean="0">
                <a:ea typeface="標楷體" pitchFamily="65" charset="-120"/>
                <a:cs typeface="Times New Roman" pitchFamily="18" charset="0"/>
              </a:rPr>
              <a:t>，</a:t>
            </a:r>
            <a:r>
              <a:rPr lang="en-US" altLang="zh-TW" sz="1600" dirty="0" smtClean="0">
                <a:ea typeface="標楷體" pitchFamily="65" charset="-120"/>
                <a:cs typeface="Times New Roman" pitchFamily="18" charset="0"/>
              </a:rPr>
              <a:t/>
            </a:r>
            <a:br>
              <a:rPr lang="en-US" altLang="zh-TW" sz="1600" dirty="0" smtClean="0">
                <a:ea typeface="標楷體" pitchFamily="65" charset="-120"/>
                <a:cs typeface="Times New Roman" pitchFamily="18" charset="0"/>
              </a:rPr>
            </a:br>
            <a:r>
              <a:rPr lang="zh-TW" altLang="en-US" sz="1600" dirty="0" smtClean="0">
                <a:ea typeface="標楷體" pitchFamily="65" charset="-120"/>
                <a:cs typeface="Times New Roman" pitchFamily="18" charset="0"/>
              </a:rPr>
              <a:t>     係</a:t>
            </a:r>
            <a:r>
              <a:rPr lang="zh-TW" altLang="en-US" sz="1600" dirty="0">
                <a:ea typeface="標楷體" pitchFamily="65" charset="-120"/>
                <a:cs typeface="Times New Roman" pitchFamily="18" charset="0"/>
              </a:rPr>
              <a:t>因查明動物種類後已歸至其他動物種類。</a:t>
            </a:r>
            <a:endParaRPr lang="zh-TW" altLang="zh-TW" sz="1600" dirty="0"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410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74775"/>
            <a:ext cx="7704782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495305" y="1054100"/>
            <a:ext cx="319034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1600" dirty="0" smtClean="0">
                <a:ea typeface="標楷體" pitchFamily="65" charset="-120"/>
                <a:cs typeface="Times New Roman" pitchFamily="18" charset="0"/>
              </a:rPr>
              <a:t>資料期間</a:t>
            </a:r>
            <a:r>
              <a:rPr lang="en-US" altLang="zh-TW" sz="1600" dirty="0" smtClean="0">
                <a:ea typeface="標楷體" pitchFamily="65" charset="-120"/>
                <a:cs typeface="Times New Roman" pitchFamily="18" charset="0"/>
              </a:rPr>
              <a:t>102/7/21-8/6 </a:t>
            </a:r>
            <a:r>
              <a:rPr lang="en-US" altLang="zh-TW" sz="1600" dirty="0">
                <a:ea typeface="標楷體" pitchFamily="65" charset="-120"/>
                <a:cs typeface="Times New Roman" pitchFamily="18" charset="0"/>
              </a:rPr>
              <a:t>3:00 </a:t>
            </a:r>
            <a:r>
              <a:rPr lang="en-US" altLang="zh-TW" sz="1600" dirty="0" smtClean="0">
                <a:ea typeface="標楷體" pitchFamily="65" charset="-120"/>
                <a:cs typeface="Times New Roman" pitchFamily="18" charset="0"/>
              </a:rPr>
              <a:t>PM</a:t>
            </a:r>
            <a:endParaRPr lang="zh-TW" altLang="zh-TW" sz="1600" dirty="0"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81164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19572" y="1916832"/>
            <a:ext cx="7776864" cy="324036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zh-TW" altLang="zh-TW" sz="2800" dirty="0" smtClean="0">
                <a:latin typeface="+mn-ea"/>
              </a:rPr>
              <a:t>編訂</a:t>
            </a:r>
            <a:r>
              <a:rPr lang="zh-TW" altLang="zh-TW" sz="2800" dirty="0">
                <a:latin typeface="+mn-ea"/>
              </a:rPr>
              <a:t>「疑似狂犬病動物抓咬傷臨床處置指引</a:t>
            </a:r>
            <a:r>
              <a:rPr lang="zh-TW" altLang="zh-TW" sz="2800" dirty="0" smtClean="0">
                <a:latin typeface="+mn-ea"/>
              </a:rPr>
              <a:t>」</a:t>
            </a:r>
            <a:endParaRPr lang="en-US" altLang="zh-TW" sz="2800" dirty="0" smtClean="0">
              <a:latin typeface="+mn-ea"/>
            </a:endParaRPr>
          </a:p>
          <a:p>
            <a:pPr>
              <a:spcBef>
                <a:spcPts val="600"/>
              </a:spcBef>
            </a:pPr>
            <a:r>
              <a:rPr lang="zh-TW" altLang="en-US" sz="2800" dirty="0" smtClean="0">
                <a:latin typeface="+mn-ea"/>
              </a:rPr>
              <a:t>與各醫學會共同辦理專業人員教育訓練</a:t>
            </a:r>
            <a:endParaRPr lang="en-US" altLang="zh-TW" sz="2800" dirty="0">
              <a:latin typeface="+mn-ea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 smtClean="0">
                <a:latin typeface="+mn-ea"/>
              </a:rPr>
              <a:t>訂定狂犬病</a:t>
            </a:r>
            <a:r>
              <a:rPr lang="zh-TW" altLang="en-US" sz="2800" dirty="0">
                <a:latin typeface="+mn-ea"/>
              </a:rPr>
              <a:t>暴露後疫苗</a:t>
            </a:r>
            <a:r>
              <a:rPr lang="zh-TW" altLang="en-US" sz="2800" dirty="0" smtClean="0">
                <a:latin typeface="+mn-ea"/>
              </a:rPr>
              <a:t>接種管理機制</a:t>
            </a:r>
            <a:endParaRPr lang="en-US" altLang="zh-TW" sz="2800" dirty="0">
              <a:latin typeface="+mn-ea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 smtClean="0">
                <a:latin typeface="+mn-ea"/>
              </a:rPr>
              <a:t>建置全臺狂犬病</a:t>
            </a:r>
            <a:r>
              <a:rPr lang="zh-TW" altLang="en-US" sz="2800" dirty="0">
                <a:latin typeface="+mn-ea"/>
              </a:rPr>
              <a:t>疫苗儲備</a:t>
            </a:r>
            <a:r>
              <a:rPr lang="zh-TW" altLang="en-US" sz="2800" dirty="0" smtClean="0">
                <a:latin typeface="+mn-ea"/>
              </a:rPr>
              <a:t>醫院提供</a:t>
            </a:r>
            <a:endParaRPr lang="en-US" altLang="zh-TW" sz="2800" dirty="0" smtClean="0">
              <a:latin typeface="+mn-ea"/>
            </a:endParaRPr>
          </a:p>
          <a:p>
            <a:pPr>
              <a:spcBef>
                <a:spcPts val="1200"/>
              </a:spcBef>
            </a:pPr>
            <a:r>
              <a:rPr lang="zh-TW" altLang="en-US" sz="2800" dirty="0" smtClean="0">
                <a:latin typeface="+mn-ea"/>
              </a:rPr>
              <a:t>建立狂犬病疫苗與免疫球蛋白接種者追蹤管理機制</a:t>
            </a:r>
            <a:endParaRPr lang="en-US" altLang="zh-TW" sz="2800" dirty="0" smtClean="0">
              <a:latin typeface="+mn-ea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11560" y="69269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人用</a:t>
            </a:r>
            <a:r>
              <a:rPr kumimoji="1" lang="zh-TW" altLang="zh-TW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疫苗</a:t>
            </a:r>
            <a:r>
              <a:rPr kumimoji="1" lang="zh-TW" altLang="en-US" sz="3600" b="1" dirty="0" smtClean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及免疫球蛋白使用與</a:t>
            </a:r>
            <a:r>
              <a:rPr kumimoji="1" lang="zh-TW" altLang="zh-TW" sz="3600" b="1" dirty="0">
                <a:solidFill>
                  <a:srgbClr val="040DB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管理機制</a:t>
            </a:r>
            <a:endParaRPr kumimoji="1" lang="zh-TW" altLang="en-US" sz="3600" b="1" dirty="0">
              <a:solidFill>
                <a:srgbClr val="040DB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CF776-0A4A-43C3-9EE4-4CED813499AA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99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30163"/>
            <a:ext cx="2428875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內容版面配置區 4"/>
          <p:cNvSpPr>
            <a:spLocks noGrp="1"/>
          </p:cNvSpPr>
          <p:nvPr>
            <p:ph idx="1"/>
          </p:nvPr>
        </p:nvSpPr>
        <p:spPr>
          <a:xfrm>
            <a:off x="500063" y="1833563"/>
            <a:ext cx="8143875" cy="4452937"/>
          </a:xfrm>
        </p:spPr>
        <p:txBody>
          <a:bodyPr/>
          <a:lstStyle/>
          <a:p>
            <a:pPr eaLnBrk="1" hangingPunct="1"/>
            <a:r>
              <a:rPr lang="zh-TW" altLang="en-US" b="1" smtClean="0">
                <a:latin typeface="+mn-ea"/>
                <a:cs typeface="Arial Unicode MS" pitchFamily="34" charset="-120"/>
              </a:rPr>
              <a:t>農委會與衛福部成立衛教文宣工作小組</a:t>
            </a:r>
            <a:endParaRPr lang="en-US" altLang="zh-TW" b="1" smtClean="0">
              <a:latin typeface="+mn-ea"/>
              <a:cs typeface="Arial Unicode MS" pitchFamily="34" charset="-120"/>
            </a:endParaRPr>
          </a:p>
          <a:p>
            <a:pPr lvl="1" eaLnBrk="1" hangingPunct="1"/>
            <a:r>
              <a:rPr lang="zh-TW" altLang="en-US" sz="2600" smtClean="0">
                <a:solidFill>
                  <a:schemeClr val="tx2"/>
                </a:solidFill>
                <a:latin typeface="+mn-ea"/>
                <a:cs typeface="Arial Unicode MS" pitchFamily="34" charset="-120"/>
              </a:rPr>
              <a:t>已於</a:t>
            </a:r>
            <a:r>
              <a:rPr lang="en-US" altLang="zh-TW" sz="2600" smtClean="0">
                <a:solidFill>
                  <a:schemeClr val="tx2"/>
                </a:solidFill>
                <a:latin typeface="+mn-ea"/>
                <a:cs typeface="Arial Unicode MS" pitchFamily="34" charset="-120"/>
              </a:rPr>
              <a:t>8/2</a:t>
            </a:r>
            <a:r>
              <a:rPr lang="zh-TW" altLang="en-US" sz="2600" smtClean="0">
                <a:solidFill>
                  <a:schemeClr val="tx2"/>
                </a:solidFill>
                <a:latin typeface="+mn-ea"/>
                <a:cs typeface="Arial Unicode MS" pitchFamily="34" charset="-120"/>
              </a:rPr>
              <a:t>召開會議</a:t>
            </a:r>
            <a:r>
              <a:rPr lang="zh-TW" altLang="en-US" sz="2600" smtClean="0">
                <a:latin typeface="+mn-ea"/>
                <a:cs typeface="Arial Unicode MS" pitchFamily="34" charset="-120"/>
              </a:rPr>
              <a:t>，建立聯繫窗口及取得合作共識</a:t>
            </a:r>
            <a:endParaRPr lang="en-US" altLang="zh-TW" sz="2600" smtClean="0">
              <a:latin typeface="+mn-ea"/>
              <a:cs typeface="Arial Unicode MS" pitchFamily="34" charset="-120"/>
            </a:endParaRPr>
          </a:p>
          <a:p>
            <a:pPr lvl="1" eaLnBrk="1" hangingPunct="1"/>
            <a:r>
              <a:rPr lang="zh-TW" altLang="en-US" sz="2600" smtClean="0">
                <a:solidFill>
                  <a:schemeClr val="tx2"/>
                </a:solidFill>
                <a:latin typeface="+mn-ea"/>
                <a:cs typeface="Arial Unicode MS" pitchFamily="34" charset="-120"/>
              </a:rPr>
              <a:t>新聞稿統一發布</a:t>
            </a:r>
            <a:r>
              <a:rPr lang="zh-TW" altLang="en-US" sz="2600" smtClean="0">
                <a:latin typeface="+mn-ea"/>
                <a:cs typeface="Arial Unicode MS" pitchFamily="34" charset="-120"/>
              </a:rPr>
              <a:t>：每日上午八時前提供新聞稿內容，並以「中央流行疫情指揮中心」名義發布。</a:t>
            </a:r>
            <a:endParaRPr lang="en-US" altLang="zh-TW" sz="2600" smtClean="0">
              <a:latin typeface="+mn-ea"/>
              <a:cs typeface="Arial Unicode MS" pitchFamily="34" charset="-120"/>
            </a:endParaRPr>
          </a:p>
          <a:p>
            <a:pPr lvl="1" eaLnBrk="1" hangingPunct="1"/>
            <a:r>
              <a:rPr lang="zh-TW" altLang="en-US" sz="2600" smtClean="0">
                <a:solidFill>
                  <a:schemeClr val="tx2"/>
                </a:solidFill>
                <a:latin typeface="+mn-ea"/>
                <a:cs typeface="Arial Unicode MS" pitchFamily="34" charset="-120"/>
              </a:rPr>
              <a:t>衛教宣導分進合擊</a:t>
            </a:r>
            <a:r>
              <a:rPr lang="zh-TW" altLang="en-US" sz="2600" smtClean="0">
                <a:latin typeface="+mn-ea"/>
                <a:cs typeface="Arial Unicode MS" pitchFamily="34" charset="-120"/>
              </a:rPr>
              <a:t>：衛福部以「民眾預防被動物咬傷、咬傷後就醫處理」為主軸、農委會以「動物防疫二不一要」為主軸；宣導素材以「中央流行疫情指揮中心」名義製作及發行。</a:t>
            </a:r>
          </a:p>
          <a:p>
            <a:pPr lvl="1" eaLnBrk="1" hangingPunct="1"/>
            <a:r>
              <a:rPr lang="zh-TW" altLang="en-US" sz="2600" smtClean="0">
                <a:solidFill>
                  <a:schemeClr val="tx2"/>
                </a:solidFill>
                <a:latin typeface="+mn-ea"/>
                <a:cs typeface="Arial Unicode MS" pitchFamily="34" charset="-120"/>
              </a:rPr>
              <a:t>宣導工作日誌彙整</a:t>
            </a:r>
            <a:r>
              <a:rPr lang="zh-TW" altLang="en-US" sz="2600" smtClean="0">
                <a:latin typeface="+mn-ea"/>
                <a:cs typeface="Arial Unicode MS" pitchFamily="34" charset="-120"/>
              </a:rPr>
              <a:t>，提供雙方參考。</a:t>
            </a:r>
          </a:p>
        </p:txBody>
      </p:sp>
      <p:sp>
        <p:nvSpPr>
          <p:cNvPr id="3076" name="文字方塊 5"/>
          <p:cNvSpPr txBox="1">
            <a:spLocks noChangeArrowheads="1"/>
          </p:cNvSpPr>
          <p:nvPr/>
        </p:nvSpPr>
        <p:spPr bwMode="auto">
          <a:xfrm>
            <a:off x="428625" y="642938"/>
            <a:ext cx="81375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4400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風險溝通</a:t>
            </a:r>
            <a:r>
              <a:rPr lang="en-US" altLang="zh-TW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-1</a:t>
            </a:r>
            <a:endParaRPr lang="zh-TW" altLang="en-US" b="1">
              <a:solidFill>
                <a:srgbClr val="040DBC"/>
              </a:solidFill>
              <a:latin typeface="+mn-ea"/>
              <a:ea typeface="+mn-ea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1105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4213" y="1555750"/>
            <a:ext cx="8174037" cy="50165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spcBef>
                <a:spcPts val="1200"/>
              </a:spcBef>
              <a:defRPr/>
            </a:pPr>
            <a:r>
              <a:rPr lang="zh-TW" altLang="en-US" b="1" dirty="0" smtClean="0">
                <a:latin typeface="+mn-ea"/>
                <a:cs typeface="Arial Unicode MS" pitchFamily="34" charset="-120"/>
              </a:rPr>
              <a:t>持續強化媒體溝通</a:t>
            </a:r>
            <a:endParaRPr lang="en-US" altLang="zh-TW" b="1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2800" dirty="0" smtClean="0">
                <a:latin typeface="+mn-ea"/>
                <a:cs typeface="Arial Unicode MS" pitchFamily="34" charset="-120"/>
              </a:rPr>
              <a:t>每日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10:00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召開記者會：新增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4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場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(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共計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11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場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)</a:t>
            </a:r>
          </a:p>
          <a:p>
            <a:pPr eaLnBrk="1" hangingPunct="1"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2800" dirty="0" smtClean="0">
                <a:latin typeface="+mn-ea"/>
                <a:cs typeface="Arial Unicode MS" pitchFamily="34" charset="-120"/>
              </a:rPr>
              <a:t>新聞稿</a:t>
            </a:r>
            <a:r>
              <a:rPr lang="zh-TW" altLang="en-US" sz="2800" dirty="0">
                <a:latin typeface="+mn-ea"/>
                <a:cs typeface="Arial Unicode MS" pitchFamily="34" charset="-120"/>
              </a:rPr>
              <a:t>發布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：新增</a:t>
            </a:r>
            <a:r>
              <a:rPr lang="en-US" altLang="zh-TW" sz="2800" dirty="0">
                <a:latin typeface="+mn-ea"/>
                <a:cs typeface="Arial Unicode MS" pitchFamily="34" charset="-120"/>
              </a:rPr>
              <a:t>5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則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(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共計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18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則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)</a:t>
            </a:r>
            <a:endParaRPr lang="en-US" altLang="zh-TW" sz="2800" dirty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2800" dirty="0" smtClean="0">
                <a:latin typeface="+mn-ea"/>
                <a:cs typeface="Arial Unicode MS" pitchFamily="34" charset="-120"/>
              </a:rPr>
              <a:t>溝通重點</a:t>
            </a:r>
            <a:r>
              <a:rPr lang="en-US" altLang="zh-TW" sz="2800" dirty="0" smtClean="0">
                <a:latin typeface="+mn-ea"/>
                <a:cs typeface="Arial Unicode MS" pitchFamily="34" charset="-120"/>
              </a:rPr>
              <a:t>:</a:t>
            </a:r>
          </a:p>
          <a:p>
            <a:pPr lvl="1" eaLnBrk="1" hangingPunct="1">
              <a:spcBef>
                <a:spcPts val="900"/>
              </a:spcBef>
              <a:buSzPct val="80000"/>
              <a:defRPr/>
            </a:pPr>
            <a:r>
              <a:rPr lang="zh-TW" altLang="en-US" sz="2200" dirty="0">
                <a:latin typeface="+mn-ea"/>
                <a:cs typeface="Arial Unicode MS" pitchFamily="34" charset="-120"/>
              </a:rPr>
              <a:t>公布最新動物疫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情、動物防疫作為</a:t>
            </a:r>
            <a:endParaRPr lang="en-US" altLang="zh-TW" sz="2200" dirty="0" smtClean="0">
              <a:latin typeface="+mn-ea"/>
              <a:cs typeface="Arial Unicode MS" pitchFamily="34" charset="-120"/>
            </a:endParaRPr>
          </a:p>
          <a:p>
            <a:pPr lvl="1" eaLnBrk="1" hangingPunct="1">
              <a:spcBef>
                <a:spcPts val="900"/>
              </a:spcBef>
              <a:buSzPct val="80000"/>
              <a:defRPr/>
            </a:pPr>
            <a:r>
              <a:rPr lang="zh-TW" altLang="en-US" sz="2200" dirty="0">
                <a:latin typeface="+mn-ea"/>
                <a:cs typeface="Arial Unicode MS" pitchFamily="34" charset="-120"/>
              </a:rPr>
              <a:t>指揮中心建構狂犬病防治四道防線 </a:t>
            </a:r>
          </a:p>
          <a:p>
            <a:pPr lvl="1" eaLnBrk="1" hangingPunct="1">
              <a:spcBef>
                <a:spcPts val="900"/>
              </a:spcBef>
              <a:buSzPct val="80000"/>
              <a:defRPr/>
            </a:pPr>
            <a:r>
              <a:rPr lang="zh-TW" altLang="en-US" sz="2200" dirty="0" smtClean="0">
                <a:latin typeface="+mn-ea"/>
                <a:cs typeface="Arial Unicode MS" pitchFamily="34" charset="-120"/>
              </a:rPr>
              <a:t>經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感染動物咬傷且未即時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就醫，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狂犬病發病後死亡率才會</a:t>
            </a:r>
            <a:r>
              <a:rPr lang="en-US" altLang="zh-TW" sz="2200" dirty="0">
                <a:latin typeface="+mn-ea"/>
                <a:cs typeface="Arial Unicode MS" pitchFamily="34" charset="-120"/>
              </a:rPr>
              <a:t>100% </a:t>
            </a:r>
            <a:endParaRPr lang="en-US" altLang="zh-TW" sz="2200" dirty="0" smtClean="0">
              <a:latin typeface="+mn-ea"/>
              <a:cs typeface="Arial Unicode MS" pitchFamily="34" charset="-120"/>
            </a:endParaRPr>
          </a:p>
          <a:p>
            <a:pPr lvl="1" eaLnBrk="1" hangingPunct="1">
              <a:spcBef>
                <a:spcPts val="900"/>
              </a:spcBef>
              <a:buSzPct val="80000"/>
              <a:defRPr/>
            </a:pPr>
            <a:r>
              <a:rPr lang="zh-TW" altLang="en-US" sz="2200" dirty="0" smtClean="0">
                <a:latin typeface="+mn-ea"/>
                <a:cs typeface="Arial Unicode MS" pitchFamily="34" charset="-120"/>
              </a:rPr>
              <a:t>公布「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鼬獾咬抓傷保平安專案計畫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」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，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回溯期往前自</a:t>
            </a:r>
            <a:r>
              <a:rPr lang="en-US" altLang="zh-TW" sz="2200" dirty="0" smtClean="0">
                <a:latin typeface="+mn-ea"/>
                <a:cs typeface="Arial Unicode MS" pitchFamily="34" charset="-120"/>
              </a:rPr>
              <a:t>101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年</a:t>
            </a:r>
            <a:r>
              <a:rPr lang="en-US" altLang="zh-TW" sz="2200" dirty="0" smtClean="0">
                <a:latin typeface="+mn-ea"/>
                <a:cs typeface="Arial Unicode MS" pitchFamily="34" charset="-120"/>
              </a:rPr>
              <a:t>5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月起</a:t>
            </a:r>
            <a:endParaRPr lang="en-US" altLang="zh-TW" sz="2200" dirty="0">
              <a:latin typeface="+mn-ea"/>
              <a:cs typeface="Arial Unicode MS" pitchFamily="34" charset="-120"/>
            </a:endParaRPr>
          </a:p>
          <a:p>
            <a:pPr lvl="1" eaLnBrk="1" hangingPunct="1">
              <a:spcBef>
                <a:spcPts val="900"/>
              </a:spcBef>
              <a:buSzPct val="80000"/>
              <a:defRPr/>
            </a:pPr>
            <a:r>
              <a:rPr lang="zh-TW" altLang="en-US" sz="2200" dirty="0" smtClean="0">
                <a:latin typeface="+mn-ea"/>
                <a:cs typeface="Arial Unicode MS" pitchFamily="34" charset="-120"/>
              </a:rPr>
              <a:t>人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用疫苗與免疫球蛋白陸續到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貨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，第一批動物防疫人員接種率</a:t>
            </a:r>
            <a:r>
              <a:rPr lang="en-US" altLang="zh-TW" sz="2200" dirty="0">
                <a:latin typeface="+mn-ea"/>
                <a:cs typeface="Arial Unicode MS" pitchFamily="34" charset="-120"/>
              </a:rPr>
              <a:t>100</a:t>
            </a:r>
            <a:r>
              <a:rPr lang="en-US" altLang="zh-TW" sz="2200" dirty="0" smtClean="0">
                <a:latin typeface="+mn-ea"/>
                <a:cs typeface="Arial Unicode MS" pitchFamily="34" charset="-120"/>
              </a:rPr>
              <a:t>%</a:t>
            </a:r>
          </a:p>
          <a:p>
            <a:pPr lvl="1" eaLnBrk="1" hangingPunct="1">
              <a:spcBef>
                <a:spcPts val="900"/>
              </a:spcBef>
              <a:buSzPct val="80000"/>
              <a:defRPr/>
            </a:pPr>
            <a:r>
              <a:rPr lang="zh-TW" altLang="en-US" sz="2200" dirty="0" smtClean="0">
                <a:latin typeface="+mn-ea"/>
                <a:cs typeface="Arial Unicode MS" pitchFamily="34" charset="-120"/>
              </a:rPr>
              <a:t>澄清不實疫情報導、重申</a:t>
            </a:r>
            <a:r>
              <a:rPr lang="zh-TW" altLang="en-US" sz="2200" dirty="0">
                <a:latin typeface="+mn-ea"/>
                <a:cs typeface="Arial Unicode MS" pitchFamily="34" charset="-120"/>
              </a:rPr>
              <a:t>每日記者會公布最新訊息</a:t>
            </a:r>
            <a:r>
              <a:rPr lang="zh-TW" altLang="en-US" sz="2200" dirty="0" smtClean="0">
                <a:latin typeface="+mn-ea"/>
                <a:cs typeface="Arial Unicode MS" pitchFamily="34" charset="-120"/>
              </a:rPr>
              <a:t>及政府作為</a:t>
            </a:r>
            <a:endParaRPr lang="en-US" altLang="zh-TW" sz="22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12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2800" dirty="0">
                <a:latin typeface="+mn-ea"/>
                <a:cs typeface="Arial Unicode MS" pitchFamily="34" charset="-120"/>
              </a:rPr>
              <a:t>持續接受媒體邀</a:t>
            </a:r>
            <a:r>
              <a:rPr lang="zh-TW" altLang="en-US" sz="2800" dirty="0" smtClean="0">
                <a:latin typeface="+mn-ea"/>
                <a:cs typeface="Arial Unicode MS" pitchFamily="34" charset="-120"/>
              </a:rPr>
              <a:t>訪</a:t>
            </a:r>
            <a:endParaRPr lang="en-US" altLang="zh-TW" sz="2800" dirty="0">
              <a:latin typeface="+mn-ea"/>
              <a:cs typeface="Arial Unicode MS" pitchFamily="34" charset="-120"/>
            </a:endParaRPr>
          </a:p>
        </p:txBody>
      </p:sp>
      <p:sp>
        <p:nvSpPr>
          <p:cNvPr id="4099" name="文字方塊 1"/>
          <p:cNvSpPr txBox="1">
            <a:spLocks noChangeArrowheads="1"/>
          </p:cNvSpPr>
          <p:nvPr/>
        </p:nvSpPr>
        <p:spPr bwMode="auto">
          <a:xfrm>
            <a:off x="395288" y="642938"/>
            <a:ext cx="81375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4400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風險溝通</a:t>
            </a:r>
            <a:r>
              <a:rPr lang="en-US" altLang="zh-TW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-2</a:t>
            </a:r>
            <a:endParaRPr lang="zh-TW" altLang="en-US" b="1">
              <a:solidFill>
                <a:srgbClr val="040DBC"/>
              </a:solidFill>
              <a:latin typeface="+mn-ea"/>
              <a:ea typeface="+mn-ea"/>
              <a:cs typeface="Arial Unicode MS" pitchFamily="34" charset="-120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" t="24086" r="19885" b="22226"/>
          <a:stretch>
            <a:fillRect/>
          </a:stretch>
        </p:blipFill>
        <p:spPr bwMode="auto">
          <a:xfrm>
            <a:off x="5826125" y="0"/>
            <a:ext cx="33178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197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3863" y="1446213"/>
            <a:ext cx="8143875" cy="3054350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spcBef>
                <a:spcPts val="900"/>
              </a:spcBef>
              <a:defRPr/>
            </a:pPr>
            <a:r>
              <a:rPr lang="zh-TW" altLang="en-US" sz="4800" b="1" dirty="0" smtClean="0">
                <a:latin typeface="+mn-ea"/>
                <a:cs typeface="Arial Unicode MS" pitchFamily="34" charset="-120"/>
              </a:rPr>
              <a:t>開發</a:t>
            </a:r>
            <a:r>
              <a:rPr lang="en-US" altLang="zh-TW" sz="4800" b="1" dirty="0" smtClean="0">
                <a:latin typeface="+mn-ea"/>
                <a:cs typeface="Arial Unicode MS" pitchFamily="34" charset="-120"/>
              </a:rPr>
              <a:t>e</a:t>
            </a:r>
            <a:r>
              <a:rPr lang="zh-TW" altLang="en-US" sz="4800" b="1" dirty="0" smtClean="0">
                <a:latin typeface="+mn-ea"/>
                <a:cs typeface="Arial Unicode MS" pitchFamily="34" charset="-120"/>
              </a:rPr>
              <a:t>化宣導素材，歡迎各界下載運用：</a:t>
            </a:r>
            <a:endParaRPr lang="en-US" altLang="zh-TW" sz="4800" b="1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4200" dirty="0" smtClean="0">
                <a:latin typeface="+mn-ea"/>
                <a:cs typeface="Arial Unicode MS" pitchFamily="34" charset="-120"/>
              </a:rPr>
              <a:t>新增邱文達部長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、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陳保基主委宣導廣播稿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(1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分鐘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)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各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</a:t>
            </a:r>
            <a:endParaRPr lang="en-US" altLang="zh-TW" sz="42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4200" dirty="0" smtClean="0">
                <a:latin typeface="+mn-ea"/>
                <a:cs typeface="Arial Unicode MS" pitchFamily="34" charset="-120"/>
              </a:rPr>
              <a:t>新增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5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秒、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20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秒、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3</a:t>
            </a:r>
            <a:r>
              <a:rPr lang="en-US" sz="4200" dirty="0" smtClean="0">
                <a:latin typeface="+mn-ea"/>
                <a:cs typeface="Arial Unicode MS" pitchFamily="34" charset="-120"/>
              </a:rPr>
              <a:t>0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秒插播卡插播卡各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</a:t>
            </a:r>
            <a:endParaRPr lang="en-US" altLang="zh-TW" sz="42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4200" dirty="0" smtClean="0">
                <a:latin typeface="+mn-ea"/>
                <a:cs typeface="Arial Unicode MS" pitchFamily="34" charset="-120"/>
              </a:rPr>
              <a:t>新增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30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秒廣播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2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支、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60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秒</a:t>
            </a:r>
            <a:r>
              <a:rPr lang="zh-TW" altLang="zh-TW" sz="4200" dirty="0" smtClean="0">
                <a:latin typeface="+mn-ea"/>
                <a:cs typeface="Arial Unicode MS" pitchFamily="34" charset="-120"/>
              </a:rPr>
              <a:t>廣告劇化插播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</a:t>
            </a:r>
            <a:endParaRPr lang="en-US" altLang="zh-TW" sz="42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4200" dirty="0" smtClean="0">
                <a:latin typeface="+mn-ea"/>
                <a:cs typeface="Arial Unicode MS" pitchFamily="34" charset="-120"/>
              </a:rPr>
              <a:t>新增防疫醫師宣導網路短片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(1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分鐘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)1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支、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Q&amp;A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影音短片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(1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分鐘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)1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支、網路短片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(3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分鐘</a:t>
            </a:r>
            <a:r>
              <a:rPr lang="en-US" altLang="zh-TW" sz="4200" dirty="0" smtClean="0">
                <a:latin typeface="+mn-ea"/>
                <a:cs typeface="Arial Unicode MS" pitchFamily="34" charset="-120"/>
              </a:rPr>
              <a:t>)1</a:t>
            </a:r>
            <a:r>
              <a:rPr lang="zh-TW" altLang="en-US" sz="4200" dirty="0" smtClean="0">
                <a:latin typeface="+mn-ea"/>
                <a:cs typeface="Arial Unicode MS" pitchFamily="34" charset="-120"/>
              </a:rPr>
              <a:t>支</a:t>
            </a:r>
            <a:endParaRPr lang="en-US" altLang="zh-TW" sz="42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endParaRPr lang="en-US" altLang="zh-TW" sz="3800" dirty="0" smtClean="0">
              <a:solidFill>
                <a:srgbClr val="C00000"/>
              </a:solidFill>
              <a:latin typeface="+mn-ea"/>
              <a:cs typeface="Arial Unicode MS" pitchFamily="34" charset="-120"/>
            </a:endParaRPr>
          </a:p>
        </p:txBody>
      </p:sp>
      <p:sp>
        <p:nvSpPr>
          <p:cNvPr id="5123" name="文字方塊 1"/>
          <p:cNvSpPr txBox="1">
            <a:spLocks noChangeArrowheads="1"/>
          </p:cNvSpPr>
          <p:nvPr/>
        </p:nvSpPr>
        <p:spPr bwMode="auto">
          <a:xfrm>
            <a:off x="395288" y="620713"/>
            <a:ext cx="81375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4400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風險溝通</a:t>
            </a:r>
            <a:r>
              <a:rPr lang="en-US" altLang="zh-TW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-3</a:t>
            </a:r>
            <a:endParaRPr lang="zh-TW" altLang="en-US" b="1">
              <a:solidFill>
                <a:srgbClr val="040DBC"/>
              </a:solidFill>
              <a:latin typeface="+mn-ea"/>
              <a:ea typeface="+mn-ea"/>
              <a:cs typeface="Arial Unicode MS" pitchFamily="34" charset="-120"/>
            </a:endParaRP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1" t="42920" r="43179" b="32022"/>
          <a:stretch>
            <a:fillRect/>
          </a:stretch>
        </p:blipFill>
        <p:spPr bwMode="auto">
          <a:xfrm>
            <a:off x="142875" y="4786313"/>
            <a:ext cx="2459038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49" t="31841" r="10403" b="42033"/>
          <a:stretch>
            <a:fillRect/>
          </a:stretch>
        </p:blipFill>
        <p:spPr bwMode="auto">
          <a:xfrm>
            <a:off x="2286000" y="4357688"/>
            <a:ext cx="2498725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2" t="34081" r="31535" b="15096"/>
          <a:stretch>
            <a:fillRect/>
          </a:stretch>
        </p:blipFill>
        <p:spPr bwMode="auto">
          <a:xfrm>
            <a:off x="4643438" y="4857750"/>
            <a:ext cx="244792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圖片 6" descr="IMG_567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000500"/>
            <a:ext cx="2071688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886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1500" y="1698625"/>
            <a:ext cx="7934325" cy="2944813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spcBef>
                <a:spcPts val="900"/>
              </a:spcBef>
              <a:defRPr/>
            </a:pPr>
            <a:r>
              <a:rPr lang="zh-TW" altLang="en-US" sz="5100" b="1" dirty="0" smtClean="0">
                <a:latin typeface="+mn-ea"/>
                <a:cs typeface="Arial Unicode MS" pitchFamily="34" charset="-120"/>
              </a:rPr>
              <a:t>開發</a:t>
            </a:r>
            <a:r>
              <a:rPr lang="en-US" altLang="zh-TW" sz="5100" b="1" dirty="0" smtClean="0">
                <a:latin typeface="+mn-ea"/>
                <a:cs typeface="Arial Unicode MS" pitchFamily="34" charset="-120"/>
              </a:rPr>
              <a:t>e</a:t>
            </a:r>
            <a:r>
              <a:rPr lang="zh-TW" altLang="en-US" sz="5100" b="1" dirty="0" smtClean="0">
                <a:latin typeface="+mn-ea"/>
                <a:cs typeface="Arial Unicode MS" pitchFamily="34" charset="-120"/>
              </a:rPr>
              <a:t>化宣導素材，歡迎各界下載運用：</a:t>
            </a:r>
            <a:endParaRPr lang="en-US" altLang="zh-TW" sz="5100" b="1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4300" dirty="0" smtClean="0">
                <a:latin typeface="+mn-ea"/>
                <a:cs typeface="Arial Unicode MS" pitchFamily="34" charset="-120"/>
              </a:rPr>
              <a:t>新開發：海報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3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款、單張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3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款、</a:t>
            </a:r>
            <a:r>
              <a:rPr lang="zh-TW" altLang="zh-TW" sz="4300" dirty="0" smtClean="0">
                <a:latin typeface="+mn-ea"/>
                <a:cs typeface="Arial Unicode MS" pitchFamily="34" charset="-120"/>
              </a:rPr>
              <a:t>口袋型折頁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。</a:t>
            </a:r>
            <a:endParaRPr lang="en-US" altLang="zh-TW" sz="43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4300" dirty="0" smtClean="0">
                <a:latin typeface="+mn-ea"/>
                <a:cs typeface="Arial Unicode MS" pitchFamily="34" charset="-120"/>
              </a:rPr>
              <a:t>已開發：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6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款影片、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6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款廣播、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7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款海報、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5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款單張、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6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則廣播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/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戶外電子字幕機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/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跑馬文字參考稿。 </a:t>
            </a:r>
            <a:endParaRPr lang="en-US" altLang="zh-TW" sz="4300" dirty="0" smtClean="0">
              <a:latin typeface="+mn-ea"/>
              <a:cs typeface="Arial Unicode MS" pitchFamily="34" charset="-120"/>
            </a:endParaRPr>
          </a:p>
          <a:p>
            <a:pPr eaLnBrk="1" hangingPunct="1">
              <a:spcBef>
                <a:spcPts val="900"/>
              </a:spcBef>
              <a:buSzPct val="80000"/>
              <a:buFont typeface="Wingdings" pitchFamily="2" charset="2"/>
              <a:buChar char="Ø"/>
              <a:defRPr/>
            </a:pPr>
            <a:r>
              <a:rPr lang="en-US" sz="4300" dirty="0" smtClean="0">
                <a:latin typeface="+mn-ea"/>
                <a:cs typeface="Arial Unicode MS" pitchFamily="34" charset="-120"/>
              </a:rPr>
              <a:t>Q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＆</a:t>
            </a:r>
            <a:r>
              <a:rPr lang="en-US" sz="4300" dirty="0" smtClean="0">
                <a:latin typeface="+mn-ea"/>
                <a:cs typeface="Arial Unicode MS" pitchFamily="34" charset="-120"/>
              </a:rPr>
              <a:t>A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：已完成</a:t>
            </a:r>
            <a:r>
              <a:rPr lang="en-US" altLang="zh-TW" sz="4300" dirty="0" smtClean="0">
                <a:latin typeface="+mn-ea"/>
                <a:cs typeface="Arial Unicode MS" pitchFamily="34" charset="-120"/>
              </a:rPr>
              <a:t>37</a:t>
            </a:r>
            <a:r>
              <a:rPr lang="zh-TW" altLang="en-US" sz="4300" dirty="0" smtClean="0">
                <a:latin typeface="+mn-ea"/>
                <a:cs typeface="Arial Unicode MS" pitchFamily="34" charset="-120"/>
              </a:rPr>
              <a:t>則。 </a:t>
            </a:r>
            <a:endParaRPr lang="en-US" altLang="zh-TW" sz="4300" dirty="0" smtClean="0">
              <a:latin typeface="+mn-ea"/>
              <a:cs typeface="Arial Unicode MS" pitchFamily="34" charset="-120"/>
            </a:endParaRPr>
          </a:p>
        </p:txBody>
      </p:sp>
      <p:sp>
        <p:nvSpPr>
          <p:cNvPr id="6147" name="文字方塊 1"/>
          <p:cNvSpPr txBox="1">
            <a:spLocks noChangeArrowheads="1"/>
          </p:cNvSpPr>
          <p:nvPr/>
        </p:nvSpPr>
        <p:spPr bwMode="auto">
          <a:xfrm>
            <a:off x="395288" y="620713"/>
            <a:ext cx="81375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4400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風險溝通</a:t>
            </a:r>
            <a:r>
              <a:rPr lang="en-US" altLang="zh-TW" b="1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-4</a:t>
            </a:r>
            <a:endParaRPr lang="zh-TW" altLang="en-US" b="1">
              <a:solidFill>
                <a:srgbClr val="040DBC"/>
              </a:solidFill>
              <a:latin typeface="+mn-ea"/>
              <a:ea typeface="+mn-ea"/>
              <a:cs typeface="Arial Unicode MS" pitchFamily="34" charset="-120"/>
            </a:endParaRP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388" y="4206875"/>
            <a:ext cx="1527175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1" r="65013" b="9308"/>
          <a:stretch>
            <a:fillRect/>
          </a:stretch>
        </p:blipFill>
        <p:spPr bwMode="auto">
          <a:xfrm>
            <a:off x="6045200" y="4211638"/>
            <a:ext cx="15208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圖片 5" descr="IMG_7067拷貝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130675"/>
            <a:ext cx="3321050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圖片 6" descr="twgov_file_20130802161052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4211638"/>
            <a:ext cx="14097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圖片 7" descr="small_twgov_img_201307311907061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400" y="4216400"/>
            <a:ext cx="1208088" cy="198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447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1500" y="1628775"/>
            <a:ext cx="8001000" cy="4557713"/>
          </a:xfrm>
        </p:spPr>
        <p:txBody>
          <a:bodyPr>
            <a:normAutofit fontScale="40000" lnSpcReduction="20000"/>
          </a:bodyPr>
          <a:lstStyle/>
          <a:p>
            <a:pPr eaLnBrk="1" hangingPunct="1">
              <a:spcBef>
                <a:spcPts val="1200"/>
              </a:spcBef>
              <a:defRPr/>
            </a:pPr>
            <a:r>
              <a:rPr lang="zh-TW" altLang="en-US" sz="8000" b="1" dirty="0" smtClean="0">
                <a:latin typeface="+mn-ea"/>
                <a:cs typeface="Arial Unicode MS" pitchFamily="34" charset="-120"/>
              </a:rPr>
              <a:t>整合及強化多元傳播管道：</a:t>
            </a:r>
            <a:endParaRPr lang="en-US" altLang="zh-TW" sz="8000" b="1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6500" dirty="0">
                <a:latin typeface="+mn-ea"/>
                <a:cs typeface="Arial Unicode MS" pitchFamily="34" charset="-120"/>
              </a:rPr>
              <a:t>提供</a:t>
            </a:r>
            <a:r>
              <a:rPr lang="en-US" altLang="zh-TW" sz="6500" dirty="0">
                <a:latin typeface="+mn-ea"/>
                <a:cs typeface="Arial Unicode MS" pitchFamily="34" charset="-120"/>
              </a:rPr>
              <a:t>24</a:t>
            </a:r>
            <a:r>
              <a:rPr lang="zh-TW" altLang="en-US" sz="6500" dirty="0">
                <a:latin typeface="+mn-ea"/>
                <a:cs typeface="Arial Unicode MS" pitchFamily="34" charset="-120"/>
              </a:rPr>
              <a:t>小時免付費 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：</a:t>
            </a:r>
            <a:r>
              <a:rPr lang="en-US" altLang="zh-TW" sz="6500" dirty="0" smtClean="0">
                <a:latin typeface="+mn-ea"/>
                <a:cs typeface="Arial Unicode MS" pitchFamily="34" charset="-120"/>
              </a:rPr>
              <a:t>1922</a:t>
            </a:r>
            <a:r>
              <a:rPr lang="zh-TW" altLang="en-US" sz="6500" dirty="0">
                <a:latin typeface="+mn-ea"/>
                <a:cs typeface="Arial Unicode MS" pitchFamily="34" charset="-120"/>
              </a:rPr>
              <a:t>防疫諮詢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專線、動物防疫專線</a:t>
            </a:r>
            <a:r>
              <a:rPr lang="en-US" altLang="zh-TW" sz="6500" dirty="0" smtClean="0">
                <a:latin typeface="+mn-ea"/>
                <a:cs typeface="Arial Unicode MS" pitchFamily="34" charset="-120"/>
              </a:rPr>
              <a:t>0800-761-590</a:t>
            </a:r>
            <a:r>
              <a:rPr lang="zh-TW" altLang="en-US" sz="6600" dirty="0" smtClean="0">
                <a:latin typeface="+mn-ea"/>
                <a:cs typeface="Arial Unicode MS" pitchFamily="34" charset="-120"/>
              </a:rPr>
              <a:t> 。</a:t>
            </a:r>
            <a:endParaRPr lang="en-US" altLang="zh-TW" sz="6500" dirty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6500" dirty="0" smtClean="0">
                <a:latin typeface="+mn-ea"/>
                <a:cs typeface="Arial Unicode MS" pitchFamily="34" charset="-120"/>
              </a:rPr>
              <a:t>各部會及縣巿政府網站連結「狂犬病防治專區」</a:t>
            </a:r>
            <a:endParaRPr lang="en-US" altLang="zh-TW" sz="65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6500" dirty="0" smtClean="0">
                <a:latin typeface="+mn-ea"/>
                <a:cs typeface="Arial Unicode MS" pitchFamily="34" charset="-120"/>
              </a:rPr>
              <a:t>公益媒體通路宣導：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5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家無線電視臺、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9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面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LCD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電視、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205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家廣播、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75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面戶外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LED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跑馬</a:t>
            </a:r>
            <a:r>
              <a:rPr lang="zh-TW" altLang="en-US" sz="6600" dirty="0" smtClean="0">
                <a:latin typeface="+mn-ea"/>
                <a:cs typeface="Arial Unicode MS" pitchFamily="34" charset="-120"/>
              </a:rPr>
              <a:t>。</a:t>
            </a:r>
            <a:endParaRPr lang="en-US" altLang="zh-TW" sz="65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6500" dirty="0" smtClean="0">
                <a:latin typeface="+mn-ea"/>
                <a:cs typeface="Arial Unicode MS" pitchFamily="34" charset="-120"/>
              </a:rPr>
              <a:t>於</a:t>
            </a:r>
            <a:r>
              <a:rPr lang="en-US" sz="6500" dirty="0" err="1" smtClean="0">
                <a:latin typeface="+mn-ea"/>
                <a:cs typeface="Arial Unicode MS" pitchFamily="34" charset="-120"/>
              </a:rPr>
              <a:t>Facebook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等社群媒體，同步發布狂犬病相關宣導訊息</a:t>
            </a:r>
            <a:r>
              <a:rPr lang="zh-TW" altLang="en-US" sz="6600" dirty="0" smtClean="0">
                <a:latin typeface="+mn-ea"/>
                <a:cs typeface="Arial Unicode MS" pitchFamily="34" charset="-120"/>
              </a:rPr>
              <a:t>。</a:t>
            </a:r>
            <a:endParaRPr lang="en-US" altLang="zh-TW" sz="65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6500" dirty="0" smtClean="0">
                <a:latin typeface="+mn-ea"/>
                <a:cs typeface="Arial Unicode MS" pitchFamily="34" charset="-120"/>
              </a:rPr>
              <a:t>刊登媒體廣告：媒體廣告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4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則、各大報、雜誌與農業刊物刊登平面廣告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(2</a:t>
            </a:r>
            <a:r>
              <a:rPr lang="zh-TW" altLang="en-US" sz="6500" dirty="0" smtClean="0">
                <a:latin typeface="+mn-ea"/>
                <a:cs typeface="Arial Unicode MS" pitchFamily="34" charset="-120"/>
              </a:rPr>
              <a:t>式</a:t>
            </a:r>
            <a:r>
              <a:rPr lang="en-US" sz="6500" dirty="0" smtClean="0">
                <a:latin typeface="+mn-ea"/>
                <a:cs typeface="Arial Unicode MS" pitchFamily="34" charset="-120"/>
              </a:rPr>
              <a:t>)</a:t>
            </a:r>
            <a:r>
              <a:rPr lang="zh-TW" altLang="en-US" sz="6600" dirty="0" smtClean="0">
                <a:latin typeface="+mn-ea"/>
                <a:cs typeface="Arial Unicode MS" pitchFamily="34" charset="-120"/>
              </a:rPr>
              <a:t> 。</a:t>
            </a:r>
            <a:endParaRPr lang="en-US" altLang="zh-TW" sz="6500" dirty="0">
              <a:latin typeface="+mn-ea"/>
              <a:cs typeface="Arial Unicode MS" pitchFamily="34" charset="-120"/>
            </a:endParaRPr>
          </a:p>
        </p:txBody>
      </p:sp>
      <p:sp>
        <p:nvSpPr>
          <p:cNvPr id="7171" name="文字方塊 1"/>
          <p:cNvSpPr txBox="1">
            <a:spLocks noChangeArrowheads="1"/>
          </p:cNvSpPr>
          <p:nvPr/>
        </p:nvSpPr>
        <p:spPr bwMode="auto">
          <a:xfrm>
            <a:off x="582613" y="642938"/>
            <a:ext cx="76327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4400" b="1" dirty="0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風險溝通</a:t>
            </a:r>
            <a:r>
              <a:rPr lang="en-US" altLang="zh-TW" b="1" dirty="0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-5</a:t>
            </a:r>
            <a:endParaRPr lang="zh-TW" altLang="en-US" b="1" dirty="0">
              <a:solidFill>
                <a:srgbClr val="040DBC"/>
              </a:solidFill>
              <a:latin typeface="+mn-ea"/>
              <a:ea typeface="+mn-ea"/>
              <a:cs typeface="Arial Unicode MS" pitchFamily="34" charset="-120"/>
            </a:endParaRPr>
          </a:p>
        </p:txBody>
      </p:sp>
      <p:pic>
        <p:nvPicPr>
          <p:cNvPr id="717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5632450"/>
            <a:ext cx="2214562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21" t="48640" r="49043" b="38121"/>
          <a:stretch>
            <a:fillRect/>
          </a:stretch>
        </p:blipFill>
        <p:spPr bwMode="auto">
          <a:xfrm>
            <a:off x="5286375" y="5786438"/>
            <a:ext cx="16478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0"/>
            <a:ext cx="2635250" cy="21336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53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1500" y="1628775"/>
            <a:ext cx="8286750" cy="4800600"/>
          </a:xfrm>
        </p:spPr>
        <p:txBody>
          <a:bodyPr>
            <a:normAutofit fontScale="32500" lnSpcReduction="20000"/>
          </a:bodyPr>
          <a:lstStyle/>
          <a:p>
            <a:pPr eaLnBrk="1" hangingPunct="1">
              <a:spcBef>
                <a:spcPts val="1200"/>
              </a:spcBef>
              <a:defRPr/>
            </a:pPr>
            <a:r>
              <a:rPr lang="zh-TW" altLang="en-US" sz="9800" b="1" dirty="0" smtClean="0">
                <a:latin typeface="+mn-ea"/>
                <a:cs typeface="Arial Unicode MS" pitchFamily="34" charset="-120"/>
              </a:rPr>
              <a:t>整合及強化多元傳播管道：</a:t>
            </a:r>
            <a:endParaRPr lang="en-US" altLang="zh-TW" sz="9800" b="1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8000" dirty="0" smtClean="0">
                <a:latin typeface="+mn-ea"/>
                <a:cs typeface="Arial Unicode MS" pitchFamily="34" charset="-120"/>
              </a:rPr>
              <a:t>醫界通函：</a:t>
            </a:r>
            <a:r>
              <a:rPr lang="en-US" altLang="zh-TW" sz="8000" dirty="0" smtClean="0">
                <a:latin typeface="+mn-ea"/>
                <a:cs typeface="Arial Unicode MS" pitchFamily="34" charset="-120"/>
              </a:rPr>
              <a:t>5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則。</a:t>
            </a:r>
            <a:endParaRPr lang="en-US" altLang="zh-TW" sz="80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8000" dirty="0" smtClean="0">
                <a:latin typeface="+mn-ea"/>
                <a:cs typeface="Arial Unicode MS" pitchFamily="34" charset="-120"/>
              </a:rPr>
              <a:t>農漁會通路：</a:t>
            </a:r>
            <a:r>
              <a:rPr lang="en-US" altLang="zh-TW" sz="8000" dirty="0" smtClean="0">
                <a:latin typeface="+mn-ea"/>
                <a:cs typeface="Arial Unicode MS" pitchFamily="34" charset="-120"/>
              </a:rPr>
              <a:t>430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處農漁會電子看板。</a:t>
            </a:r>
            <a:endParaRPr lang="en-US" altLang="zh-TW" sz="80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8000" dirty="0" smtClean="0">
                <a:latin typeface="+mn-ea"/>
                <a:cs typeface="Arial Unicode MS" pitchFamily="34" charset="-120"/>
              </a:rPr>
              <a:t>報紙廣告及雜誌廣告等，加強宣導。</a:t>
            </a:r>
            <a:endParaRPr lang="en-US" altLang="zh-TW" sz="80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8000" dirty="0" smtClean="0">
                <a:latin typeface="+mn-ea"/>
                <a:cs typeface="Arial Unicode MS" pitchFamily="34" charset="-120"/>
              </a:rPr>
              <a:t>下鄉</a:t>
            </a:r>
            <a:r>
              <a:rPr lang="zh-TW" altLang="zh-TW" sz="8000" dirty="0" smtClean="0">
                <a:latin typeface="+mn-ea"/>
                <a:cs typeface="Arial Unicode MS" pitchFamily="34" charset="-120"/>
              </a:rPr>
              <a:t>宣導：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透過</a:t>
            </a:r>
            <a:r>
              <a:rPr lang="zh-TW" altLang="zh-TW" sz="8000" dirty="0" smtClean="0">
                <a:latin typeface="+mn-ea"/>
                <a:cs typeface="Arial Unicode MS" pitchFamily="34" charset="-120"/>
              </a:rPr>
              <a:t>原民會、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農委</a:t>
            </a:r>
            <a:r>
              <a:rPr lang="zh-TW" altLang="zh-TW" sz="8000" dirty="0" smtClean="0">
                <a:latin typeface="+mn-ea"/>
                <a:cs typeface="Arial Unicode MS" pitchFamily="34" charset="-120"/>
              </a:rPr>
              <a:t>會（林務局、水保局及防檢局）針對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山</a:t>
            </a:r>
            <a:r>
              <a:rPr lang="zh-TW" altLang="zh-TW" sz="8000" dirty="0" smtClean="0">
                <a:latin typeface="+mn-ea"/>
                <a:cs typeface="Arial Unicode MS" pitchFamily="34" charset="-120"/>
              </a:rPr>
              <a:t>區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民眾加強進行</a:t>
            </a:r>
            <a:r>
              <a:rPr lang="zh-TW" altLang="zh-TW" sz="8000" dirty="0" smtClean="0">
                <a:latin typeface="+mn-ea"/>
                <a:cs typeface="Arial Unicode MS" pitchFamily="34" charset="-120"/>
              </a:rPr>
              <a:t>宣導。</a:t>
            </a: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zh-TW" sz="8000" dirty="0" smtClean="0">
                <a:latin typeface="+mn-ea"/>
                <a:cs typeface="Arial Unicode MS" pitchFamily="34" charset="-120"/>
              </a:rPr>
              <a:t>印製文宣海報張貼各森林遊樂區、近山區農村與各地方政府防疫所；製作便於攜帶之口袋型折頁分送民眾。</a:t>
            </a:r>
            <a:endParaRPr lang="en-US" altLang="zh-TW" sz="8000" dirty="0" smtClean="0">
              <a:latin typeface="+mn-ea"/>
              <a:cs typeface="Arial Unicode MS" pitchFamily="34" charset="-120"/>
            </a:endParaRPr>
          </a:p>
          <a:p>
            <a:pPr indent="-324000" eaLnBrk="1" hangingPunct="1">
              <a:lnSpc>
                <a:spcPct val="120000"/>
              </a:lnSpc>
              <a:spcBef>
                <a:spcPts val="600"/>
              </a:spcBef>
              <a:buSzPct val="80000"/>
              <a:buFont typeface="Wingdings" pitchFamily="2" charset="2"/>
              <a:buChar char="Ø"/>
              <a:defRPr/>
            </a:pPr>
            <a:r>
              <a:rPr lang="zh-TW" altLang="en-US" sz="8000" dirty="0" smtClean="0">
                <a:latin typeface="+mn-ea"/>
                <a:cs typeface="Arial Unicode MS" pitchFamily="34" charset="-120"/>
              </a:rPr>
              <a:t>請相關部會動員鄰里長、戶外看版及通路等</a:t>
            </a:r>
            <a:r>
              <a:rPr lang="zh-TW" altLang="en-US" sz="8000" dirty="0">
                <a:latin typeface="+mn-ea"/>
                <a:cs typeface="Arial Unicode MS" pitchFamily="34" charset="-120"/>
              </a:rPr>
              <a:t>，</a:t>
            </a:r>
            <a:r>
              <a:rPr lang="zh-TW" altLang="en-US" sz="8000" dirty="0" smtClean="0">
                <a:latin typeface="+mn-ea"/>
                <a:cs typeface="Arial Unicode MS" pitchFamily="34" charset="-120"/>
              </a:rPr>
              <a:t>加強社區、原住民、老人與兒童等衛教宣導。</a:t>
            </a:r>
            <a:endParaRPr lang="en-US" altLang="zh-TW" sz="8000" dirty="0">
              <a:latin typeface="+mn-ea"/>
              <a:cs typeface="Arial Unicode MS" pitchFamily="34" charset="-120"/>
            </a:endParaRPr>
          </a:p>
        </p:txBody>
      </p:sp>
      <p:sp>
        <p:nvSpPr>
          <p:cNvPr id="8195" name="文字方塊 1"/>
          <p:cNvSpPr txBox="1">
            <a:spLocks noChangeArrowheads="1"/>
          </p:cNvSpPr>
          <p:nvPr/>
        </p:nvSpPr>
        <p:spPr bwMode="auto">
          <a:xfrm>
            <a:off x="511175" y="642938"/>
            <a:ext cx="76327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4400" b="1" dirty="0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風險溝通</a:t>
            </a:r>
            <a:r>
              <a:rPr lang="en-US" altLang="zh-TW" b="1" dirty="0">
                <a:solidFill>
                  <a:srgbClr val="040DBC"/>
                </a:solidFill>
                <a:latin typeface="+mn-ea"/>
                <a:ea typeface="+mn-ea"/>
                <a:cs typeface="Arial Unicode MS" pitchFamily="34" charset="-120"/>
              </a:rPr>
              <a:t>-6</a:t>
            </a:r>
            <a:endParaRPr lang="zh-TW" altLang="en-US" b="1" dirty="0">
              <a:solidFill>
                <a:srgbClr val="040DBC"/>
              </a:solidFill>
              <a:latin typeface="+mn-ea"/>
              <a:ea typeface="+mn-ea"/>
              <a:cs typeface="Arial Unicode MS" pitchFamily="34" charset="-120"/>
            </a:endParaRPr>
          </a:p>
        </p:txBody>
      </p:sp>
      <p:pic>
        <p:nvPicPr>
          <p:cNvPr id="8196" name="圖片 6" descr="0804 聯合報拷貝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1438"/>
            <a:ext cx="16541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圖片 4" descr="1020727a0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0"/>
            <a:ext cx="1595438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7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928688"/>
            <a:ext cx="8639175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39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1E6A80-82C6-4B59-83FC-9D27D056A216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3635896" y="596007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solidFill>
                  <a:srgbClr val="040DBC"/>
                </a:solidFill>
                <a:latin typeface="+mn-ea"/>
                <a:ea typeface="+mn-ea"/>
              </a:rPr>
              <a:t>總  結</a:t>
            </a:r>
            <a:endParaRPr lang="zh-TW" altLang="en-US" sz="4400" b="1" dirty="0">
              <a:solidFill>
                <a:srgbClr val="040DBC"/>
              </a:solidFill>
              <a:latin typeface="+mn-ea"/>
              <a:ea typeface="+mn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055583" y="1556792"/>
            <a:ext cx="7128792" cy="3699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 smtClean="0">
                <a:latin typeface="+mj-ea"/>
                <a:ea typeface="+mj-ea"/>
              </a:rPr>
              <a:t>由於</a:t>
            </a:r>
            <a:r>
              <a:rPr lang="zh-TW" altLang="en-US" sz="3200" b="1" dirty="0">
                <a:latin typeface="+mj-ea"/>
                <a:ea typeface="+mj-ea"/>
              </a:rPr>
              <a:t>目前臺灣狂犬病動物疫情潛勢及分布尚未明確，本部將持續與農委會密切掌握後續發展，審慎因應。並透過中央流行疫情指揮中心的運作，落實跨部會分工合作，即時調整因應作為。</a:t>
            </a:r>
          </a:p>
        </p:txBody>
      </p:sp>
    </p:spTree>
    <p:extLst>
      <p:ext uri="{BB962C8B-B14F-4D97-AF65-F5344CB8AC3E}">
        <p14:creationId xmlns:p14="http://schemas.microsoft.com/office/powerpoint/2010/main" val="3839160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1E6A80-82C6-4B59-83FC-9D27D056A216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946033" y="1484784"/>
            <a:ext cx="5400600" cy="296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6600" b="1" dirty="0" smtClean="0">
                <a:latin typeface="+mn-ea"/>
                <a:ea typeface="+mn-ea"/>
              </a:rPr>
              <a:t>簡 報 完 畢</a:t>
            </a:r>
            <a:endParaRPr lang="en-US" altLang="zh-TW" sz="66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TW" altLang="en-US" sz="6600" b="1" dirty="0" smtClean="0">
                <a:latin typeface="+mn-ea"/>
                <a:ea typeface="+mn-ea"/>
              </a:rPr>
              <a:t>敬 </a:t>
            </a:r>
            <a:r>
              <a:rPr lang="zh-TW" altLang="en-US" sz="6600" b="1" dirty="0" smtClean="0">
                <a:latin typeface="+mn-ea"/>
                <a:ea typeface="+mn-ea"/>
              </a:rPr>
              <a:t>請 </a:t>
            </a:r>
            <a:r>
              <a:rPr lang="zh-TW" altLang="en-US" sz="6600" b="1" dirty="0" smtClean="0">
                <a:latin typeface="+mn-ea"/>
                <a:ea typeface="+mn-ea"/>
              </a:rPr>
              <a:t>指 教 </a:t>
            </a:r>
            <a:endParaRPr lang="zh-TW" altLang="en-US" sz="66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0169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佈景主題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預設簡報設計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Design">
  <a:themeElements>
    <a:clrScheme name="Custom Design 1">
      <a:dk1>
        <a:srgbClr val="CDCDCF"/>
      </a:dk1>
      <a:lt1>
        <a:srgbClr val="FFFFFF"/>
      </a:lt1>
      <a:dk2>
        <a:srgbClr val="002A17"/>
      </a:dk2>
      <a:lt2>
        <a:srgbClr val="F2F23A"/>
      </a:lt2>
      <a:accent1>
        <a:srgbClr val="12AD2B"/>
      </a:accent1>
      <a:accent2>
        <a:srgbClr val="5AAACE"/>
      </a:accent2>
      <a:accent3>
        <a:srgbClr val="AAACAB"/>
      </a:accent3>
      <a:accent4>
        <a:srgbClr val="DADADA"/>
      </a:accent4>
      <a:accent5>
        <a:srgbClr val="AAD3AC"/>
      </a:accent5>
      <a:accent6>
        <a:srgbClr val="519ABA"/>
      </a:accent6>
      <a:hlink>
        <a:srgbClr val="F6A108"/>
      </a:hlink>
      <a:folHlink>
        <a:srgbClr val="4FAD26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35000"/>
          </a:spcBef>
          <a:spcAft>
            <a:spcPct val="25000"/>
          </a:spcAft>
          <a:buClr>
            <a:schemeClr val="folHlink"/>
          </a:buClr>
          <a:buSzTx/>
          <a:buFont typeface="Arial" pitchFamily="34" charset="0"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90000"/>
          </a:lnSpc>
          <a:spcBef>
            <a:spcPct val="35000"/>
          </a:spcBef>
          <a:spcAft>
            <a:spcPct val="25000"/>
          </a:spcAft>
          <a:buClr>
            <a:schemeClr val="folHlink"/>
          </a:buClr>
          <a:buSzTx/>
          <a:buFont typeface="Arial" pitchFamily="34" charset="0"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02A17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CAB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4FAD2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預設簡報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預設簡報設計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佈景主題1</Template>
  <TotalTime>4524</TotalTime>
  <Words>1679</Words>
  <Application>Microsoft Office PowerPoint</Application>
  <PresentationFormat>如螢幕大小 (4:3)</PresentationFormat>
  <Paragraphs>177</Paragraphs>
  <Slides>22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22</vt:i4>
      </vt:variant>
    </vt:vector>
  </HeadingPairs>
  <TitlesOfParts>
    <vt:vector size="26" baseType="lpstr">
      <vt:lpstr>佈景主題1</vt:lpstr>
      <vt:lpstr>1_預設簡報設計</vt:lpstr>
      <vt:lpstr>Custom Design</vt:lpstr>
      <vt:lpstr>3_預設簡報設計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國內學者自死亡野生動物發現狂犬病病毒案之相關因應</dc:title>
  <dc:creator>Your User Name</dc:creator>
  <cp:lastModifiedBy>陳穎慧</cp:lastModifiedBy>
  <cp:revision>337</cp:revision>
  <cp:lastPrinted>2013-08-07T06:50:43Z</cp:lastPrinted>
  <dcterms:created xsi:type="dcterms:W3CDTF">2013-07-11T00:23:56Z</dcterms:created>
  <dcterms:modified xsi:type="dcterms:W3CDTF">2013-08-07T06:59:17Z</dcterms:modified>
</cp:coreProperties>
</file>