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256" r:id="rId2"/>
    <p:sldId id="305" r:id="rId3"/>
    <p:sldId id="288" r:id="rId4"/>
    <p:sldId id="306" r:id="rId5"/>
    <p:sldId id="294" r:id="rId6"/>
    <p:sldId id="295" r:id="rId7"/>
    <p:sldId id="297" r:id="rId8"/>
    <p:sldId id="311" r:id="rId9"/>
    <p:sldId id="307" r:id="rId10"/>
    <p:sldId id="310" r:id="rId11"/>
    <p:sldId id="312" r:id="rId12"/>
    <p:sldId id="268" r:id="rId13"/>
  </p:sldIdLst>
  <p:sldSz cx="9144000" cy="6858000" type="screen4x3"/>
  <p:notesSz cx="6797675" cy="98742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3399"/>
    <a:srgbClr val="000066"/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0" d="100"/>
          <a:sy n="80" d="100"/>
        </p:scale>
        <p:origin x="-1450" y="-67"/>
      </p:cViewPr>
      <p:guideLst>
        <p:guide orient="horz" pos="234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53996B7-929C-46BA-94D3-C6026D5DD1E5}" type="datetimeFigureOut">
              <a:rPr lang="zh-TW" altLang="en-US"/>
              <a:pPr>
                <a:defRPr/>
              </a:pPr>
              <a:t>2012/12/17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EA48564-5E0F-4FCE-A1B0-B70A121FD55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2890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署底(白透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3189"/>
          <a:stretch>
            <a:fillRect/>
          </a:stretch>
        </p:blipFill>
        <p:spPr bwMode="auto">
          <a:xfrm>
            <a:off x="0" y="404813"/>
            <a:ext cx="9144000" cy="496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2400"/>
            <a:ext cx="701675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8565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61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grpSp>
        <p:nvGrpSpPr>
          <p:cNvPr id="9" name="Group 12"/>
          <p:cNvGrpSpPr>
            <a:grpSpLocks/>
          </p:cNvGrpSpPr>
          <p:nvPr userDrawn="1"/>
        </p:nvGrpSpPr>
        <p:grpSpPr bwMode="auto">
          <a:xfrm>
            <a:off x="3005323" y="6166339"/>
            <a:ext cx="3132138" cy="692150"/>
            <a:chOff x="1519" y="2886"/>
            <a:chExt cx="2449" cy="499"/>
          </a:xfrm>
        </p:grpSpPr>
        <p:pic>
          <p:nvPicPr>
            <p:cNvPr id="10" name="Picture 11"/>
            <p:cNvPicPr>
              <a:picLocks noChangeAspect="1" noChangeArrowheads="1"/>
            </p:cNvPicPr>
            <p:nvPr userDrawn="1"/>
          </p:nvPicPr>
          <p:blipFill>
            <a:blip r:embed="rId4"/>
            <a:srcRect l="8023" t="5315" r="56079" b="1627"/>
            <a:stretch>
              <a:fillRect/>
            </a:stretch>
          </p:blipFill>
          <p:spPr bwMode="auto">
            <a:xfrm>
              <a:off x="3243" y="2889"/>
              <a:ext cx="725" cy="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0"/>
            <p:cNvPicPr>
              <a:picLocks noChangeAspect="1" noChangeArrowheads="1"/>
            </p:cNvPicPr>
            <p:nvPr userDrawn="1"/>
          </p:nvPicPr>
          <p:blipFill>
            <a:blip r:embed="rId4"/>
            <a:srcRect l="45230" t="29684" r="5048" b="16507"/>
            <a:stretch>
              <a:fillRect/>
            </a:stretch>
          </p:blipFill>
          <p:spPr bwMode="auto">
            <a:xfrm>
              <a:off x="1519" y="2886"/>
              <a:ext cx="1746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459492308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800">
                <a:latin typeface="+mn-lt"/>
                <a:ea typeface="華康正顏楷體W5" pitchFamily="65" charset="-120"/>
              </a:defRPr>
            </a:lvl1pPr>
            <a:lvl2pPr>
              <a:defRPr sz="2400">
                <a:latin typeface="+mn-lt"/>
                <a:ea typeface="華康正顏楷體W5" pitchFamily="65" charset="-120"/>
              </a:defRPr>
            </a:lvl2pPr>
            <a:lvl3pPr>
              <a:defRPr>
                <a:latin typeface="+mn-lt"/>
                <a:ea typeface="華康正顏楷體W5" pitchFamily="65" charset="-120"/>
              </a:defRPr>
            </a:lvl3pPr>
            <a:lvl4pPr>
              <a:defRPr>
                <a:latin typeface="+mn-lt"/>
                <a:ea typeface="華康正顏楷體W5" pitchFamily="65" charset="-120"/>
              </a:defRPr>
            </a:lvl4pPr>
            <a:lvl5pPr>
              <a:defRPr>
                <a:latin typeface="+mn-lt"/>
                <a:ea typeface="華康正顏楷體W5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grpSp>
        <p:nvGrpSpPr>
          <p:cNvPr id="6" name="Group 12"/>
          <p:cNvGrpSpPr>
            <a:grpSpLocks/>
          </p:cNvGrpSpPr>
          <p:nvPr userDrawn="1"/>
        </p:nvGrpSpPr>
        <p:grpSpPr bwMode="auto">
          <a:xfrm>
            <a:off x="3005323" y="6165763"/>
            <a:ext cx="3132138" cy="692150"/>
            <a:chOff x="1519" y="2886"/>
            <a:chExt cx="2449" cy="499"/>
          </a:xfrm>
        </p:grpSpPr>
        <p:pic>
          <p:nvPicPr>
            <p:cNvPr id="7" name="Picture 11"/>
            <p:cNvPicPr>
              <a:picLocks noChangeAspect="1" noChangeArrowheads="1"/>
            </p:cNvPicPr>
            <p:nvPr userDrawn="1"/>
          </p:nvPicPr>
          <p:blipFill>
            <a:blip r:embed="rId2"/>
            <a:srcRect l="8023" t="5315" r="56079" b="1627"/>
            <a:stretch>
              <a:fillRect/>
            </a:stretch>
          </p:blipFill>
          <p:spPr bwMode="auto">
            <a:xfrm>
              <a:off x="3243" y="2889"/>
              <a:ext cx="725" cy="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10"/>
            <p:cNvPicPr>
              <a:picLocks noChangeAspect="1" noChangeArrowheads="1"/>
            </p:cNvPicPr>
            <p:nvPr userDrawn="1"/>
          </p:nvPicPr>
          <p:blipFill>
            <a:blip r:embed="rId2"/>
            <a:srcRect l="45230" t="29684" r="5048" b="16507"/>
            <a:stretch>
              <a:fillRect/>
            </a:stretch>
          </p:blipFill>
          <p:spPr bwMode="auto">
            <a:xfrm>
              <a:off x="1519" y="2886"/>
              <a:ext cx="1746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254399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30911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700213"/>
            <a:ext cx="4038600" cy="442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700213"/>
            <a:ext cx="4038600" cy="4425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28791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43847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60416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59419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54951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70070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3856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404813"/>
            <a:ext cx="2057400" cy="572135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404813"/>
            <a:ext cx="6019800" cy="57213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1135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標題及文字在物件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1525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700213"/>
            <a:ext cx="8229600" cy="21367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3989388"/>
            <a:ext cx="8229600" cy="213677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73197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3" descr="署底(白透)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3189"/>
          <a:stretch>
            <a:fillRect/>
          </a:stretch>
        </p:blipFill>
        <p:spPr bwMode="auto">
          <a:xfrm>
            <a:off x="0" y="404813"/>
            <a:ext cx="9144000" cy="496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2400"/>
            <a:ext cx="701675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04813"/>
            <a:ext cx="82296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00213"/>
            <a:ext cx="8229600" cy="442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2" name="Rectangle 5"/>
          <p:cNvSpPr>
            <a:spLocks noChangeArrowheads="1"/>
          </p:cNvSpPr>
          <p:nvPr userDrawn="1"/>
        </p:nvSpPr>
        <p:spPr bwMode="auto">
          <a:xfrm>
            <a:off x="8374063" y="6381750"/>
            <a:ext cx="80645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fld id="{0E204645-921C-4D7A-AE36-7CB08BF7373D}" type="slidenum">
              <a:rPr lang="en-US" altLang="zh-TW" sz="1400">
                <a:latin typeface="Arial" charset="0"/>
              </a:rPr>
              <a:pPr algn="ctr"/>
              <a:t>‹#›</a:t>
            </a:fld>
            <a:endParaRPr lang="en-US" altLang="zh-TW" sz="1400" dirty="0">
              <a:latin typeface="Arial" charset="0"/>
            </a:endParaRPr>
          </a:p>
        </p:txBody>
      </p:sp>
      <p:grpSp>
        <p:nvGrpSpPr>
          <p:cNvPr id="9" name="Group 12"/>
          <p:cNvGrpSpPr>
            <a:grpSpLocks/>
          </p:cNvGrpSpPr>
          <p:nvPr userDrawn="1"/>
        </p:nvGrpSpPr>
        <p:grpSpPr bwMode="auto">
          <a:xfrm>
            <a:off x="3005323" y="6165763"/>
            <a:ext cx="3132138" cy="692150"/>
            <a:chOff x="1519" y="2886"/>
            <a:chExt cx="2449" cy="499"/>
          </a:xfrm>
        </p:grpSpPr>
        <p:pic>
          <p:nvPicPr>
            <p:cNvPr id="10" name="Picture 11"/>
            <p:cNvPicPr>
              <a:picLocks noChangeAspect="1" noChangeArrowheads="1"/>
            </p:cNvPicPr>
            <p:nvPr userDrawn="1"/>
          </p:nvPicPr>
          <p:blipFill>
            <a:blip r:embed="rId16"/>
            <a:srcRect l="8023" t="5315" r="56079" b="1627"/>
            <a:stretch>
              <a:fillRect/>
            </a:stretch>
          </p:blipFill>
          <p:spPr bwMode="auto">
            <a:xfrm>
              <a:off x="3243" y="2889"/>
              <a:ext cx="725" cy="4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0"/>
            <p:cNvPicPr>
              <a:picLocks noChangeAspect="1" noChangeArrowheads="1"/>
            </p:cNvPicPr>
            <p:nvPr userDrawn="1"/>
          </p:nvPicPr>
          <p:blipFill>
            <a:blip r:embed="rId16"/>
            <a:srcRect l="45230" t="29684" r="5048" b="16507"/>
            <a:stretch>
              <a:fillRect/>
            </a:stretch>
          </p:blipFill>
          <p:spPr bwMode="auto">
            <a:xfrm>
              <a:off x="1519" y="2886"/>
              <a:ext cx="1746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FF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FF0066"/>
          </a:solidFill>
          <a:latin typeface="Arial Black" pitchFamily="34" charset="0"/>
          <a:ea typeface="華康粗圓體" pitchFamily="49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FF0066"/>
          </a:solidFill>
          <a:latin typeface="Arial Black" pitchFamily="34" charset="0"/>
          <a:ea typeface="華康粗圓體" pitchFamily="49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FF0066"/>
          </a:solidFill>
          <a:latin typeface="Arial Black" pitchFamily="34" charset="0"/>
          <a:ea typeface="華康粗圓體" pitchFamily="49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FF0066"/>
          </a:solidFill>
          <a:latin typeface="Arial Black" pitchFamily="34" charset="0"/>
          <a:ea typeface="華康粗圓體" pitchFamily="49" charset="-12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FF0066"/>
          </a:solidFill>
          <a:latin typeface="Arial Black" pitchFamily="34" charset="0"/>
          <a:ea typeface="華康粗圓體" pitchFamily="49" charset="-12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FF0066"/>
          </a:solidFill>
          <a:latin typeface="Arial Black" pitchFamily="34" charset="0"/>
          <a:ea typeface="華康粗圓體" pitchFamily="49" charset="-12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FF0066"/>
          </a:solidFill>
          <a:latin typeface="Arial Black" pitchFamily="34" charset="0"/>
          <a:ea typeface="華康粗圓體" pitchFamily="49" charset="-12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rgbClr val="FF0066"/>
          </a:solidFill>
          <a:latin typeface="Arial Black" pitchFamily="34" charset="0"/>
          <a:ea typeface="華康粗圓體" pitchFamily="49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u"/>
        <a:defRPr kumimoji="1" sz="2800">
          <a:solidFill>
            <a:srgbClr val="00006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400">
          <a:solidFill>
            <a:srgbClr val="000066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rgbClr val="000066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rgbClr val="000066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rgbClr val="000066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rgbClr val="000066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rgbClr val="000066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rgbClr val="000066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rgbClr val="000066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extLst/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全民健康保險法施行日期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暨施行細則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4124672"/>
            <a:ext cx="6400800" cy="1752600"/>
          </a:xfrm>
        </p:spPr>
        <p:txBody>
          <a:bodyPr/>
          <a:lstStyle/>
          <a:p>
            <a:r>
              <a:rPr lang="zh-TW" altLang="en-US" dirty="0" smtClean="0"/>
              <a:t>行政院衛生署</a:t>
            </a:r>
          </a:p>
          <a:p>
            <a:r>
              <a:rPr lang="en-US" altLang="zh-TW" dirty="0" smtClean="0"/>
              <a:t>101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12</a:t>
            </a:r>
            <a:r>
              <a:rPr lang="zh-TW" altLang="en-US" dirty="0" smtClean="0"/>
              <a:t>月</a:t>
            </a:r>
            <a:r>
              <a:rPr lang="en-US" altLang="zh-TW" dirty="0" smtClean="0"/>
              <a:t>20</a:t>
            </a:r>
            <a:r>
              <a:rPr lang="zh-TW" altLang="en-US" dirty="0" smtClean="0"/>
              <a:t>日</a:t>
            </a: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5580063" y="404813"/>
            <a:ext cx="302438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sz="1400" b="1" dirty="0" smtClean="0">
                <a:latin typeface="華康細圓體" pitchFamily="49" charset="-120"/>
                <a:ea typeface="華康細圓體" pitchFamily="49" charset="-120"/>
              </a:rPr>
              <a:t>立法院第</a:t>
            </a:r>
            <a:r>
              <a:rPr lang="en-US" altLang="zh-TW" sz="1400" b="1" dirty="0">
                <a:latin typeface="華康細圓體" pitchFamily="49" charset="-120"/>
                <a:ea typeface="華康細圓體" pitchFamily="49" charset="-120"/>
              </a:rPr>
              <a:t>8</a:t>
            </a:r>
            <a:r>
              <a:rPr lang="zh-TW" altLang="en-US" sz="1400" b="1" dirty="0">
                <a:latin typeface="華康細圓體" pitchFamily="49" charset="-120"/>
                <a:ea typeface="華康細圓體" pitchFamily="49" charset="-120"/>
              </a:rPr>
              <a:t>屆第</a:t>
            </a:r>
            <a:r>
              <a:rPr lang="en-US" altLang="zh-TW" sz="1400" b="1" dirty="0">
                <a:latin typeface="華康細圓體" pitchFamily="49" charset="-120"/>
                <a:ea typeface="華康細圓體" pitchFamily="49" charset="-120"/>
              </a:rPr>
              <a:t>2</a:t>
            </a:r>
            <a:r>
              <a:rPr lang="zh-TW" altLang="en-US" sz="1400" b="1" dirty="0">
                <a:latin typeface="華康細圓體" pitchFamily="49" charset="-120"/>
                <a:ea typeface="華康細圓體" pitchFamily="49" charset="-120"/>
              </a:rPr>
              <a:t>會期社會福利及衛生環境委員會第</a:t>
            </a:r>
            <a:r>
              <a:rPr lang="en-US" altLang="zh-TW" sz="1400" b="1" dirty="0">
                <a:latin typeface="華康細圓體" pitchFamily="49" charset="-120"/>
                <a:ea typeface="華康細圓體" pitchFamily="49" charset="-120"/>
              </a:rPr>
              <a:t>34</a:t>
            </a:r>
            <a:r>
              <a:rPr lang="zh-TW" altLang="en-US" sz="1400" b="1" dirty="0">
                <a:latin typeface="華康細圓體" pitchFamily="49" charset="-120"/>
                <a:ea typeface="華康細圓體" pitchFamily="49" charset="-120"/>
              </a:rPr>
              <a:t>次全體委員會議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一、健保法施行日期訂定情形</a:t>
            </a:r>
            <a:endParaRPr lang="zh-TW" altLang="en-US" dirty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依據健保法第</a:t>
            </a:r>
            <a:r>
              <a:rPr lang="en-US" altLang="zh-TW" dirty="0" smtClean="0"/>
              <a:t>104</a:t>
            </a:r>
            <a:r>
              <a:rPr lang="zh-TW" altLang="en-US" dirty="0" smtClean="0"/>
              <a:t>條規定：「本法施行日期</a:t>
            </a:r>
            <a:r>
              <a:rPr lang="zh-TW" altLang="zh-TW" dirty="0" smtClean="0"/>
              <a:t>，由行政院定之。</a:t>
            </a:r>
            <a:r>
              <a:rPr lang="zh-TW" altLang="en-US" dirty="0" smtClean="0"/>
              <a:t>」。</a:t>
            </a:r>
          </a:p>
          <a:p>
            <a:r>
              <a:rPr lang="zh-TW" altLang="en-US" dirty="0" smtClean="0"/>
              <a:t>行政院前已發布健保</a:t>
            </a:r>
            <a:r>
              <a:rPr lang="zh-TW" altLang="en-US" dirty="0"/>
              <a:t>法第</a:t>
            </a:r>
            <a:r>
              <a:rPr lang="en-US" altLang="zh-TW" dirty="0"/>
              <a:t>11</a:t>
            </a:r>
            <a:r>
              <a:rPr lang="zh-TW" altLang="en-US" dirty="0" smtClean="0"/>
              <a:t>條自</a:t>
            </a:r>
            <a:r>
              <a:rPr lang="en-US" altLang="zh-TW" dirty="0" smtClean="0"/>
              <a:t>100</a:t>
            </a:r>
            <a:r>
              <a:rPr lang="zh-TW" altLang="en-US" dirty="0"/>
              <a:t>年</a:t>
            </a:r>
            <a:r>
              <a:rPr lang="en-US" altLang="zh-TW" dirty="0"/>
              <a:t>9</a:t>
            </a:r>
            <a:r>
              <a:rPr lang="zh-TW" altLang="en-US" dirty="0"/>
              <a:t>月</a:t>
            </a:r>
            <a:r>
              <a:rPr lang="en-US" altLang="zh-TW" dirty="0"/>
              <a:t>1</a:t>
            </a:r>
            <a:r>
              <a:rPr lang="zh-TW" altLang="en-US" dirty="0" smtClean="0"/>
              <a:t>日起施行；健保法第</a:t>
            </a:r>
            <a:r>
              <a:rPr lang="en-US" altLang="zh-TW" dirty="0" smtClean="0"/>
              <a:t>27</a:t>
            </a:r>
            <a:r>
              <a:rPr lang="zh-TW" altLang="en-US" dirty="0"/>
              <a:t>條</a:t>
            </a:r>
            <a:r>
              <a:rPr lang="zh-TW" altLang="en-US" dirty="0" smtClean="0"/>
              <a:t>、</a:t>
            </a:r>
            <a:r>
              <a:rPr lang="en-US" altLang="zh-TW" dirty="0" smtClean="0"/>
              <a:t>28</a:t>
            </a:r>
            <a:r>
              <a:rPr lang="zh-TW" altLang="en-US" dirty="0"/>
              <a:t>條</a:t>
            </a:r>
            <a:r>
              <a:rPr lang="zh-TW" altLang="en-US" dirty="0" smtClean="0"/>
              <a:t>、</a:t>
            </a:r>
            <a:r>
              <a:rPr lang="en-US" altLang="zh-TW" dirty="0" smtClean="0"/>
              <a:t>35</a:t>
            </a:r>
            <a:r>
              <a:rPr lang="zh-TW" altLang="en-US" dirty="0" smtClean="0"/>
              <a:t>條自</a:t>
            </a:r>
            <a:r>
              <a:rPr lang="en-US" altLang="zh-TW" dirty="0" smtClean="0"/>
              <a:t>101</a:t>
            </a:r>
            <a:r>
              <a:rPr lang="zh-TW" altLang="en-US" dirty="0" smtClean="0"/>
              <a:t>年</a:t>
            </a:r>
            <a:r>
              <a:rPr lang="en-US" altLang="zh-TW" dirty="0" smtClean="0"/>
              <a:t>7</a:t>
            </a:r>
            <a:r>
              <a:rPr lang="zh-TW" altLang="en-US" dirty="0" smtClean="0"/>
              <a:t>月</a:t>
            </a:r>
            <a:r>
              <a:rPr lang="en-US" altLang="zh-TW" dirty="0" smtClean="0"/>
              <a:t>1</a:t>
            </a:r>
            <a:r>
              <a:rPr lang="zh-TW" altLang="en-US" dirty="0" smtClean="0"/>
              <a:t>日施行。</a:t>
            </a:r>
            <a:endParaRPr lang="en-US" altLang="zh-TW" dirty="0" smtClean="0"/>
          </a:p>
          <a:p>
            <a:r>
              <a:rPr lang="zh-TW" altLang="en-US" dirty="0" smtClean="0"/>
              <a:t>行政院</a:t>
            </a:r>
            <a:r>
              <a:rPr lang="zh-TW" altLang="en-US" dirty="0"/>
              <a:t>於</a:t>
            </a:r>
            <a:r>
              <a:rPr lang="en-US" altLang="zh-TW" dirty="0" smtClean="0"/>
              <a:t>101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10</a:t>
            </a:r>
            <a:r>
              <a:rPr lang="zh-TW" altLang="en-US" dirty="0" smtClean="0"/>
              <a:t>月</a:t>
            </a:r>
            <a:r>
              <a:rPr lang="en-US" altLang="zh-TW" dirty="0" smtClean="0"/>
              <a:t>9</a:t>
            </a:r>
            <a:r>
              <a:rPr lang="zh-TW" altLang="en-US" dirty="0" smtClean="0"/>
              <a:t>日發布</a:t>
            </a:r>
            <a:r>
              <a:rPr lang="zh-TW" altLang="en-US" dirty="0" smtClean="0"/>
              <a:t>：「中華民國</a:t>
            </a:r>
            <a:r>
              <a:rPr lang="en-US" altLang="zh-TW" dirty="0" smtClean="0"/>
              <a:t>100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</a:t>
            </a:r>
            <a:r>
              <a:rPr lang="zh-TW" altLang="en-US" dirty="0" smtClean="0"/>
              <a:t>月</a:t>
            </a:r>
            <a:r>
              <a:rPr lang="en-US" altLang="zh-TW" dirty="0" smtClean="0"/>
              <a:t>26</a:t>
            </a:r>
            <a:r>
              <a:rPr lang="zh-TW" altLang="en-US" dirty="0" smtClean="0"/>
              <a:t>日修正公布之全民健康保險法，除已施行之條文外，定自</a:t>
            </a:r>
            <a:r>
              <a:rPr lang="en-US" altLang="zh-TW" dirty="0" smtClean="0"/>
              <a:t>102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</a:t>
            </a:r>
            <a:r>
              <a:rPr lang="zh-TW" altLang="en-US" dirty="0" smtClean="0"/>
              <a:t>月</a:t>
            </a:r>
            <a:r>
              <a:rPr lang="en-US" altLang="zh-TW" dirty="0" smtClean="0"/>
              <a:t>1</a:t>
            </a:r>
            <a:r>
              <a:rPr lang="zh-TW" altLang="en-US" dirty="0" smtClean="0"/>
              <a:t>日施行。」。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6919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二、健保法施行細則修正情形</a:t>
            </a:r>
            <a:endParaRPr lang="zh-TW" altLang="en-US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依據全民健康保險法第</a:t>
            </a:r>
            <a:r>
              <a:rPr lang="en-US" altLang="zh-TW" dirty="0" smtClean="0"/>
              <a:t>103</a:t>
            </a:r>
            <a:r>
              <a:rPr lang="zh-TW" altLang="en-US" dirty="0" smtClean="0"/>
              <a:t>條規定，授權本署訂定全民健康保險法施行細則。</a:t>
            </a:r>
            <a:endParaRPr lang="en-US" altLang="zh-TW" dirty="0" smtClean="0"/>
          </a:p>
          <a:p>
            <a:r>
              <a:rPr lang="zh-TW" altLang="en-US" dirty="0" smtClean="0"/>
              <a:t>經交議健保監理會、與相關機關及團體研商、踐行預告程序並綜整各界意見後，陳報行政院，並於</a:t>
            </a:r>
            <a:r>
              <a:rPr lang="en-US" altLang="zh-TW" dirty="0" smtClean="0"/>
              <a:t>101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10</a:t>
            </a:r>
            <a:r>
              <a:rPr lang="zh-TW" altLang="en-US" dirty="0" smtClean="0"/>
              <a:t>月</a:t>
            </a:r>
            <a:r>
              <a:rPr lang="en-US" altLang="zh-TW" dirty="0" smtClean="0"/>
              <a:t>18</a:t>
            </a:r>
            <a:r>
              <a:rPr lang="zh-TW" altLang="en-US" dirty="0" smtClean="0"/>
              <a:t>日奉行政院核定。</a:t>
            </a:r>
            <a:endParaRPr lang="en-US" altLang="zh-TW" dirty="0" smtClean="0"/>
          </a:p>
          <a:p>
            <a:r>
              <a:rPr lang="zh-TW" altLang="en-US" dirty="0" smtClean="0"/>
              <a:t>本署於</a:t>
            </a:r>
            <a:r>
              <a:rPr lang="en-US" altLang="zh-TW" dirty="0" smtClean="0"/>
              <a:t>101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10</a:t>
            </a:r>
            <a:r>
              <a:rPr lang="zh-TW" altLang="en-US" dirty="0" smtClean="0"/>
              <a:t>月</a:t>
            </a:r>
            <a:r>
              <a:rPr lang="en-US" altLang="zh-TW" dirty="0" smtClean="0"/>
              <a:t>30</a:t>
            </a:r>
            <a:r>
              <a:rPr lang="zh-TW" altLang="en-US" dirty="0" smtClean="0"/>
              <a:t>日發布修正健保法施行</a:t>
            </a:r>
            <a:r>
              <a:rPr lang="zh-TW" altLang="en-US" dirty="0" smtClean="0"/>
              <a:t>細則。</a:t>
            </a:r>
            <a:endParaRPr lang="en-US" altLang="zh-TW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三、健保</a:t>
            </a:r>
            <a:r>
              <a:rPr lang="zh-TW" altLang="en-US" dirty="0"/>
              <a:t>法施行細則</a:t>
            </a:r>
            <a:r>
              <a:rPr lang="zh-TW" altLang="en-US" dirty="0" smtClean="0"/>
              <a:t>修正重點</a:t>
            </a:r>
            <a:endParaRPr lang="zh-TW" altLang="en-US" sz="1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全案修正，共</a:t>
            </a:r>
            <a:r>
              <a:rPr lang="en-US" altLang="zh-TW" dirty="0"/>
              <a:t>73</a:t>
            </a:r>
            <a:r>
              <a:rPr lang="zh-TW" altLang="en-US" dirty="0"/>
              <a:t>條。</a:t>
            </a:r>
          </a:p>
          <a:p>
            <a:r>
              <a:rPr lang="zh-TW" altLang="zh-TW" dirty="0" smtClean="0"/>
              <a:t>通盤</a:t>
            </a:r>
            <a:r>
              <a:rPr lang="zh-TW" altLang="zh-TW" dirty="0"/>
              <a:t>檢討現有規定合宜性，並配合將所</a:t>
            </a:r>
            <a:r>
              <a:rPr lang="zh-TW" altLang="zh-TW" dirty="0" smtClean="0"/>
              <a:t>引</a:t>
            </a:r>
            <a:r>
              <a:rPr lang="zh-TW" altLang="en-US" dirty="0" smtClean="0"/>
              <a:t>健保</a:t>
            </a:r>
            <a:r>
              <a:rPr lang="zh-TW" altLang="zh-TW" dirty="0" smtClean="0"/>
              <a:t>法條</a:t>
            </a:r>
            <a:r>
              <a:rPr lang="zh-TW" altLang="zh-TW" dirty="0"/>
              <a:t>次變更者予以</a:t>
            </a:r>
            <a:r>
              <a:rPr lang="zh-TW" altLang="zh-TW" dirty="0" smtClean="0"/>
              <a:t>修正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zh-TW" dirty="0" smtClean="0"/>
              <a:t>對於</a:t>
            </a:r>
            <a:r>
              <a:rPr lang="zh-TW" altLang="en-US" dirty="0"/>
              <a:t>健保</a:t>
            </a:r>
            <a:r>
              <a:rPr lang="zh-TW" altLang="zh-TW" dirty="0" smtClean="0"/>
              <a:t>法</a:t>
            </a:r>
            <a:r>
              <a:rPr lang="zh-TW" altLang="zh-TW" dirty="0"/>
              <a:t>新增授權另定辦法之事項</a:t>
            </a:r>
            <a:r>
              <a:rPr lang="zh-TW" altLang="zh-TW" dirty="0" smtClean="0"/>
              <a:t>，均</a:t>
            </a:r>
            <a:r>
              <a:rPr lang="zh-TW" altLang="zh-TW" dirty="0"/>
              <a:t>統整於各該授權法規中予以</a:t>
            </a:r>
            <a:r>
              <a:rPr lang="zh-TW" altLang="zh-TW" dirty="0" smtClean="0"/>
              <a:t>規範</a:t>
            </a:r>
            <a:r>
              <a:rPr lang="zh-TW" altLang="en-US" dirty="0" smtClean="0"/>
              <a:t>。</a:t>
            </a:r>
            <a:endParaRPr lang="en-US" altLang="zh-TW" dirty="0" smtClean="0"/>
          </a:p>
          <a:p>
            <a:r>
              <a:rPr lang="zh-TW" altLang="en-US" dirty="0" smtClean="0"/>
              <a:t>因應</a:t>
            </a:r>
            <a:r>
              <a:rPr lang="zh-TW" altLang="zh-TW" dirty="0" smtClean="0"/>
              <a:t>行政院</a:t>
            </a:r>
            <a:r>
              <a:rPr lang="zh-TW" altLang="zh-TW" dirty="0"/>
              <a:t>組織改造</a:t>
            </a:r>
            <a:r>
              <a:rPr lang="zh-TW" altLang="zh-TW" dirty="0" smtClean="0"/>
              <a:t>，</a:t>
            </a:r>
            <a:r>
              <a:rPr lang="zh-TW" altLang="en-US" dirty="0" smtClean="0"/>
              <a:t>於</a:t>
            </a:r>
            <a:r>
              <a:rPr lang="zh-TW" altLang="zh-TW" dirty="0" smtClean="0"/>
              <a:t>機關</a:t>
            </a:r>
            <a:r>
              <a:rPr lang="zh-TW" altLang="zh-TW" dirty="0"/>
              <a:t>名稱有調整者</a:t>
            </a:r>
            <a:r>
              <a:rPr lang="zh-TW" altLang="zh-TW" dirty="0" smtClean="0"/>
              <a:t>，配合修正。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75219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0" name="Rectangle 10"/>
          <p:cNvSpPr>
            <a:spLocks noGrp="1" noChangeArrowheads="1"/>
          </p:cNvSpPr>
          <p:nvPr>
            <p:ph type="title"/>
          </p:nvPr>
        </p:nvSpPr>
        <p:spPr>
          <a:xfrm>
            <a:off x="468312" y="332656"/>
            <a:ext cx="8424167" cy="1152525"/>
          </a:xfrm>
        </p:spPr>
        <p:txBody>
          <a:bodyPr/>
          <a:lstStyle/>
          <a:p>
            <a:r>
              <a:rPr lang="zh-TW" altLang="en-US" dirty="0" smtClean="0"/>
              <a:t>四、各界關切修正重點：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(</a:t>
            </a:r>
            <a:r>
              <a:rPr lang="zh-TW" altLang="en-US" dirty="0" smtClean="0"/>
              <a:t>一</a:t>
            </a:r>
            <a:r>
              <a:rPr lang="en-US" altLang="zh-TW" dirty="0" smtClean="0"/>
              <a:t>)</a:t>
            </a:r>
            <a:r>
              <a:rPr lang="zh-TW" altLang="en-US" sz="3800" spc="-200" dirty="0" smtClean="0"/>
              <a:t>取消退休人員得以第</a:t>
            </a:r>
            <a:r>
              <a:rPr lang="en-US" altLang="zh-TW" sz="3800" spc="-200" dirty="0" smtClean="0"/>
              <a:t>6</a:t>
            </a:r>
            <a:r>
              <a:rPr lang="zh-TW" altLang="en-US" sz="3800" spc="-200" dirty="0" smtClean="0"/>
              <a:t>類身分加保</a:t>
            </a:r>
            <a:endParaRPr lang="en-US" altLang="zh-TW" sz="3800" spc="-200" dirty="0"/>
          </a:p>
        </p:txBody>
      </p:sp>
      <p:sp>
        <p:nvSpPr>
          <p:cNvPr id="51211" name="Rectangle 11"/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8229600" cy="442595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背景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健保開辦時，為與當時之退休人員保險制度接軌，故放寬第</a:t>
            </a:r>
            <a:r>
              <a:rPr lang="en-US" altLang="zh-TW" dirty="0" smtClean="0"/>
              <a:t>1</a:t>
            </a:r>
            <a:r>
              <a:rPr lang="zh-TW" altLang="en-US" dirty="0" smtClean="0"/>
              <a:t>類第</a:t>
            </a:r>
            <a:r>
              <a:rPr lang="en-US" altLang="zh-TW" dirty="0" smtClean="0"/>
              <a:t>1</a:t>
            </a:r>
            <a:r>
              <a:rPr lang="zh-TW" altLang="en-US" dirty="0" smtClean="0"/>
              <a:t>目至第</a:t>
            </a:r>
            <a:r>
              <a:rPr lang="en-US" altLang="zh-TW" dirty="0" smtClean="0"/>
              <a:t>3</a:t>
            </a:r>
            <a:r>
              <a:rPr lang="zh-TW" altLang="en-US" dirty="0" smtClean="0"/>
              <a:t>目被保險人退休後無職業者，得自為第</a:t>
            </a:r>
            <a:r>
              <a:rPr lang="en-US" altLang="zh-TW" dirty="0" smtClean="0"/>
              <a:t>6</a:t>
            </a:r>
            <a:r>
              <a:rPr lang="zh-TW" altLang="en-US" dirty="0" smtClean="0"/>
              <a:t>類被保險人。</a:t>
            </a:r>
          </a:p>
          <a:p>
            <a:r>
              <a:rPr lang="zh-TW" altLang="en-US" dirty="0"/>
              <a:t>修正</a:t>
            </a:r>
            <a:r>
              <a:rPr lang="zh-TW" altLang="en-US" dirty="0" smtClean="0"/>
              <a:t>理由：制度銜接之階段性目的已達成。</a:t>
            </a:r>
            <a:endParaRPr lang="en-US" altLang="zh-TW" dirty="0" smtClean="0"/>
          </a:p>
          <a:p>
            <a:r>
              <a:rPr lang="zh-TW" altLang="en-US" dirty="0" smtClean="0"/>
              <a:t>修正方向：減少對年長者之衝擊</a:t>
            </a:r>
          </a:p>
          <a:p>
            <a:pPr lvl="1">
              <a:lnSpc>
                <a:spcPct val="110000"/>
              </a:lnSpc>
            </a:pPr>
            <a:r>
              <a:rPr lang="zh-TW" altLang="en-US" dirty="0" smtClean="0"/>
              <a:t>考量依現行規定以第</a:t>
            </a:r>
            <a:r>
              <a:rPr lang="en-US" altLang="zh-TW" dirty="0" smtClean="0"/>
              <a:t>6</a:t>
            </a:r>
            <a:r>
              <a:rPr lang="zh-TW" altLang="en-US" dirty="0" smtClean="0"/>
              <a:t>類保險對象身分加保者均為年長者，為避免法令修正對其生活造成衝擊，新增保障條款，依原規定以第</a:t>
            </a:r>
            <a:r>
              <a:rPr lang="en-US" altLang="zh-TW" dirty="0" smtClean="0"/>
              <a:t>6</a:t>
            </a:r>
            <a:r>
              <a:rPr lang="zh-TW" altLang="en-US" dirty="0" smtClean="0"/>
              <a:t>類保險對象身分加保者，得繼續以該類身分加保至其改變投保身分為止。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99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46" name="Rectangle 13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四、各界關切</a:t>
            </a:r>
            <a:r>
              <a:rPr lang="zh-TW" altLang="en-US" dirty="0"/>
              <a:t>修正重點</a:t>
            </a:r>
            <a:r>
              <a:rPr lang="zh-TW" altLang="en-US" dirty="0" smtClean="0"/>
              <a:t>：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(</a:t>
            </a:r>
            <a:r>
              <a:rPr lang="zh-TW" altLang="en-US" dirty="0" smtClean="0"/>
              <a:t>二</a:t>
            </a:r>
            <a:r>
              <a:rPr lang="en-US" altLang="zh-TW" dirty="0" smtClean="0"/>
              <a:t>)</a:t>
            </a:r>
            <a:r>
              <a:rPr lang="zh-TW" altLang="en-US" dirty="0" smtClean="0"/>
              <a:t>維持出國停保制度</a:t>
            </a:r>
            <a:endParaRPr lang="en-US" altLang="zh-TW" dirty="0"/>
          </a:p>
        </p:txBody>
      </p:sp>
      <p:sp>
        <p:nvSpPr>
          <p:cNvPr id="9347" name="Rectangle 131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TW" altLang="en-US" dirty="0" smtClean="0"/>
              <a:t>背景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出國停保制度實施多年來，社會各界對於應否廢止該制度存有不同看法，並呈兩極化情形。</a:t>
            </a:r>
            <a:endParaRPr lang="en-US" altLang="zh-TW" dirty="0" smtClean="0"/>
          </a:p>
          <a:p>
            <a:r>
              <a:rPr lang="zh-TW" altLang="en-US" dirty="0" smtClean="0"/>
              <a:t>修正理由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短期返國就醫者相對全體保險對象實屬極少數，復保期間亦須繳交保費，不致對健保財務造成重大影響。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國內外就醫可近性確有差異，要求境外民眾負擔與國內相同之保費義務，實有不宜。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多數有出國需求之民眾，不應因少數人行為而遭受不利益。</a:t>
            </a:r>
          </a:p>
          <a:p>
            <a:r>
              <a:rPr lang="zh-TW" altLang="en-US" dirty="0" smtClean="0"/>
              <a:t>修正方向：維護民眾權益但強化停保者之義務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從嚴規定</a:t>
            </a:r>
            <a:r>
              <a:rPr lang="zh-TW" altLang="zh-TW" dirty="0" smtClean="0"/>
              <a:t>復保者至少須復保</a:t>
            </a:r>
            <a:r>
              <a:rPr lang="en-US" altLang="zh-TW" dirty="0" smtClean="0"/>
              <a:t>3</a:t>
            </a:r>
            <a:r>
              <a:rPr lang="zh-TW" altLang="zh-TW" dirty="0" smtClean="0"/>
              <a:t>個月後，始得再次辦理停保。</a:t>
            </a:r>
            <a:endParaRPr lang="en-US" altLang="zh-TW" dirty="0" smtClean="0"/>
          </a:p>
          <a:p>
            <a:pPr lvl="1"/>
            <a:r>
              <a:rPr lang="zh-TW" altLang="en-US" dirty="0"/>
              <a:t>復保期間之保費</a:t>
            </a:r>
            <a:r>
              <a:rPr lang="zh-TW" altLang="en-US" dirty="0" smtClean="0"/>
              <a:t>收入將足以支應復保保險對象之醫療費用。</a:t>
            </a:r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159832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四</a:t>
            </a:r>
            <a:r>
              <a:rPr lang="zh-TW" altLang="en-US" dirty="0" smtClean="0"/>
              <a:t>、</a:t>
            </a:r>
            <a:r>
              <a:rPr lang="zh-TW" altLang="en-US" dirty="0"/>
              <a:t>各界</a:t>
            </a:r>
            <a:r>
              <a:rPr lang="zh-TW" altLang="en-US" dirty="0" smtClean="0"/>
              <a:t>關切</a:t>
            </a:r>
            <a:r>
              <a:rPr lang="zh-TW" altLang="en-US" dirty="0"/>
              <a:t>修正重點</a:t>
            </a:r>
            <a:r>
              <a:rPr lang="zh-TW" altLang="en-US" dirty="0" smtClean="0"/>
              <a:t>：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 smtClean="0"/>
              <a:t>(</a:t>
            </a:r>
            <a:r>
              <a:rPr lang="zh-TW" altLang="en-US" dirty="0" smtClean="0"/>
              <a:t>三</a:t>
            </a:r>
            <a:r>
              <a:rPr lang="en-US" altLang="zh-TW" dirty="0" smtClean="0"/>
              <a:t>)</a:t>
            </a:r>
            <a:r>
              <a:rPr lang="zh-TW" altLang="en-US" dirty="0" smtClean="0"/>
              <a:t>調整</a:t>
            </a:r>
            <a:r>
              <a:rPr lang="zh-TW" altLang="zh-TW" dirty="0" smtClean="0"/>
              <a:t>職業工會會員投保金額下限</a:t>
            </a:r>
            <a:endParaRPr lang="en-US" altLang="zh-TW" dirty="0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背景</a:t>
            </a:r>
            <a:endParaRPr lang="en-US" altLang="zh-TW" dirty="0" smtClean="0"/>
          </a:p>
          <a:p>
            <a:pPr lvl="1"/>
            <a:r>
              <a:rPr lang="zh-TW" altLang="zh-TW" dirty="0" smtClean="0"/>
              <a:t>近年基本工資調整頻率較密，對職業工會會員保費</a:t>
            </a:r>
            <a:r>
              <a:rPr lang="zh-TW" altLang="en-US" dirty="0" smtClean="0"/>
              <a:t>負擔</a:t>
            </a:r>
            <a:r>
              <a:rPr lang="zh-TW" altLang="zh-TW" dirty="0" smtClean="0"/>
              <a:t>衝擊較大。</a:t>
            </a:r>
            <a:endParaRPr lang="en-US" altLang="zh-TW" dirty="0" smtClean="0"/>
          </a:p>
          <a:p>
            <a:r>
              <a:rPr lang="zh-TW" altLang="en-US" dirty="0"/>
              <a:t>修正</a:t>
            </a:r>
            <a:r>
              <a:rPr lang="zh-TW" altLang="en-US" dirty="0" smtClean="0"/>
              <a:t>理由：</a:t>
            </a:r>
            <a:endParaRPr lang="zh-TW" altLang="zh-TW" dirty="0" smtClean="0"/>
          </a:p>
          <a:p>
            <a:pPr lvl="1"/>
            <a:r>
              <a:rPr lang="zh-TW" altLang="zh-TW" dirty="0" smtClean="0"/>
              <a:t>職業工會會員薪資水準未必與基本工資同步調漲。</a:t>
            </a:r>
            <a:endParaRPr lang="en-US" altLang="zh-TW" dirty="0" smtClean="0"/>
          </a:p>
          <a:p>
            <a:r>
              <a:rPr lang="zh-TW" altLang="en-US" dirty="0" smtClean="0"/>
              <a:t>修正方向：與公民營機構員工投保金額連動</a:t>
            </a:r>
            <a:endParaRPr lang="en-US" altLang="zh-TW" dirty="0" smtClean="0"/>
          </a:p>
          <a:p>
            <a:pPr lvl="1"/>
            <a:r>
              <a:rPr lang="zh-TW" altLang="zh-TW" dirty="0" smtClean="0"/>
              <a:t>以</a:t>
            </a:r>
            <a:r>
              <a:rPr lang="en-US" altLang="zh-TW" dirty="0" smtClean="0"/>
              <a:t>100.1.1</a:t>
            </a:r>
            <a:r>
              <a:rPr lang="zh-TW" altLang="zh-TW" dirty="0" smtClean="0"/>
              <a:t>施行之投保金額分級表第</a:t>
            </a:r>
            <a:r>
              <a:rPr lang="en-US" altLang="zh-TW" dirty="0" smtClean="0"/>
              <a:t>6</a:t>
            </a:r>
            <a:r>
              <a:rPr lang="zh-TW" altLang="zh-TW" dirty="0" smtClean="0"/>
              <a:t>級為起始值，未來，當受僱者月平均投保金額累計成長率達</a:t>
            </a:r>
            <a:r>
              <a:rPr lang="en-US" altLang="zh-TW" dirty="0" smtClean="0"/>
              <a:t>4.5%</a:t>
            </a:r>
            <a:r>
              <a:rPr lang="zh-TW" altLang="zh-TW" dirty="0" smtClean="0"/>
              <a:t>時，自次年元月起調高一級。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121719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五、其他修正重點</a:t>
            </a:r>
            <a:r>
              <a:rPr lang="en-US" altLang="zh-TW" sz="1600" dirty="0" smtClean="0"/>
              <a:t>1/4</a:t>
            </a:r>
            <a:endParaRPr lang="zh-TW" altLang="en-US" sz="1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zh-TW" dirty="0" smtClean="0"/>
              <a:t>明定</a:t>
            </a:r>
            <a:r>
              <a:rPr lang="zh-TW" altLang="zh-TW" dirty="0"/>
              <a:t>全民健康保險</a:t>
            </a:r>
            <a:r>
              <a:rPr lang="zh-TW" altLang="zh-TW" dirty="0" smtClean="0"/>
              <a:t>會應每年編具年終業務報告並對外公開。</a:t>
            </a:r>
            <a:r>
              <a:rPr lang="zh-TW" altLang="zh-TW" sz="1600" dirty="0" smtClean="0"/>
              <a:t>（修正條文第</a:t>
            </a:r>
            <a:r>
              <a:rPr lang="en-US" altLang="zh-TW" sz="1600" dirty="0" smtClean="0"/>
              <a:t>4</a:t>
            </a:r>
            <a:r>
              <a:rPr lang="zh-TW" altLang="zh-TW" sz="1600" dirty="0" smtClean="0"/>
              <a:t>條）</a:t>
            </a:r>
          </a:p>
          <a:p>
            <a:pPr lvl="0"/>
            <a:r>
              <a:rPr lang="zh-TW" altLang="zh-TW" dirty="0" smtClean="0"/>
              <a:t>修正</a:t>
            </a:r>
            <a:r>
              <a:rPr lang="zh-TW" altLang="en-US" dirty="0"/>
              <a:t>本法所</a:t>
            </a:r>
            <a:r>
              <a:rPr lang="zh-TW" altLang="en-US" dirty="0" smtClean="0"/>
              <a:t>稱「</a:t>
            </a:r>
            <a:r>
              <a:rPr lang="zh-TW" altLang="zh-TW" dirty="0" smtClean="0"/>
              <a:t>在學就讀</a:t>
            </a:r>
            <a:r>
              <a:rPr lang="zh-TW" altLang="en-US" dirty="0" smtClean="0"/>
              <a:t>」為就讀於國內立案或境外當地政府權責機關認可之正式學校，並具正式學籍</a:t>
            </a:r>
            <a:r>
              <a:rPr lang="zh-TW" altLang="zh-TW" dirty="0" smtClean="0"/>
              <a:t>。</a:t>
            </a:r>
            <a:r>
              <a:rPr lang="zh-TW" altLang="zh-TW" sz="1600" dirty="0"/>
              <a:t>（修正條文</a:t>
            </a:r>
            <a:r>
              <a:rPr lang="zh-TW" altLang="zh-TW" sz="1600" dirty="0" smtClean="0"/>
              <a:t>第</a:t>
            </a:r>
            <a:r>
              <a:rPr lang="en-US" altLang="zh-TW" sz="1600" dirty="0" smtClean="0"/>
              <a:t>7</a:t>
            </a:r>
            <a:r>
              <a:rPr lang="zh-TW" altLang="zh-TW" sz="1600" dirty="0" smtClean="0"/>
              <a:t>條</a:t>
            </a:r>
            <a:r>
              <a:rPr lang="zh-TW" altLang="zh-TW" sz="1600" dirty="0"/>
              <a:t>）</a:t>
            </a:r>
          </a:p>
          <a:p>
            <a:pPr lvl="0"/>
            <a:r>
              <a:rPr lang="zh-TW" altLang="zh-TW" dirty="0" smtClean="0"/>
              <a:t>明定取得投保資格之居留期間</a:t>
            </a:r>
            <a:r>
              <a:rPr lang="zh-TW" altLang="en-US" dirty="0"/>
              <a:t>，為</a:t>
            </a:r>
            <a:r>
              <a:rPr lang="zh-TW" altLang="en-US" dirty="0" smtClean="0"/>
              <a:t>實際</a:t>
            </a:r>
            <a:r>
              <a:rPr lang="zh-TW" altLang="en-US" dirty="0"/>
              <a:t>在</a:t>
            </a:r>
            <a:r>
              <a:rPr lang="zh-TW" altLang="en-US" dirty="0" smtClean="0"/>
              <a:t>臺灣連續居住滿</a:t>
            </a:r>
            <a:r>
              <a:rPr lang="en-US" altLang="zh-TW" dirty="0"/>
              <a:t>6</a:t>
            </a:r>
            <a:r>
              <a:rPr lang="zh-TW" altLang="en-US" dirty="0"/>
              <a:t>個月；</a:t>
            </a:r>
            <a:r>
              <a:rPr lang="zh-TW" altLang="en-US" dirty="0" smtClean="0"/>
              <a:t>或曾出境一次未逾</a:t>
            </a:r>
            <a:r>
              <a:rPr lang="en-US" altLang="zh-TW" dirty="0" smtClean="0"/>
              <a:t>30</a:t>
            </a:r>
            <a:r>
              <a:rPr lang="zh-TW" altLang="en-US" dirty="0" smtClean="0"/>
              <a:t>日，實際居住期間併計滿</a:t>
            </a:r>
            <a:r>
              <a:rPr lang="en-US" altLang="zh-TW" dirty="0" smtClean="0"/>
              <a:t>6</a:t>
            </a:r>
            <a:r>
              <a:rPr lang="zh-TW" altLang="en-US" dirty="0" smtClean="0"/>
              <a:t>個月。</a:t>
            </a:r>
            <a:r>
              <a:rPr lang="zh-TW" altLang="zh-TW" sz="1600" dirty="0" smtClean="0"/>
              <a:t>（</a:t>
            </a:r>
            <a:r>
              <a:rPr lang="zh-TW" altLang="zh-TW" sz="1600" dirty="0"/>
              <a:t>修正條文</a:t>
            </a:r>
            <a:r>
              <a:rPr lang="zh-TW" altLang="zh-TW" sz="1600" dirty="0" smtClean="0"/>
              <a:t>第</a:t>
            </a:r>
            <a:r>
              <a:rPr lang="en-US" altLang="zh-TW" sz="1600" dirty="0" smtClean="0"/>
              <a:t>8</a:t>
            </a:r>
            <a:r>
              <a:rPr lang="zh-TW" altLang="zh-TW" sz="1600" dirty="0" smtClean="0"/>
              <a:t>條）</a:t>
            </a:r>
            <a:endParaRPr lang="en-US" altLang="zh-TW" sz="1600" dirty="0" smtClean="0"/>
          </a:p>
        </p:txBody>
      </p:sp>
    </p:spTree>
    <p:extLst>
      <p:ext uri="{BB962C8B-B14F-4D97-AF65-F5344CB8AC3E}">
        <p14:creationId xmlns:p14="http://schemas.microsoft.com/office/powerpoint/2010/main" val="411346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五、其他修正重點</a:t>
            </a:r>
            <a:r>
              <a:rPr lang="en-US" altLang="zh-TW" sz="1600" dirty="0" smtClean="0"/>
              <a:t>2/4</a:t>
            </a:r>
            <a:endParaRPr lang="zh-TW" altLang="en-US" sz="16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zh-TW" dirty="0" smtClean="0"/>
              <a:t>明定</a:t>
            </a:r>
            <a:r>
              <a:rPr lang="zh-TW" altLang="en-US" dirty="0"/>
              <a:t>父母或子女未盡扶養</a:t>
            </a:r>
            <a:r>
              <a:rPr lang="zh-TW" altLang="en-US" dirty="0" smtClean="0"/>
              <a:t>義務、父母離婚或非婚生之子女</a:t>
            </a:r>
            <a:r>
              <a:rPr lang="zh-TW" altLang="en-US" dirty="0"/>
              <a:t>由祖父母</a:t>
            </a:r>
            <a:r>
              <a:rPr lang="zh-TW" altLang="en-US" dirty="0" smtClean="0"/>
              <a:t>扶養、為家</a:t>
            </a:r>
            <a:r>
              <a:rPr lang="zh-TW" altLang="en-US" dirty="0"/>
              <a:t>暴</a:t>
            </a:r>
            <a:r>
              <a:rPr lang="zh-TW" altLang="en-US" dirty="0" smtClean="0"/>
              <a:t>被害人等情形，為</a:t>
            </a:r>
            <a:r>
              <a:rPr lang="zh-TW" altLang="zh-TW" dirty="0" smtClean="0"/>
              <a:t>本</a:t>
            </a:r>
            <a:r>
              <a:rPr lang="zh-TW" altLang="zh-TW" dirty="0"/>
              <a:t>法所</a:t>
            </a:r>
            <a:r>
              <a:rPr lang="zh-TW" altLang="zh-TW" dirty="0" smtClean="0"/>
              <a:t>稱</a:t>
            </a:r>
            <a:r>
              <a:rPr lang="zh-TW" altLang="en-US" dirty="0" smtClean="0"/>
              <a:t>「</a:t>
            </a:r>
            <a:r>
              <a:rPr lang="zh-TW" altLang="zh-TW" dirty="0" smtClean="0"/>
              <a:t>難以</a:t>
            </a:r>
            <a:r>
              <a:rPr lang="zh-TW" altLang="zh-TW" dirty="0"/>
              <a:t>隨同被保險人辦理投保及</a:t>
            </a:r>
            <a:r>
              <a:rPr lang="zh-TW" altLang="zh-TW" dirty="0" smtClean="0"/>
              <a:t>退保之情形</a:t>
            </a:r>
            <a:r>
              <a:rPr lang="zh-TW" altLang="en-US" dirty="0" smtClean="0"/>
              <a:t>」</a:t>
            </a:r>
            <a:r>
              <a:rPr lang="zh-TW" altLang="zh-TW" dirty="0" smtClean="0"/>
              <a:t>。</a:t>
            </a:r>
            <a:r>
              <a:rPr lang="zh-TW" altLang="zh-TW" sz="1500" dirty="0"/>
              <a:t>（修正條文第</a:t>
            </a:r>
            <a:r>
              <a:rPr lang="en-US" altLang="zh-TW" sz="1500" dirty="0"/>
              <a:t>18</a:t>
            </a:r>
            <a:r>
              <a:rPr lang="zh-TW" altLang="zh-TW" sz="1500" dirty="0"/>
              <a:t>條）</a:t>
            </a:r>
          </a:p>
          <a:p>
            <a:r>
              <a:rPr lang="zh-TW" altLang="zh-TW" dirty="0" smtClean="0"/>
              <a:t>刪除遠洋</a:t>
            </a:r>
            <a:r>
              <a:rPr lang="zh-TW" altLang="zh-TW" dirty="0"/>
              <a:t>漁船船員不得辦理停保之規定</a:t>
            </a:r>
            <a:r>
              <a:rPr lang="zh-TW" altLang="zh-TW" dirty="0" smtClean="0"/>
              <a:t>。</a:t>
            </a:r>
            <a:r>
              <a:rPr lang="zh-TW" altLang="zh-TW" sz="1500" dirty="0" smtClean="0"/>
              <a:t>（</a:t>
            </a:r>
            <a:r>
              <a:rPr lang="zh-TW" altLang="zh-TW" sz="1500" dirty="0"/>
              <a:t>修正條文第</a:t>
            </a:r>
            <a:r>
              <a:rPr lang="en-US" altLang="zh-TW" sz="1500" dirty="0"/>
              <a:t>37</a:t>
            </a:r>
            <a:r>
              <a:rPr lang="zh-TW" altLang="zh-TW" sz="1500" dirty="0"/>
              <a:t>條）</a:t>
            </a:r>
            <a:endParaRPr lang="en-US" altLang="zh-TW" sz="1500" dirty="0"/>
          </a:p>
          <a:p>
            <a:r>
              <a:rPr lang="zh-TW" altLang="en-US" dirty="0" smtClean="0"/>
              <a:t>明定</a:t>
            </a:r>
            <a:r>
              <a:rPr lang="zh-TW" altLang="zh-TW" dirty="0" smtClean="0"/>
              <a:t>政府</a:t>
            </a:r>
            <a:r>
              <a:rPr lang="zh-TW" altLang="zh-TW" dirty="0"/>
              <a:t>機關駐外人員與其</a:t>
            </a:r>
            <a:r>
              <a:rPr lang="zh-TW" altLang="zh-TW" dirty="0" smtClean="0"/>
              <a:t>眷屬</a:t>
            </a:r>
            <a:r>
              <a:rPr lang="zh-TW" altLang="en-US" dirty="0" smtClean="0"/>
              <a:t>，</a:t>
            </a:r>
            <a:r>
              <a:rPr lang="zh-TW" altLang="zh-TW" dirty="0" smtClean="0"/>
              <a:t>因</a:t>
            </a:r>
            <a:r>
              <a:rPr lang="zh-TW" altLang="zh-TW" dirty="0"/>
              <a:t>公返國未逾三十日得繼續停保，免予註銷停保或復保。</a:t>
            </a:r>
            <a:r>
              <a:rPr lang="zh-TW" altLang="zh-TW" sz="1500" dirty="0"/>
              <a:t>（修正條文第</a:t>
            </a:r>
            <a:r>
              <a:rPr lang="en-US" altLang="zh-TW" sz="1500" dirty="0"/>
              <a:t>39</a:t>
            </a:r>
            <a:r>
              <a:rPr lang="zh-TW" altLang="zh-TW" sz="1500" dirty="0"/>
              <a:t>條</a:t>
            </a:r>
            <a:r>
              <a:rPr lang="zh-TW" altLang="zh-TW" sz="1500" dirty="0" smtClean="0"/>
              <a:t>）</a:t>
            </a:r>
            <a:endParaRPr lang="zh-TW" altLang="zh-TW" sz="1500" dirty="0"/>
          </a:p>
        </p:txBody>
      </p:sp>
    </p:spTree>
    <p:extLst>
      <p:ext uri="{BB962C8B-B14F-4D97-AF65-F5344CB8AC3E}">
        <p14:creationId xmlns:p14="http://schemas.microsoft.com/office/powerpoint/2010/main" val="113638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52525"/>
          </a:xfrm>
        </p:spPr>
        <p:txBody>
          <a:bodyPr/>
          <a:lstStyle/>
          <a:p>
            <a:r>
              <a:rPr lang="zh-TW" altLang="en-US" dirty="0"/>
              <a:t>五、其他修正</a:t>
            </a:r>
            <a:r>
              <a:rPr lang="zh-TW" altLang="en-US" dirty="0" smtClean="0"/>
              <a:t>重點</a:t>
            </a:r>
            <a:r>
              <a:rPr lang="en-US" altLang="zh-TW" sz="1600" dirty="0" smtClean="0"/>
              <a:t>3/4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zh-TW" altLang="zh-TW" dirty="0" smtClean="0"/>
              <a:t>明定</a:t>
            </a:r>
            <a:r>
              <a:rPr lang="zh-TW" altLang="en-US" dirty="0" smtClean="0"/>
              <a:t>「</a:t>
            </a:r>
            <a:r>
              <a:rPr lang="zh-TW" altLang="zh-TW" dirty="0" smtClean="0"/>
              <a:t>政府每年度負擔本保險之總經費</a:t>
            </a:r>
            <a:r>
              <a:rPr lang="zh-TW" altLang="en-US" dirty="0" smtClean="0"/>
              <a:t>」，指政府為投保單位時應負擔之保險費，及依健保法規定補助之保險費。</a:t>
            </a:r>
            <a:r>
              <a:rPr lang="zh-TW" altLang="zh-TW" sz="1700" dirty="0" smtClean="0"/>
              <a:t>（修正條文第</a:t>
            </a:r>
            <a:r>
              <a:rPr lang="en-US" altLang="zh-TW" sz="1700" dirty="0" smtClean="0"/>
              <a:t>45</a:t>
            </a:r>
            <a:r>
              <a:rPr lang="zh-TW" altLang="zh-TW" sz="1700" dirty="0" smtClean="0"/>
              <a:t>條）</a:t>
            </a:r>
          </a:p>
          <a:p>
            <a:r>
              <a:rPr lang="zh-TW" altLang="zh-TW" dirty="0" smtClean="0"/>
              <a:t>明</a:t>
            </a:r>
            <a:r>
              <a:rPr lang="zh-TW" altLang="zh-TW" dirty="0"/>
              <a:t>定軍</a:t>
            </a:r>
            <a:r>
              <a:rPr lang="zh-TW" altLang="zh-TW" dirty="0" smtClean="0"/>
              <a:t>公教人員</a:t>
            </a:r>
            <a:r>
              <a:rPr lang="zh-TW" altLang="en-US" dirty="0" smtClean="0"/>
              <a:t>應以俸</a:t>
            </a:r>
            <a:r>
              <a:rPr lang="en-US" altLang="zh-TW" dirty="0" smtClean="0"/>
              <a:t>(</a:t>
            </a:r>
            <a:r>
              <a:rPr lang="zh-TW" altLang="en-US" dirty="0" smtClean="0"/>
              <a:t>薪</a:t>
            </a:r>
            <a:r>
              <a:rPr lang="en-US" altLang="zh-TW" dirty="0" smtClean="0"/>
              <a:t>)</a:t>
            </a:r>
            <a:r>
              <a:rPr lang="zh-TW" altLang="en-US" dirty="0" smtClean="0"/>
              <a:t>給總額計算投保金額，</a:t>
            </a:r>
            <a:r>
              <a:rPr lang="zh-TW" altLang="zh-TW" dirty="0" smtClean="0"/>
              <a:t>受</a:t>
            </a:r>
            <a:r>
              <a:rPr lang="zh-TW" altLang="zh-TW" dirty="0"/>
              <a:t>僱</a:t>
            </a:r>
            <a:r>
              <a:rPr lang="zh-TW" altLang="zh-TW" dirty="0" smtClean="0"/>
              <a:t>勞工</a:t>
            </a:r>
            <a:r>
              <a:rPr lang="zh-TW" altLang="en-US" dirty="0" smtClean="0"/>
              <a:t>應以合於勞基法規定之工資計算投保金額。</a:t>
            </a:r>
            <a:r>
              <a:rPr lang="zh-TW" altLang="zh-TW" sz="1700" dirty="0"/>
              <a:t>（修正條文第</a:t>
            </a:r>
            <a:r>
              <a:rPr lang="en-US" altLang="zh-TW" sz="1700" dirty="0"/>
              <a:t>46</a:t>
            </a:r>
            <a:r>
              <a:rPr lang="zh-TW" altLang="zh-TW" sz="1700" dirty="0"/>
              <a:t>條）</a:t>
            </a:r>
          </a:p>
          <a:p>
            <a:pPr lvl="0"/>
            <a:r>
              <a:rPr lang="zh-TW" altLang="zh-TW" dirty="0" smtClean="0"/>
              <a:t>調降</a:t>
            </a:r>
            <a:r>
              <a:rPr lang="zh-TW" altLang="zh-TW" dirty="0"/>
              <a:t>未僱用有酬人員幫同</a:t>
            </a:r>
            <a:r>
              <a:rPr lang="zh-TW" altLang="zh-TW" dirty="0" smtClean="0"/>
              <a:t>工作者</a:t>
            </a:r>
            <a:r>
              <a:rPr lang="zh-TW" altLang="en-US" dirty="0" smtClean="0"/>
              <a:t>之</a:t>
            </a:r>
            <a:r>
              <a:rPr lang="zh-TW" altLang="zh-TW" dirty="0" smtClean="0"/>
              <a:t>投保</a:t>
            </a:r>
            <a:r>
              <a:rPr lang="zh-TW" altLang="zh-TW" dirty="0"/>
              <a:t>金額舉證</a:t>
            </a:r>
            <a:r>
              <a:rPr lang="zh-TW" altLang="zh-TW" dirty="0" smtClean="0"/>
              <a:t>下限</a:t>
            </a:r>
            <a:r>
              <a:rPr lang="zh-TW" altLang="en-US" dirty="0" smtClean="0"/>
              <a:t>，為投保金額分級表第</a:t>
            </a:r>
            <a:r>
              <a:rPr lang="en-US" altLang="zh-TW" dirty="0" smtClean="0"/>
              <a:t>6</a:t>
            </a:r>
            <a:r>
              <a:rPr lang="zh-TW" altLang="en-US" dirty="0" smtClean="0"/>
              <a:t>級</a:t>
            </a:r>
            <a:r>
              <a:rPr lang="zh-TW" altLang="zh-TW" dirty="0" smtClean="0"/>
              <a:t>。</a:t>
            </a:r>
            <a:r>
              <a:rPr lang="zh-TW" altLang="zh-TW" sz="1700" dirty="0"/>
              <a:t>（修正條文第</a:t>
            </a:r>
            <a:r>
              <a:rPr lang="en-US" altLang="zh-TW" sz="1700" dirty="0"/>
              <a:t>46</a:t>
            </a:r>
            <a:r>
              <a:rPr lang="zh-TW" altLang="zh-TW" sz="1700" dirty="0"/>
              <a:t>條</a:t>
            </a:r>
            <a:r>
              <a:rPr lang="zh-TW" altLang="zh-TW" sz="1700" dirty="0" smtClean="0"/>
              <a:t>）</a:t>
            </a:r>
            <a:endParaRPr lang="zh-TW" altLang="zh-TW" sz="1700" dirty="0"/>
          </a:p>
        </p:txBody>
      </p:sp>
    </p:spTree>
    <p:extLst>
      <p:ext uri="{BB962C8B-B14F-4D97-AF65-F5344CB8AC3E}">
        <p14:creationId xmlns:p14="http://schemas.microsoft.com/office/powerpoint/2010/main" val="113638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五、其他修正</a:t>
            </a:r>
            <a:r>
              <a:rPr lang="zh-TW" altLang="en-US" dirty="0" smtClean="0"/>
              <a:t>重點</a:t>
            </a:r>
            <a:r>
              <a:rPr lang="en-US" altLang="zh-TW" sz="1600" dirty="0" smtClean="0"/>
              <a:t>4/4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明</a:t>
            </a:r>
            <a:r>
              <a:rPr lang="zh-TW" altLang="en-US" dirty="0"/>
              <a:t>定</a:t>
            </a:r>
            <a:r>
              <a:rPr lang="zh-TW" altLang="zh-TW" dirty="0"/>
              <a:t>本法所</a:t>
            </a:r>
            <a:r>
              <a:rPr lang="zh-TW" altLang="zh-TW" dirty="0" smtClean="0"/>
              <a:t>稱</a:t>
            </a:r>
            <a:r>
              <a:rPr lang="zh-TW" altLang="en-US" dirty="0" smtClean="0"/>
              <a:t>「</a:t>
            </a:r>
            <a:r>
              <a:rPr lang="zh-TW" altLang="zh-TW" dirty="0" smtClean="0"/>
              <a:t>投保</a:t>
            </a:r>
            <a:r>
              <a:rPr lang="zh-TW" altLang="zh-TW" dirty="0"/>
              <a:t>單位每月支付薪資所得</a:t>
            </a:r>
            <a:r>
              <a:rPr lang="zh-TW" altLang="zh-TW" dirty="0" smtClean="0"/>
              <a:t>總額</a:t>
            </a:r>
            <a:r>
              <a:rPr lang="zh-TW" altLang="en-US" dirty="0" smtClean="0"/>
              <a:t>」，指符合所得稅法</a:t>
            </a:r>
            <a:r>
              <a:rPr lang="zh-TW" altLang="en-US" dirty="0"/>
              <a:t>規定之薪資所得（所得格式代號為</a:t>
            </a:r>
            <a:r>
              <a:rPr lang="en-US" altLang="zh-TW" dirty="0"/>
              <a:t>50</a:t>
            </a:r>
            <a:r>
              <a:rPr lang="zh-TW" altLang="en-US" dirty="0"/>
              <a:t>）合計額</a:t>
            </a:r>
            <a:r>
              <a:rPr lang="zh-TW" altLang="en-US" dirty="0" smtClean="0"/>
              <a:t>。</a:t>
            </a:r>
            <a:r>
              <a:rPr lang="zh-TW" altLang="zh-TW" sz="1700" dirty="0" smtClean="0"/>
              <a:t>（</a:t>
            </a:r>
            <a:r>
              <a:rPr lang="zh-TW" altLang="zh-TW" sz="1700" dirty="0"/>
              <a:t>修正條文第</a:t>
            </a:r>
            <a:r>
              <a:rPr lang="en-US" altLang="zh-TW" sz="1700" dirty="0"/>
              <a:t>55</a:t>
            </a:r>
            <a:r>
              <a:rPr lang="zh-TW" altLang="zh-TW" sz="1700" dirty="0" smtClean="0"/>
              <a:t>條）</a:t>
            </a:r>
            <a:endParaRPr lang="en-US" altLang="zh-TW" sz="1700" dirty="0" smtClean="0"/>
          </a:p>
          <a:p>
            <a:pPr lvl="0"/>
            <a:r>
              <a:rPr lang="zh-TW" altLang="zh-TW" dirty="0"/>
              <a:t>明定依法減免醫療資源缺乏地區門診、急診或居家照護服務應自行負擔費用之比率</a:t>
            </a:r>
            <a:r>
              <a:rPr lang="zh-TW" altLang="en-US" dirty="0"/>
              <a:t>為</a:t>
            </a:r>
            <a:r>
              <a:rPr lang="en-US" altLang="zh-TW" dirty="0"/>
              <a:t>20</a:t>
            </a:r>
            <a:r>
              <a:rPr lang="en-US" altLang="zh-TW" dirty="0" smtClean="0"/>
              <a:t>% </a:t>
            </a:r>
            <a:r>
              <a:rPr lang="zh-TW" altLang="zh-TW" sz="1700" dirty="0"/>
              <a:t>（修正條文第</a:t>
            </a:r>
            <a:r>
              <a:rPr lang="en-US" altLang="zh-TW" sz="1700" dirty="0"/>
              <a:t>60</a:t>
            </a:r>
            <a:r>
              <a:rPr lang="zh-TW" altLang="zh-TW" sz="1700" dirty="0"/>
              <a:t>條</a:t>
            </a:r>
            <a:r>
              <a:rPr lang="zh-TW" altLang="zh-TW" sz="1700" dirty="0" smtClean="0"/>
              <a:t>）</a:t>
            </a:r>
            <a:endParaRPr lang="zh-TW" altLang="en-US" sz="1700" dirty="0"/>
          </a:p>
        </p:txBody>
      </p:sp>
    </p:spTree>
    <p:extLst>
      <p:ext uri="{BB962C8B-B14F-4D97-AF65-F5344CB8AC3E}">
        <p14:creationId xmlns:p14="http://schemas.microsoft.com/office/powerpoint/2010/main" val="304711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ctrTitle"/>
          </p:nvPr>
        </p:nvSpPr>
        <p:spPr>
          <a:extLst/>
        </p:spPr>
        <p:txBody>
          <a:bodyPr/>
          <a:lstStyle/>
          <a:p>
            <a:pPr>
              <a:defRPr/>
            </a:pPr>
            <a:r>
              <a:rPr lang="zh-TW" altLang="en-US" smtClean="0"/>
              <a:t>敬請指教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zh-TW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自訂設計">
  <a:themeElements>
    <a:clrScheme name="2_自訂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自訂設計">
      <a:majorFont>
        <a:latin typeface="Arial Black"/>
        <a:ea typeface="華康粗圓體"/>
        <a:cs typeface=""/>
      </a:majorFont>
      <a:minorFont>
        <a:latin typeface="Arial"/>
        <a:ea typeface="華康中圓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2">
            <a:schemeClr val="bg2">
              <a:alpha val="50000"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prstShdw prst="shdw12">
            <a:schemeClr val="bg2">
              <a:alpha val="50000"/>
            </a:schemeClr>
          </a:prst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2_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衛生署健保小組製作</Template>
  <TotalTime>2781</TotalTime>
  <Words>1098</Words>
  <Application>Microsoft Office PowerPoint</Application>
  <PresentationFormat>如螢幕大小 (4:3)</PresentationFormat>
  <Paragraphs>56</Paragraphs>
  <Slides>12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2_自訂設計</vt:lpstr>
      <vt:lpstr>全民健康保險法施行日期 暨施行細則</vt:lpstr>
      <vt:lpstr>一、健保法施行日期訂定情形</vt:lpstr>
      <vt:lpstr>二、健保法施行細則修正情形</vt:lpstr>
      <vt:lpstr>三、健保法施行細則修正重點</vt:lpstr>
      <vt:lpstr>四、各界關切修正重點： (一)取消退休人員得以第6類身分加保</vt:lpstr>
      <vt:lpstr>四、各界關切修正重點： (二)維持出國停保制度</vt:lpstr>
      <vt:lpstr>四、各界關切修正重點： (三)調整職業工會會員投保金額下限</vt:lpstr>
      <vt:lpstr>五、其他修正重點1/4</vt:lpstr>
      <vt:lpstr>五、其他修正重點2/4</vt:lpstr>
      <vt:lpstr>五、其他修正重點3/4</vt:lpstr>
      <vt:lpstr>五、其他修正重點4/4</vt:lpstr>
      <vt:lpstr>敬請指教</vt:lpstr>
    </vt:vector>
  </TitlesOfParts>
  <Company>DOH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配合二代之全民健康保險法施行細則研修作業</dc:title>
  <dc:creator>cucu</dc:creator>
  <cp:lastModifiedBy>Anada  Liu</cp:lastModifiedBy>
  <cp:revision>109</cp:revision>
  <dcterms:created xsi:type="dcterms:W3CDTF">2011-08-23T08:03:35Z</dcterms:created>
  <dcterms:modified xsi:type="dcterms:W3CDTF">2012-12-17T08:28:54Z</dcterms:modified>
</cp:coreProperties>
</file>